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61.jpeg" ContentType="image/jpeg"/>
  <Override PartName="/ppt/media/image60.jpeg" ContentType="image/jpeg"/>
  <Override PartName="/ppt/media/image56.png" ContentType="image/png"/>
  <Override PartName="/ppt/media/image53.gif" ContentType="image/gif"/>
  <Override PartName="/ppt/media/image52.jpeg" ContentType="image/jpeg"/>
  <Override PartName="/ppt/media/image51.png" ContentType="image/png"/>
  <Override PartName="/ppt/media/image54.png" ContentType="image/png"/>
  <Override PartName="/ppt/media/image50.jpeg" ContentType="image/jpeg"/>
  <Override PartName="/ppt/media/image49.png" ContentType="image/png"/>
  <Override PartName="/ppt/media/image45.png" ContentType="image/png"/>
  <Override PartName="/ppt/media/image44.png" ContentType="image/png"/>
  <Override PartName="/ppt/media/image42.jpeg" ContentType="image/jpeg"/>
  <Override PartName="/ppt/media/image41.png" ContentType="image/png"/>
  <Override PartName="/ppt/media/image40.jpeg" ContentType="image/jpeg"/>
  <Override PartName="/ppt/media/image39.png" ContentType="image/png"/>
  <Override PartName="/ppt/media/image47.jpeg" ContentType="image/jpeg"/>
  <Override PartName="/ppt/media/image14.jpeg" ContentType="image/jpeg"/>
  <Override PartName="/ppt/media/image13.jpeg" ContentType="image/jpeg"/>
  <Override PartName="/ppt/media/image12.jpeg" ContentType="image/jpeg"/>
  <Override PartName="/ppt/media/image11.jpeg" ContentType="image/jpeg"/>
  <Override PartName="/ppt/media/image43.jpeg" ContentType="image/jpeg"/>
  <Override PartName="/ppt/media/image10.jpeg" ContentType="image/jpeg"/>
  <Override PartName="/ppt/media/image16.jpeg" ContentType="image/jpeg"/>
  <Override PartName="/ppt/media/image48.jpeg" ContentType="image/jpeg"/>
  <Override PartName="/ppt/media/image15.jpeg" ContentType="image/jpeg"/>
  <Override PartName="/ppt/media/image17.jpeg" ContentType="image/jpeg"/>
  <Override PartName="/ppt/media/image18.jpeg" ContentType="image/jpeg"/>
  <Override PartName="/ppt/media/image37.png" ContentType="image/png"/>
  <Override PartName="/ppt/media/image19.jpeg" ContentType="image/jpeg"/>
  <Override PartName="/ppt/media/image46.png" ContentType="image/png"/>
  <Override PartName="/ppt/media/image9.jpeg" ContentType="image/jpeg"/>
  <Override PartName="/ppt/media/image8.jpeg" ContentType="image/jpeg"/>
  <Override PartName="/ppt/media/image20.jpeg" ContentType="image/jpeg"/>
  <Override PartName="/ppt/media/image21.jpeg" ContentType="image/jpeg"/>
  <Override PartName="/ppt/media/image55.jpeg" ContentType="image/jpeg"/>
  <Override PartName="/ppt/media/image22.jpeg" ContentType="image/jpeg"/>
  <Override PartName="/ppt/media/image1.jpeg" ContentType="image/jpeg"/>
  <Override PartName="/ppt/media/image23.jpeg" ContentType="image/jpeg"/>
  <Override PartName="/ppt/media/image57.jpeg" ContentType="image/jpeg"/>
  <Override PartName="/ppt/media/image2.jpeg" ContentType="image/jpeg"/>
  <Override PartName="/ppt/media/image24.jpeg" ContentType="image/jpeg"/>
  <Override PartName="/ppt/media/image58.jpeg" ContentType="image/jpeg"/>
  <Override PartName="/ppt/media/image3.jpeg" ContentType="image/jpeg"/>
  <Override PartName="/ppt/media/image25.jpeg" ContentType="image/jpeg"/>
  <Override PartName="/ppt/media/image59.jpeg" ContentType="image/jpeg"/>
  <Override PartName="/ppt/media/image4.jpeg" ContentType="image/jpeg"/>
  <Override PartName="/ppt/media/image26.jpeg" ContentType="image/jpeg"/>
  <Override PartName="/ppt/media/image5.jpeg" ContentType="image/jpeg"/>
  <Override PartName="/ppt/media/image27.jpeg" ContentType="image/jpeg"/>
  <Override PartName="/ppt/media/image6.jpeg" ContentType="image/jpeg"/>
  <Override PartName="/ppt/media/image28.jpeg" ContentType="image/jpeg"/>
  <Override PartName="/ppt/media/image7.jpeg" ContentType="image/jpeg"/>
  <Override PartName="/ppt/media/image29.jpeg" ContentType="image/jpeg"/>
  <Override PartName="/ppt/media/image30.jpeg" ContentType="image/jpeg"/>
  <Override PartName="/ppt/media/image31.jpeg" ContentType="image/jpeg"/>
  <Override PartName="/ppt/media/image38.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27" name="PlaceHolder 2"/>
          <p:cNvSpPr>
            <a:spLocks noGrp="1"/>
          </p:cNvSpPr>
          <p:nvPr>
            <p:ph type="body"/>
          </p:nvPr>
        </p:nvSpPr>
        <p:spPr>
          <a:xfrm>
            <a:off x="456840" y="1604520"/>
            <a:ext cx="8228520" cy="1896840"/>
          </a:xfrm>
          <a:prstGeom prst="rect">
            <a:avLst/>
          </a:prstGeom>
        </p:spPr>
        <p:txBody>
          <a:bodyPr lIns="0" rIns="0" tIns="0" bIns="0">
            <a:spAutoFit/>
          </a:bodyPr>
          <a:p>
            <a:endParaRPr b="0" lang="fr-BE" sz="3200" spc="-1" strike="noStrike">
              <a:latin typeface="Arial"/>
            </a:endParaRPr>
          </a:p>
        </p:txBody>
      </p:sp>
      <p:sp>
        <p:nvSpPr>
          <p:cNvPr id="28" name="PlaceHolder 3"/>
          <p:cNvSpPr>
            <a:spLocks noGrp="1"/>
          </p:cNvSpPr>
          <p:nvPr>
            <p:ph type="body"/>
          </p:nvPr>
        </p:nvSpPr>
        <p:spPr>
          <a:xfrm>
            <a:off x="456840" y="3682080"/>
            <a:ext cx="822852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30" name="PlaceHolder 2"/>
          <p:cNvSpPr>
            <a:spLocks noGrp="1"/>
          </p:cNvSpPr>
          <p:nvPr>
            <p:ph type="body"/>
          </p:nvPr>
        </p:nvSpPr>
        <p:spPr>
          <a:xfrm>
            <a:off x="456840" y="1604520"/>
            <a:ext cx="4015440" cy="1896840"/>
          </a:xfrm>
          <a:prstGeom prst="rect">
            <a:avLst/>
          </a:prstGeom>
        </p:spPr>
        <p:txBody>
          <a:bodyPr lIns="0" rIns="0" tIns="0" bIns="0">
            <a:spAutoFit/>
          </a:bodyPr>
          <a:p>
            <a:endParaRPr b="0" lang="fr-BE" sz="3200" spc="-1" strike="noStrike">
              <a:latin typeface="Arial"/>
            </a:endParaRPr>
          </a:p>
        </p:txBody>
      </p:sp>
      <p:sp>
        <p:nvSpPr>
          <p:cNvPr id="31" name="PlaceHolder 3"/>
          <p:cNvSpPr>
            <a:spLocks noGrp="1"/>
          </p:cNvSpPr>
          <p:nvPr>
            <p:ph type="body"/>
          </p:nvPr>
        </p:nvSpPr>
        <p:spPr>
          <a:xfrm>
            <a:off x="4673520" y="1604520"/>
            <a:ext cx="4015440" cy="1896840"/>
          </a:xfrm>
          <a:prstGeom prst="rect">
            <a:avLst/>
          </a:prstGeom>
        </p:spPr>
        <p:txBody>
          <a:bodyPr lIns="0" rIns="0" tIns="0" bIns="0">
            <a:spAutoFit/>
          </a:bodyPr>
          <a:p>
            <a:endParaRPr b="0" lang="fr-BE" sz="3200" spc="-1" strike="noStrike">
              <a:latin typeface="Arial"/>
            </a:endParaRPr>
          </a:p>
        </p:txBody>
      </p:sp>
      <p:sp>
        <p:nvSpPr>
          <p:cNvPr id="32" name="PlaceHolder 4"/>
          <p:cNvSpPr>
            <a:spLocks noGrp="1"/>
          </p:cNvSpPr>
          <p:nvPr>
            <p:ph type="body"/>
          </p:nvPr>
        </p:nvSpPr>
        <p:spPr>
          <a:xfrm>
            <a:off x="456840" y="3682080"/>
            <a:ext cx="4015440" cy="1896840"/>
          </a:xfrm>
          <a:prstGeom prst="rect">
            <a:avLst/>
          </a:prstGeom>
        </p:spPr>
        <p:txBody>
          <a:bodyPr lIns="0" rIns="0" tIns="0" bIns="0">
            <a:spAutoFit/>
          </a:bodyPr>
          <a:p>
            <a:endParaRPr b="0" lang="fr-BE" sz="3200" spc="-1" strike="noStrike">
              <a:latin typeface="Arial"/>
            </a:endParaRPr>
          </a:p>
        </p:txBody>
      </p:sp>
      <p:sp>
        <p:nvSpPr>
          <p:cNvPr id="33" name="PlaceHolder 5"/>
          <p:cNvSpPr>
            <a:spLocks noGrp="1"/>
          </p:cNvSpPr>
          <p:nvPr>
            <p:ph type="body"/>
          </p:nvPr>
        </p:nvSpPr>
        <p:spPr>
          <a:xfrm>
            <a:off x="4673520" y="3682080"/>
            <a:ext cx="40154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35" name="PlaceHolder 2"/>
          <p:cNvSpPr>
            <a:spLocks noGrp="1"/>
          </p:cNvSpPr>
          <p:nvPr>
            <p:ph type="body"/>
          </p:nvPr>
        </p:nvSpPr>
        <p:spPr>
          <a:xfrm>
            <a:off x="456840" y="1604520"/>
            <a:ext cx="2649240" cy="1896840"/>
          </a:xfrm>
          <a:prstGeom prst="rect">
            <a:avLst/>
          </a:prstGeom>
        </p:spPr>
        <p:txBody>
          <a:bodyPr lIns="0" rIns="0" tIns="0" bIns="0">
            <a:spAutoFit/>
          </a:bodyPr>
          <a:p>
            <a:endParaRPr b="0" lang="fr-BE" sz="3200" spc="-1" strike="noStrike">
              <a:latin typeface="Arial"/>
            </a:endParaRPr>
          </a:p>
        </p:txBody>
      </p:sp>
      <p:sp>
        <p:nvSpPr>
          <p:cNvPr id="36" name="PlaceHolder 3"/>
          <p:cNvSpPr>
            <a:spLocks noGrp="1"/>
          </p:cNvSpPr>
          <p:nvPr>
            <p:ph type="body"/>
          </p:nvPr>
        </p:nvSpPr>
        <p:spPr>
          <a:xfrm>
            <a:off x="3238920" y="1604520"/>
            <a:ext cx="2649240" cy="1896840"/>
          </a:xfrm>
          <a:prstGeom prst="rect">
            <a:avLst/>
          </a:prstGeom>
        </p:spPr>
        <p:txBody>
          <a:bodyPr lIns="0" rIns="0" tIns="0" bIns="0">
            <a:spAutoFit/>
          </a:bodyPr>
          <a:p>
            <a:endParaRPr b="0" lang="fr-BE" sz="3200" spc="-1" strike="noStrike">
              <a:latin typeface="Arial"/>
            </a:endParaRPr>
          </a:p>
        </p:txBody>
      </p:sp>
      <p:sp>
        <p:nvSpPr>
          <p:cNvPr id="37" name="PlaceHolder 4"/>
          <p:cNvSpPr>
            <a:spLocks noGrp="1"/>
          </p:cNvSpPr>
          <p:nvPr>
            <p:ph type="body"/>
          </p:nvPr>
        </p:nvSpPr>
        <p:spPr>
          <a:xfrm>
            <a:off x="6021000" y="1604520"/>
            <a:ext cx="2649240" cy="1896840"/>
          </a:xfrm>
          <a:prstGeom prst="rect">
            <a:avLst/>
          </a:prstGeom>
        </p:spPr>
        <p:txBody>
          <a:bodyPr lIns="0" rIns="0" tIns="0" bIns="0">
            <a:spAutoFit/>
          </a:bodyPr>
          <a:p>
            <a:endParaRPr b="0" lang="fr-BE" sz="3200" spc="-1" strike="noStrike">
              <a:latin typeface="Arial"/>
            </a:endParaRPr>
          </a:p>
        </p:txBody>
      </p:sp>
      <p:sp>
        <p:nvSpPr>
          <p:cNvPr id="38" name="PlaceHolder 5"/>
          <p:cNvSpPr>
            <a:spLocks noGrp="1"/>
          </p:cNvSpPr>
          <p:nvPr>
            <p:ph type="body"/>
          </p:nvPr>
        </p:nvSpPr>
        <p:spPr>
          <a:xfrm>
            <a:off x="456840" y="3682080"/>
            <a:ext cx="2649240" cy="1896840"/>
          </a:xfrm>
          <a:prstGeom prst="rect">
            <a:avLst/>
          </a:prstGeom>
        </p:spPr>
        <p:txBody>
          <a:bodyPr lIns="0" rIns="0" tIns="0" bIns="0">
            <a:spAutoFit/>
          </a:bodyPr>
          <a:p>
            <a:endParaRPr b="0" lang="fr-BE" sz="3200" spc="-1" strike="noStrike">
              <a:latin typeface="Arial"/>
            </a:endParaRPr>
          </a:p>
        </p:txBody>
      </p:sp>
      <p:sp>
        <p:nvSpPr>
          <p:cNvPr id="39" name="PlaceHolder 6"/>
          <p:cNvSpPr>
            <a:spLocks noGrp="1"/>
          </p:cNvSpPr>
          <p:nvPr>
            <p:ph type="body"/>
          </p:nvPr>
        </p:nvSpPr>
        <p:spPr>
          <a:xfrm>
            <a:off x="3238920" y="3682080"/>
            <a:ext cx="2649240" cy="1896840"/>
          </a:xfrm>
          <a:prstGeom prst="rect">
            <a:avLst/>
          </a:prstGeom>
        </p:spPr>
        <p:txBody>
          <a:bodyPr lIns="0" rIns="0" tIns="0" bIns="0">
            <a:spAutoFit/>
          </a:bodyPr>
          <a:p>
            <a:endParaRPr b="0" lang="fr-BE" sz="3200" spc="-1" strike="noStrike">
              <a:latin typeface="Arial"/>
            </a:endParaRPr>
          </a:p>
        </p:txBody>
      </p:sp>
      <p:sp>
        <p:nvSpPr>
          <p:cNvPr id="40" name="PlaceHolder 7"/>
          <p:cNvSpPr>
            <a:spLocks noGrp="1"/>
          </p:cNvSpPr>
          <p:nvPr>
            <p:ph type="body"/>
          </p:nvPr>
        </p:nvSpPr>
        <p:spPr>
          <a:xfrm>
            <a:off x="6021000" y="3682080"/>
            <a:ext cx="26492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46" name="PlaceHolder 2"/>
          <p:cNvSpPr>
            <a:spLocks noGrp="1"/>
          </p:cNvSpPr>
          <p:nvPr>
            <p:ph type="subTitle"/>
          </p:nvPr>
        </p:nvSpPr>
        <p:spPr>
          <a:xfrm>
            <a:off x="456840" y="1604520"/>
            <a:ext cx="8228520" cy="397728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48" name="PlaceHolder 2"/>
          <p:cNvSpPr>
            <a:spLocks noGrp="1"/>
          </p:cNvSpPr>
          <p:nvPr>
            <p:ph type="body"/>
          </p:nvPr>
        </p:nvSpPr>
        <p:spPr>
          <a:xfrm>
            <a:off x="456840" y="1604520"/>
            <a:ext cx="8228520" cy="3977280"/>
          </a:xfrm>
          <a:prstGeom prst="rect">
            <a:avLst/>
          </a:prstGeom>
        </p:spPr>
        <p:txBody>
          <a:bodyPr lIns="0" rIns="0" tIns="0" bIns="0">
            <a:spAutoFit/>
          </a:bodyPr>
          <a:p>
            <a:endParaRPr b="0" lang="fr-BE"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50" name="PlaceHolder 2"/>
          <p:cNvSpPr>
            <a:spLocks noGrp="1"/>
          </p:cNvSpPr>
          <p:nvPr>
            <p:ph type="body"/>
          </p:nvPr>
        </p:nvSpPr>
        <p:spPr>
          <a:xfrm>
            <a:off x="456840" y="1604520"/>
            <a:ext cx="4015440" cy="3977280"/>
          </a:xfrm>
          <a:prstGeom prst="rect">
            <a:avLst/>
          </a:prstGeom>
        </p:spPr>
        <p:txBody>
          <a:bodyPr lIns="0" rIns="0" tIns="0" bIns="0">
            <a:spAutoFit/>
          </a:bodyPr>
          <a:p>
            <a:endParaRPr b="0" lang="fr-BE" sz="3200" spc="-1" strike="noStrike">
              <a:latin typeface="Arial"/>
            </a:endParaRPr>
          </a:p>
        </p:txBody>
      </p:sp>
      <p:sp>
        <p:nvSpPr>
          <p:cNvPr id="51" name="PlaceHolder 3"/>
          <p:cNvSpPr>
            <a:spLocks noGrp="1"/>
          </p:cNvSpPr>
          <p:nvPr>
            <p:ph type="body"/>
          </p:nvPr>
        </p:nvSpPr>
        <p:spPr>
          <a:xfrm>
            <a:off x="4673520" y="1604520"/>
            <a:ext cx="4015440" cy="3977280"/>
          </a:xfrm>
          <a:prstGeom prst="rect">
            <a:avLst/>
          </a:prstGeom>
        </p:spPr>
        <p:txBody>
          <a:bodyPr lIns="0" rIns="0" tIns="0" bIns="0">
            <a:spAutoFit/>
          </a:bodyPr>
          <a:p>
            <a:endParaRPr b="0" lang="fr-BE"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6840" y="273600"/>
            <a:ext cx="8228520" cy="530784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55" name="PlaceHolder 2"/>
          <p:cNvSpPr>
            <a:spLocks noGrp="1"/>
          </p:cNvSpPr>
          <p:nvPr>
            <p:ph type="body"/>
          </p:nvPr>
        </p:nvSpPr>
        <p:spPr>
          <a:xfrm>
            <a:off x="456840" y="1604520"/>
            <a:ext cx="4015440" cy="1896840"/>
          </a:xfrm>
          <a:prstGeom prst="rect">
            <a:avLst/>
          </a:prstGeom>
        </p:spPr>
        <p:txBody>
          <a:bodyPr lIns="0" rIns="0" tIns="0" bIns="0">
            <a:spAutoFit/>
          </a:bodyPr>
          <a:p>
            <a:endParaRPr b="0" lang="fr-BE" sz="3200" spc="-1" strike="noStrike">
              <a:latin typeface="Arial"/>
            </a:endParaRPr>
          </a:p>
        </p:txBody>
      </p:sp>
      <p:sp>
        <p:nvSpPr>
          <p:cNvPr id="56" name="PlaceHolder 3"/>
          <p:cNvSpPr>
            <a:spLocks noGrp="1"/>
          </p:cNvSpPr>
          <p:nvPr>
            <p:ph type="body"/>
          </p:nvPr>
        </p:nvSpPr>
        <p:spPr>
          <a:xfrm>
            <a:off x="4673520" y="1604520"/>
            <a:ext cx="4015440" cy="3977280"/>
          </a:xfrm>
          <a:prstGeom prst="rect">
            <a:avLst/>
          </a:prstGeom>
        </p:spPr>
        <p:txBody>
          <a:bodyPr lIns="0" rIns="0" tIns="0" bIns="0">
            <a:spAutoFit/>
          </a:bodyPr>
          <a:p>
            <a:endParaRPr b="0" lang="fr-BE" sz="3200" spc="-1" strike="noStrike">
              <a:latin typeface="Arial"/>
            </a:endParaRPr>
          </a:p>
        </p:txBody>
      </p:sp>
      <p:sp>
        <p:nvSpPr>
          <p:cNvPr id="57" name="PlaceHolder 4"/>
          <p:cNvSpPr>
            <a:spLocks noGrp="1"/>
          </p:cNvSpPr>
          <p:nvPr>
            <p:ph type="body"/>
          </p:nvPr>
        </p:nvSpPr>
        <p:spPr>
          <a:xfrm>
            <a:off x="456840" y="3682080"/>
            <a:ext cx="40154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6" name="PlaceHolder 2"/>
          <p:cNvSpPr>
            <a:spLocks noGrp="1"/>
          </p:cNvSpPr>
          <p:nvPr>
            <p:ph type="subTitle"/>
          </p:nvPr>
        </p:nvSpPr>
        <p:spPr>
          <a:xfrm>
            <a:off x="456840" y="1604520"/>
            <a:ext cx="8228520" cy="397728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59" name="PlaceHolder 2"/>
          <p:cNvSpPr>
            <a:spLocks noGrp="1"/>
          </p:cNvSpPr>
          <p:nvPr>
            <p:ph type="body"/>
          </p:nvPr>
        </p:nvSpPr>
        <p:spPr>
          <a:xfrm>
            <a:off x="456840" y="1604520"/>
            <a:ext cx="4015440" cy="3977280"/>
          </a:xfrm>
          <a:prstGeom prst="rect">
            <a:avLst/>
          </a:prstGeom>
        </p:spPr>
        <p:txBody>
          <a:bodyPr lIns="0" rIns="0" tIns="0" bIns="0">
            <a:spAutoFit/>
          </a:bodyPr>
          <a:p>
            <a:endParaRPr b="0" lang="fr-BE" sz="3200" spc="-1" strike="noStrike">
              <a:latin typeface="Arial"/>
            </a:endParaRPr>
          </a:p>
        </p:txBody>
      </p:sp>
      <p:sp>
        <p:nvSpPr>
          <p:cNvPr id="60" name="PlaceHolder 3"/>
          <p:cNvSpPr>
            <a:spLocks noGrp="1"/>
          </p:cNvSpPr>
          <p:nvPr>
            <p:ph type="body"/>
          </p:nvPr>
        </p:nvSpPr>
        <p:spPr>
          <a:xfrm>
            <a:off x="4673520" y="1604520"/>
            <a:ext cx="4015440" cy="1896840"/>
          </a:xfrm>
          <a:prstGeom prst="rect">
            <a:avLst/>
          </a:prstGeom>
        </p:spPr>
        <p:txBody>
          <a:bodyPr lIns="0" rIns="0" tIns="0" bIns="0">
            <a:spAutoFit/>
          </a:bodyPr>
          <a:p>
            <a:endParaRPr b="0" lang="fr-BE" sz="3200" spc="-1" strike="noStrike">
              <a:latin typeface="Arial"/>
            </a:endParaRPr>
          </a:p>
        </p:txBody>
      </p:sp>
      <p:sp>
        <p:nvSpPr>
          <p:cNvPr id="61" name="PlaceHolder 4"/>
          <p:cNvSpPr>
            <a:spLocks noGrp="1"/>
          </p:cNvSpPr>
          <p:nvPr>
            <p:ph type="body"/>
          </p:nvPr>
        </p:nvSpPr>
        <p:spPr>
          <a:xfrm>
            <a:off x="4673520" y="3682080"/>
            <a:ext cx="40154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63" name="PlaceHolder 2"/>
          <p:cNvSpPr>
            <a:spLocks noGrp="1"/>
          </p:cNvSpPr>
          <p:nvPr>
            <p:ph type="body"/>
          </p:nvPr>
        </p:nvSpPr>
        <p:spPr>
          <a:xfrm>
            <a:off x="456840" y="1604520"/>
            <a:ext cx="4015440" cy="1896840"/>
          </a:xfrm>
          <a:prstGeom prst="rect">
            <a:avLst/>
          </a:prstGeom>
        </p:spPr>
        <p:txBody>
          <a:bodyPr lIns="0" rIns="0" tIns="0" bIns="0">
            <a:spAutoFit/>
          </a:bodyPr>
          <a:p>
            <a:endParaRPr b="0" lang="fr-BE" sz="3200" spc="-1" strike="noStrike">
              <a:latin typeface="Arial"/>
            </a:endParaRPr>
          </a:p>
        </p:txBody>
      </p:sp>
      <p:sp>
        <p:nvSpPr>
          <p:cNvPr id="64" name="PlaceHolder 3"/>
          <p:cNvSpPr>
            <a:spLocks noGrp="1"/>
          </p:cNvSpPr>
          <p:nvPr>
            <p:ph type="body"/>
          </p:nvPr>
        </p:nvSpPr>
        <p:spPr>
          <a:xfrm>
            <a:off x="4673520" y="1604520"/>
            <a:ext cx="4015440" cy="1896840"/>
          </a:xfrm>
          <a:prstGeom prst="rect">
            <a:avLst/>
          </a:prstGeom>
        </p:spPr>
        <p:txBody>
          <a:bodyPr lIns="0" rIns="0" tIns="0" bIns="0">
            <a:spAutoFit/>
          </a:bodyPr>
          <a:p>
            <a:endParaRPr b="0" lang="fr-BE" sz="3200" spc="-1" strike="noStrike">
              <a:latin typeface="Arial"/>
            </a:endParaRPr>
          </a:p>
        </p:txBody>
      </p:sp>
      <p:sp>
        <p:nvSpPr>
          <p:cNvPr id="65" name="PlaceHolder 4"/>
          <p:cNvSpPr>
            <a:spLocks noGrp="1"/>
          </p:cNvSpPr>
          <p:nvPr>
            <p:ph type="body"/>
          </p:nvPr>
        </p:nvSpPr>
        <p:spPr>
          <a:xfrm>
            <a:off x="456840" y="3682080"/>
            <a:ext cx="822852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67" name="PlaceHolder 2"/>
          <p:cNvSpPr>
            <a:spLocks noGrp="1"/>
          </p:cNvSpPr>
          <p:nvPr>
            <p:ph type="body"/>
          </p:nvPr>
        </p:nvSpPr>
        <p:spPr>
          <a:xfrm>
            <a:off x="456840" y="1604520"/>
            <a:ext cx="8228520" cy="1896840"/>
          </a:xfrm>
          <a:prstGeom prst="rect">
            <a:avLst/>
          </a:prstGeom>
        </p:spPr>
        <p:txBody>
          <a:bodyPr lIns="0" rIns="0" tIns="0" bIns="0">
            <a:spAutoFit/>
          </a:bodyPr>
          <a:p>
            <a:endParaRPr b="0" lang="fr-BE" sz="3200" spc="-1" strike="noStrike">
              <a:latin typeface="Arial"/>
            </a:endParaRPr>
          </a:p>
        </p:txBody>
      </p:sp>
      <p:sp>
        <p:nvSpPr>
          <p:cNvPr id="68" name="PlaceHolder 3"/>
          <p:cNvSpPr>
            <a:spLocks noGrp="1"/>
          </p:cNvSpPr>
          <p:nvPr>
            <p:ph type="body"/>
          </p:nvPr>
        </p:nvSpPr>
        <p:spPr>
          <a:xfrm>
            <a:off x="456840" y="3682080"/>
            <a:ext cx="822852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70" name="PlaceHolder 2"/>
          <p:cNvSpPr>
            <a:spLocks noGrp="1"/>
          </p:cNvSpPr>
          <p:nvPr>
            <p:ph type="body"/>
          </p:nvPr>
        </p:nvSpPr>
        <p:spPr>
          <a:xfrm>
            <a:off x="456840" y="1604520"/>
            <a:ext cx="4015440" cy="1896840"/>
          </a:xfrm>
          <a:prstGeom prst="rect">
            <a:avLst/>
          </a:prstGeom>
        </p:spPr>
        <p:txBody>
          <a:bodyPr lIns="0" rIns="0" tIns="0" bIns="0">
            <a:spAutoFit/>
          </a:bodyPr>
          <a:p>
            <a:endParaRPr b="0" lang="fr-BE" sz="3200" spc="-1" strike="noStrike">
              <a:latin typeface="Arial"/>
            </a:endParaRPr>
          </a:p>
        </p:txBody>
      </p:sp>
      <p:sp>
        <p:nvSpPr>
          <p:cNvPr id="71" name="PlaceHolder 3"/>
          <p:cNvSpPr>
            <a:spLocks noGrp="1"/>
          </p:cNvSpPr>
          <p:nvPr>
            <p:ph type="body"/>
          </p:nvPr>
        </p:nvSpPr>
        <p:spPr>
          <a:xfrm>
            <a:off x="4673520" y="1604520"/>
            <a:ext cx="4015440" cy="1896840"/>
          </a:xfrm>
          <a:prstGeom prst="rect">
            <a:avLst/>
          </a:prstGeom>
        </p:spPr>
        <p:txBody>
          <a:bodyPr lIns="0" rIns="0" tIns="0" bIns="0">
            <a:spAutoFit/>
          </a:bodyPr>
          <a:p>
            <a:endParaRPr b="0" lang="fr-BE" sz="3200" spc="-1" strike="noStrike">
              <a:latin typeface="Arial"/>
            </a:endParaRPr>
          </a:p>
        </p:txBody>
      </p:sp>
      <p:sp>
        <p:nvSpPr>
          <p:cNvPr id="72" name="PlaceHolder 4"/>
          <p:cNvSpPr>
            <a:spLocks noGrp="1"/>
          </p:cNvSpPr>
          <p:nvPr>
            <p:ph type="body"/>
          </p:nvPr>
        </p:nvSpPr>
        <p:spPr>
          <a:xfrm>
            <a:off x="456840" y="3682080"/>
            <a:ext cx="4015440" cy="1896840"/>
          </a:xfrm>
          <a:prstGeom prst="rect">
            <a:avLst/>
          </a:prstGeom>
        </p:spPr>
        <p:txBody>
          <a:bodyPr lIns="0" rIns="0" tIns="0" bIns="0">
            <a:spAutoFit/>
          </a:bodyPr>
          <a:p>
            <a:endParaRPr b="0" lang="fr-BE" sz="3200" spc="-1" strike="noStrike">
              <a:latin typeface="Arial"/>
            </a:endParaRPr>
          </a:p>
        </p:txBody>
      </p:sp>
      <p:sp>
        <p:nvSpPr>
          <p:cNvPr id="73" name="PlaceHolder 5"/>
          <p:cNvSpPr>
            <a:spLocks noGrp="1"/>
          </p:cNvSpPr>
          <p:nvPr>
            <p:ph type="body"/>
          </p:nvPr>
        </p:nvSpPr>
        <p:spPr>
          <a:xfrm>
            <a:off x="4673520" y="3682080"/>
            <a:ext cx="40154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75" name="PlaceHolder 2"/>
          <p:cNvSpPr>
            <a:spLocks noGrp="1"/>
          </p:cNvSpPr>
          <p:nvPr>
            <p:ph type="body"/>
          </p:nvPr>
        </p:nvSpPr>
        <p:spPr>
          <a:xfrm>
            <a:off x="456840" y="1604520"/>
            <a:ext cx="2649240" cy="1896840"/>
          </a:xfrm>
          <a:prstGeom prst="rect">
            <a:avLst/>
          </a:prstGeom>
        </p:spPr>
        <p:txBody>
          <a:bodyPr lIns="0" rIns="0" tIns="0" bIns="0">
            <a:spAutoFit/>
          </a:bodyPr>
          <a:p>
            <a:endParaRPr b="0" lang="fr-BE" sz="3200" spc="-1" strike="noStrike">
              <a:latin typeface="Arial"/>
            </a:endParaRPr>
          </a:p>
        </p:txBody>
      </p:sp>
      <p:sp>
        <p:nvSpPr>
          <p:cNvPr id="76" name="PlaceHolder 3"/>
          <p:cNvSpPr>
            <a:spLocks noGrp="1"/>
          </p:cNvSpPr>
          <p:nvPr>
            <p:ph type="body"/>
          </p:nvPr>
        </p:nvSpPr>
        <p:spPr>
          <a:xfrm>
            <a:off x="3238920" y="1604520"/>
            <a:ext cx="2649240" cy="1896840"/>
          </a:xfrm>
          <a:prstGeom prst="rect">
            <a:avLst/>
          </a:prstGeom>
        </p:spPr>
        <p:txBody>
          <a:bodyPr lIns="0" rIns="0" tIns="0" bIns="0">
            <a:spAutoFit/>
          </a:bodyPr>
          <a:p>
            <a:endParaRPr b="0" lang="fr-BE" sz="3200" spc="-1" strike="noStrike">
              <a:latin typeface="Arial"/>
            </a:endParaRPr>
          </a:p>
        </p:txBody>
      </p:sp>
      <p:sp>
        <p:nvSpPr>
          <p:cNvPr id="77" name="PlaceHolder 4"/>
          <p:cNvSpPr>
            <a:spLocks noGrp="1"/>
          </p:cNvSpPr>
          <p:nvPr>
            <p:ph type="body"/>
          </p:nvPr>
        </p:nvSpPr>
        <p:spPr>
          <a:xfrm>
            <a:off x="6021000" y="1604520"/>
            <a:ext cx="2649240" cy="1896840"/>
          </a:xfrm>
          <a:prstGeom prst="rect">
            <a:avLst/>
          </a:prstGeom>
        </p:spPr>
        <p:txBody>
          <a:bodyPr lIns="0" rIns="0" tIns="0" bIns="0">
            <a:spAutoFit/>
          </a:bodyPr>
          <a:p>
            <a:endParaRPr b="0" lang="fr-BE" sz="3200" spc="-1" strike="noStrike">
              <a:latin typeface="Arial"/>
            </a:endParaRPr>
          </a:p>
        </p:txBody>
      </p:sp>
      <p:sp>
        <p:nvSpPr>
          <p:cNvPr id="78" name="PlaceHolder 5"/>
          <p:cNvSpPr>
            <a:spLocks noGrp="1"/>
          </p:cNvSpPr>
          <p:nvPr>
            <p:ph type="body"/>
          </p:nvPr>
        </p:nvSpPr>
        <p:spPr>
          <a:xfrm>
            <a:off x="456840" y="3682080"/>
            <a:ext cx="2649240" cy="1896840"/>
          </a:xfrm>
          <a:prstGeom prst="rect">
            <a:avLst/>
          </a:prstGeom>
        </p:spPr>
        <p:txBody>
          <a:bodyPr lIns="0" rIns="0" tIns="0" bIns="0">
            <a:spAutoFit/>
          </a:bodyPr>
          <a:p>
            <a:endParaRPr b="0" lang="fr-BE" sz="3200" spc="-1" strike="noStrike">
              <a:latin typeface="Arial"/>
            </a:endParaRPr>
          </a:p>
        </p:txBody>
      </p:sp>
      <p:sp>
        <p:nvSpPr>
          <p:cNvPr id="79" name="PlaceHolder 6"/>
          <p:cNvSpPr>
            <a:spLocks noGrp="1"/>
          </p:cNvSpPr>
          <p:nvPr>
            <p:ph type="body"/>
          </p:nvPr>
        </p:nvSpPr>
        <p:spPr>
          <a:xfrm>
            <a:off x="3238920" y="3682080"/>
            <a:ext cx="2649240" cy="1896840"/>
          </a:xfrm>
          <a:prstGeom prst="rect">
            <a:avLst/>
          </a:prstGeom>
        </p:spPr>
        <p:txBody>
          <a:bodyPr lIns="0" rIns="0" tIns="0" bIns="0">
            <a:spAutoFit/>
          </a:bodyPr>
          <a:p>
            <a:endParaRPr b="0" lang="fr-BE" sz="3200" spc="-1" strike="noStrike">
              <a:latin typeface="Arial"/>
            </a:endParaRPr>
          </a:p>
        </p:txBody>
      </p:sp>
      <p:sp>
        <p:nvSpPr>
          <p:cNvPr id="80" name="PlaceHolder 7"/>
          <p:cNvSpPr>
            <a:spLocks noGrp="1"/>
          </p:cNvSpPr>
          <p:nvPr>
            <p:ph type="body"/>
          </p:nvPr>
        </p:nvSpPr>
        <p:spPr>
          <a:xfrm>
            <a:off x="6021000" y="3682080"/>
            <a:ext cx="26492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8" name="PlaceHolder 2"/>
          <p:cNvSpPr>
            <a:spLocks noGrp="1"/>
          </p:cNvSpPr>
          <p:nvPr>
            <p:ph type="body"/>
          </p:nvPr>
        </p:nvSpPr>
        <p:spPr>
          <a:xfrm>
            <a:off x="456840" y="1604520"/>
            <a:ext cx="8228520" cy="3977280"/>
          </a:xfrm>
          <a:prstGeom prst="rect">
            <a:avLst/>
          </a:prstGeom>
        </p:spPr>
        <p:txBody>
          <a:bodyPr lIns="0" rIns="0" tIns="0" bIns="0">
            <a:spAutoFit/>
          </a:bodyPr>
          <a:p>
            <a:endParaRPr b="0" lang="fr-B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10" name="PlaceHolder 2"/>
          <p:cNvSpPr>
            <a:spLocks noGrp="1"/>
          </p:cNvSpPr>
          <p:nvPr>
            <p:ph type="body"/>
          </p:nvPr>
        </p:nvSpPr>
        <p:spPr>
          <a:xfrm>
            <a:off x="456840" y="1604520"/>
            <a:ext cx="4015440" cy="3977280"/>
          </a:xfrm>
          <a:prstGeom prst="rect">
            <a:avLst/>
          </a:prstGeom>
        </p:spPr>
        <p:txBody>
          <a:bodyPr lIns="0" rIns="0" tIns="0" bIns="0">
            <a:spAutoFit/>
          </a:bodyPr>
          <a:p>
            <a:endParaRPr b="0" lang="fr-BE" sz="3200" spc="-1" strike="noStrike">
              <a:latin typeface="Arial"/>
            </a:endParaRPr>
          </a:p>
        </p:txBody>
      </p:sp>
      <p:sp>
        <p:nvSpPr>
          <p:cNvPr id="11" name="PlaceHolder 3"/>
          <p:cNvSpPr>
            <a:spLocks noGrp="1"/>
          </p:cNvSpPr>
          <p:nvPr>
            <p:ph type="body"/>
          </p:nvPr>
        </p:nvSpPr>
        <p:spPr>
          <a:xfrm>
            <a:off x="4673520" y="1604520"/>
            <a:ext cx="4015440" cy="3977280"/>
          </a:xfrm>
          <a:prstGeom prst="rect">
            <a:avLst/>
          </a:prstGeom>
        </p:spPr>
        <p:txBody>
          <a:bodyPr lIns="0" rIns="0" tIns="0" bIns="0">
            <a:spAutoFit/>
          </a:bodyPr>
          <a:p>
            <a:endParaRPr b="0" lang="fr-BE"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6840" y="273600"/>
            <a:ext cx="8228520" cy="5307840"/>
          </a:xfrm>
          <a:prstGeom prst="rect">
            <a:avLst/>
          </a:prstGeom>
        </p:spPr>
        <p:txBody>
          <a:bodyPr lIns="0" rIns="0" tIns="0" bIns="0" anchor="ctr">
            <a:spAutoFit/>
          </a:bodyPr>
          <a:p>
            <a:pPr algn="ctr"/>
            <a:endParaRPr b="0" lang="fr-B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15" name="PlaceHolder 2"/>
          <p:cNvSpPr>
            <a:spLocks noGrp="1"/>
          </p:cNvSpPr>
          <p:nvPr>
            <p:ph type="body"/>
          </p:nvPr>
        </p:nvSpPr>
        <p:spPr>
          <a:xfrm>
            <a:off x="456840" y="1604520"/>
            <a:ext cx="4015440" cy="1896840"/>
          </a:xfrm>
          <a:prstGeom prst="rect">
            <a:avLst/>
          </a:prstGeom>
        </p:spPr>
        <p:txBody>
          <a:bodyPr lIns="0" rIns="0" tIns="0" bIns="0">
            <a:spAutoFit/>
          </a:bodyPr>
          <a:p>
            <a:endParaRPr b="0" lang="fr-BE" sz="3200" spc="-1" strike="noStrike">
              <a:latin typeface="Arial"/>
            </a:endParaRPr>
          </a:p>
        </p:txBody>
      </p:sp>
      <p:sp>
        <p:nvSpPr>
          <p:cNvPr id="16" name="PlaceHolder 3"/>
          <p:cNvSpPr>
            <a:spLocks noGrp="1"/>
          </p:cNvSpPr>
          <p:nvPr>
            <p:ph type="body"/>
          </p:nvPr>
        </p:nvSpPr>
        <p:spPr>
          <a:xfrm>
            <a:off x="4673520" y="1604520"/>
            <a:ext cx="4015440" cy="3977280"/>
          </a:xfrm>
          <a:prstGeom prst="rect">
            <a:avLst/>
          </a:prstGeom>
        </p:spPr>
        <p:txBody>
          <a:bodyPr lIns="0" rIns="0" tIns="0" bIns="0">
            <a:spAutoFit/>
          </a:bodyPr>
          <a:p>
            <a:endParaRPr b="0" lang="fr-BE" sz="3200" spc="-1" strike="noStrike">
              <a:latin typeface="Arial"/>
            </a:endParaRPr>
          </a:p>
        </p:txBody>
      </p:sp>
      <p:sp>
        <p:nvSpPr>
          <p:cNvPr id="17" name="PlaceHolder 4"/>
          <p:cNvSpPr>
            <a:spLocks noGrp="1"/>
          </p:cNvSpPr>
          <p:nvPr>
            <p:ph type="body"/>
          </p:nvPr>
        </p:nvSpPr>
        <p:spPr>
          <a:xfrm>
            <a:off x="456840" y="3682080"/>
            <a:ext cx="40154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19" name="PlaceHolder 2"/>
          <p:cNvSpPr>
            <a:spLocks noGrp="1"/>
          </p:cNvSpPr>
          <p:nvPr>
            <p:ph type="body"/>
          </p:nvPr>
        </p:nvSpPr>
        <p:spPr>
          <a:xfrm>
            <a:off x="456840" y="1604520"/>
            <a:ext cx="4015440" cy="3977280"/>
          </a:xfrm>
          <a:prstGeom prst="rect">
            <a:avLst/>
          </a:prstGeom>
        </p:spPr>
        <p:txBody>
          <a:bodyPr lIns="0" rIns="0" tIns="0" bIns="0">
            <a:spAutoFit/>
          </a:bodyPr>
          <a:p>
            <a:endParaRPr b="0" lang="fr-BE" sz="3200" spc="-1" strike="noStrike">
              <a:latin typeface="Arial"/>
            </a:endParaRPr>
          </a:p>
        </p:txBody>
      </p:sp>
      <p:sp>
        <p:nvSpPr>
          <p:cNvPr id="20" name="PlaceHolder 3"/>
          <p:cNvSpPr>
            <a:spLocks noGrp="1"/>
          </p:cNvSpPr>
          <p:nvPr>
            <p:ph type="body"/>
          </p:nvPr>
        </p:nvSpPr>
        <p:spPr>
          <a:xfrm>
            <a:off x="4673520" y="1604520"/>
            <a:ext cx="4015440" cy="1896840"/>
          </a:xfrm>
          <a:prstGeom prst="rect">
            <a:avLst/>
          </a:prstGeom>
        </p:spPr>
        <p:txBody>
          <a:bodyPr lIns="0" rIns="0" tIns="0" bIns="0">
            <a:spAutoFit/>
          </a:bodyPr>
          <a:p>
            <a:endParaRPr b="0" lang="fr-BE" sz="3200" spc="-1" strike="noStrike">
              <a:latin typeface="Arial"/>
            </a:endParaRPr>
          </a:p>
        </p:txBody>
      </p:sp>
      <p:sp>
        <p:nvSpPr>
          <p:cNvPr id="21" name="PlaceHolder 4"/>
          <p:cNvSpPr>
            <a:spLocks noGrp="1"/>
          </p:cNvSpPr>
          <p:nvPr>
            <p:ph type="body"/>
          </p:nvPr>
        </p:nvSpPr>
        <p:spPr>
          <a:xfrm>
            <a:off x="4673520" y="3682080"/>
            <a:ext cx="4015440" cy="1896840"/>
          </a:xfrm>
          <a:prstGeom prst="rect">
            <a:avLst/>
          </a:prstGeom>
        </p:spPr>
        <p:txBody>
          <a:bodyPr lIns="0" rIns="0" tIns="0" bIns="0">
            <a:spAutoFit/>
          </a:bodyPr>
          <a:p>
            <a:endParaRPr b="0" lang="fr-B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6840" y="273600"/>
            <a:ext cx="8228520" cy="1144800"/>
          </a:xfrm>
          <a:prstGeom prst="rect">
            <a:avLst/>
          </a:prstGeom>
        </p:spPr>
        <p:txBody>
          <a:bodyPr lIns="0" rIns="0" tIns="0" bIns="0" anchor="ctr">
            <a:spAutoFit/>
          </a:bodyPr>
          <a:p>
            <a:pPr algn="ctr"/>
            <a:endParaRPr b="0" lang="fr-BE" sz="4400" spc="-1" strike="noStrike">
              <a:latin typeface="Arial"/>
            </a:endParaRPr>
          </a:p>
        </p:txBody>
      </p:sp>
      <p:sp>
        <p:nvSpPr>
          <p:cNvPr id="23" name="PlaceHolder 2"/>
          <p:cNvSpPr>
            <a:spLocks noGrp="1"/>
          </p:cNvSpPr>
          <p:nvPr>
            <p:ph type="body"/>
          </p:nvPr>
        </p:nvSpPr>
        <p:spPr>
          <a:xfrm>
            <a:off x="456840" y="1604520"/>
            <a:ext cx="4015440" cy="1896840"/>
          </a:xfrm>
          <a:prstGeom prst="rect">
            <a:avLst/>
          </a:prstGeom>
        </p:spPr>
        <p:txBody>
          <a:bodyPr lIns="0" rIns="0" tIns="0" bIns="0">
            <a:spAutoFit/>
          </a:bodyPr>
          <a:p>
            <a:endParaRPr b="0" lang="fr-BE" sz="3200" spc="-1" strike="noStrike">
              <a:latin typeface="Arial"/>
            </a:endParaRPr>
          </a:p>
        </p:txBody>
      </p:sp>
      <p:sp>
        <p:nvSpPr>
          <p:cNvPr id="24" name="PlaceHolder 3"/>
          <p:cNvSpPr>
            <a:spLocks noGrp="1"/>
          </p:cNvSpPr>
          <p:nvPr>
            <p:ph type="body"/>
          </p:nvPr>
        </p:nvSpPr>
        <p:spPr>
          <a:xfrm>
            <a:off x="4673520" y="1604520"/>
            <a:ext cx="4015440" cy="1896840"/>
          </a:xfrm>
          <a:prstGeom prst="rect">
            <a:avLst/>
          </a:prstGeom>
        </p:spPr>
        <p:txBody>
          <a:bodyPr lIns="0" rIns="0" tIns="0" bIns="0">
            <a:spAutoFit/>
          </a:bodyPr>
          <a:p>
            <a:endParaRPr b="0" lang="fr-BE" sz="3200" spc="-1" strike="noStrike">
              <a:latin typeface="Arial"/>
            </a:endParaRPr>
          </a:p>
        </p:txBody>
      </p:sp>
      <p:sp>
        <p:nvSpPr>
          <p:cNvPr id="25" name="PlaceHolder 4"/>
          <p:cNvSpPr>
            <a:spLocks noGrp="1"/>
          </p:cNvSpPr>
          <p:nvPr>
            <p:ph type="body"/>
          </p:nvPr>
        </p:nvSpPr>
        <p:spPr>
          <a:xfrm>
            <a:off x="456840" y="3682080"/>
            <a:ext cx="8228520" cy="1896840"/>
          </a:xfrm>
          <a:prstGeom prst="rect">
            <a:avLst/>
          </a:prstGeom>
        </p:spPr>
        <p:txBody>
          <a:bodyPr lIns="0" rIns="0" tIns="0" bIns="0">
            <a:spAutoFit/>
          </a:bodyPr>
          <a:p>
            <a:endParaRPr b="0" lang="fr-B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3000"/>
          </a:xfrm>
          <a:prstGeom prst="rect">
            <a:avLst/>
          </a:prstGeom>
        </p:spPr>
        <p:txBody>
          <a:bodyPr anchor="ctr">
            <a:noAutofit/>
          </a:bodyPr>
          <a:p>
            <a:pPr algn="ctr">
              <a:lnSpc>
                <a:spcPct val="100000"/>
              </a:lnSpc>
            </a:pPr>
            <a:r>
              <a:rPr b="0" lang="fr-BE" sz="4400" spc="-1" strike="noStrike">
                <a:solidFill>
                  <a:srgbClr val="000000"/>
                </a:solidFill>
                <a:latin typeface="Arial"/>
                <a:ea typeface="Arial"/>
              </a:rPr>
              <a:t>Cliquez pour éditer le format du texte-titreModifiez le style du titre</a:t>
            </a:r>
            <a:endParaRPr b="0" lang="fr-BE" sz="4400" spc="-1" strike="noStrike">
              <a:latin typeface="Arial"/>
            </a:endParaRPr>
          </a:p>
        </p:txBody>
      </p:sp>
      <p:sp>
        <p:nvSpPr>
          <p:cNvPr id="1" name="PlaceHolder 2"/>
          <p:cNvSpPr>
            <a:spLocks noGrp="1"/>
          </p:cNvSpPr>
          <p:nvPr>
            <p:ph type="body"/>
          </p:nvPr>
        </p:nvSpPr>
        <p:spPr>
          <a:xfrm>
            <a:off x="457200" y="1600200"/>
            <a:ext cx="8229240" cy="4525560"/>
          </a:xfrm>
          <a:prstGeom prst="rect">
            <a:avLst/>
          </a:prstGeom>
        </p:spPr>
        <p:txBody>
          <a:bodyPr>
            <a:noAutofit/>
          </a:bodyPr>
          <a:p>
            <a:pPr marL="432000" indent="-324000">
              <a:lnSpc>
                <a:spcPct val="100000"/>
              </a:lnSpc>
              <a:buClr>
                <a:srgbClr val="000000"/>
              </a:buClr>
              <a:buSzPct val="45000"/>
              <a:buFont typeface="Wingdings" charset="2"/>
              <a:buChar char=""/>
            </a:pPr>
            <a:r>
              <a:rPr b="0" lang="fr-BE" sz="3200" spc="-1" strike="noStrike">
                <a:solidFill>
                  <a:srgbClr val="000000"/>
                </a:solidFill>
                <a:latin typeface="Arial"/>
                <a:ea typeface="Arial"/>
              </a:rPr>
              <a:t>Cliquez pour éditer le format du plan de texte</a:t>
            </a:r>
            <a:endParaRPr b="0" lang="fr-BE" sz="3200" spc="-1" strike="noStrike">
              <a:latin typeface="Arial"/>
            </a:endParaRPr>
          </a:p>
          <a:p>
            <a:pPr lvl="1" marL="864000" indent="-324000">
              <a:lnSpc>
                <a:spcPct val="100000"/>
              </a:lnSpc>
              <a:buClr>
                <a:srgbClr val="000000"/>
              </a:buClr>
              <a:buSzPct val="75000"/>
              <a:buFont typeface="Symbol" charset="2"/>
              <a:buChar char=""/>
            </a:pPr>
            <a:r>
              <a:rPr b="0" lang="fr-BE" sz="3200" spc="-1" strike="noStrike">
                <a:solidFill>
                  <a:srgbClr val="000000"/>
                </a:solidFill>
                <a:latin typeface="Arial"/>
                <a:ea typeface="Arial"/>
              </a:rPr>
              <a:t>Second niveau de plan</a:t>
            </a:r>
            <a:endParaRPr b="0" lang="fr-BE" sz="3200" spc="-1" strike="noStrike">
              <a:latin typeface="Arial"/>
            </a:endParaRPr>
          </a:p>
          <a:p>
            <a:pPr lvl="2" marL="1296000" indent="-288000">
              <a:lnSpc>
                <a:spcPct val="100000"/>
              </a:lnSpc>
              <a:buClr>
                <a:srgbClr val="000000"/>
              </a:buClr>
              <a:buSzPct val="45000"/>
              <a:buFont typeface="Wingdings" charset="2"/>
              <a:buChar char=""/>
            </a:pPr>
            <a:r>
              <a:rPr b="0" lang="fr-BE" sz="3200" spc="-1" strike="noStrike">
                <a:solidFill>
                  <a:srgbClr val="000000"/>
                </a:solidFill>
                <a:latin typeface="Arial"/>
                <a:ea typeface="Arial"/>
              </a:rPr>
              <a:t>Troisième niveau de plan</a:t>
            </a:r>
            <a:endParaRPr b="0" lang="fr-BE" sz="3200" spc="-1" strike="noStrike">
              <a:latin typeface="Arial"/>
            </a:endParaRPr>
          </a:p>
          <a:p>
            <a:pPr lvl="3" marL="1728000" indent="-216000">
              <a:lnSpc>
                <a:spcPct val="100000"/>
              </a:lnSpc>
              <a:buClr>
                <a:srgbClr val="000000"/>
              </a:buClr>
              <a:buSzPct val="75000"/>
              <a:buFont typeface="Symbol" charset="2"/>
              <a:buChar char=""/>
            </a:pPr>
            <a:r>
              <a:rPr b="0" lang="fr-BE" sz="3200" spc="-1" strike="noStrike">
                <a:solidFill>
                  <a:srgbClr val="000000"/>
                </a:solidFill>
                <a:latin typeface="Arial"/>
                <a:ea typeface="Arial"/>
              </a:rPr>
              <a:t>Quatrième niveau de plan</a:t>
            </a:r>
            <a:endParaRPr b="0" lang="fr-BE" sz="3200" spc="-1" strike="noStrike">
              <a:latin typeface="Arial"/>
            </a:endParaRPr>
          </a:p>
          <a:p>
            <a:pPr lvl="4" marL="2160000" indent="-216000">
              <a:lnSpc>
                <a:spcPct val="100000"/>
              </a:lnSpc>
              <a:buClr>
                <a:srgbClr val="000000"/>
              </a:buClr>
              <a:buSzPct val="45000"/>
              <a:buFont typeface="Wingdings" charset="2"/>
              <a:buChar char=""/>
            </a:pPr>
            <a:r>
              <a:rPr b="0" lang="fr-BE" sz="3200" spc="-1" strike="noStrike">
                <a:solidFill>
                  <a:srgbClr val="000000"/>
                </a:solidFill>
                <a:latin typeface="Arial"/>
                <a:ea typeface="Arial"/>
              </a:rPr>
              <a:t>Cinquième niveau de plan</a:t>
            </a:r>
            <a:endParaRPr b="0" lang="fr-BE" sz="3200" spc="-1" strike="noStrike">
              <a:latin typeface="Arial"/>
            </a:endParaRPr>
          </a:p>
          <a:p>
            <a:pPr lvl="5" marL="2592000" indent="-216000">
              <a:lnSpc>
                <a:spcPct val="100000"/>
              </a:lnSpc>
              <a:buClr>
                <a:srgbClr val="000000"/>
              </a:buClr>
              <a:buSzPct val="45000"/>
              <a:buFont typeface="Wingdings" charset="2"/>
              <a:buChar char=""/>
            </a:pPr>
            <a:r>
              <a:rPr b="0" lang="fr-BE" sz="3200" spc="-1" strike="noStrike">
                <a:solidFill>
                  <a:srgbClr val="000000"/>
                </a:solidFill>
                <a:latin typeface="Arial"/>
                <a:ea typeface="Arial"/>
              </a:rPr>
              <a:t>Sixième niveau de plan</a:t>
            </a:r>
            <a:endParaRPr b="0" lang="fr-BE" sz="3200" spc="-1" strike="noStrike">
              <a:latin typeface="Arial"/>
            </a:endParaRPr>
          </a:p>
          <a:p>
            <a:pPr lvl="6" marL="3024000" indent="-216000">
              <a:lnSpc>
                <a:spcPct val="100000"/>
              </a:lnSpc>
              <a:buClr>
                <a:srgbClr val="000000"/>
              </a:buClr>
              <a:buSzPct val="45000"/>
              <a:buFont typeface="Wingdings" charset="2"/>
              <a:buChar char=""/>
            </a:pPr>
            <a:r>
              <a:rPr b="0" lang="fr-BE" sz="3200" spc="-1" strike="noStrike">
                <a:solidFill>
                  <a:srgbClr val="000000"/>
                </a:solidFill>
                <a:latin typeface="Arial"/>
                <a:ea typeface="Arial"/>
              </a:rPr>
              <a:t>Septième niveau de plan</a:t>
            </a:r>
            <a:endParaRPr b="0" lang="fr-BE" sz="3200" spc="-1" strike="noStrike">
              <a:latin typeface="Arial"/>
            </a:endParaRPr>
          </a:p>
          <a:p>
            <a:pPr lvl="7" marL="3456000" indent="-216000">
              <a:lnSpc>
                <a:spcPct val="100000"/>
              </a:lnSpc>
              <a:buClr>
                <a:srgbClr val="000000"/>
              </a:buClr>
              <a:buSzPct val="45000"/>
              <a:buFont typeface="Wingdings" charset="2"/>
              <a:buChar char=""/>
            </a:pPr>
            <a:r>
              <a:rPr b="0" lang="fr-BE" sz="3200" spc="-1" strike="noStrike">
                <a:solidFill>
                  <a:srgbClr val="000000"/>
                </a:solidFill>
                <a:latin typeface="Arial"/>
                <a:ea typeface="Arial"/>
              </a:rPr>
              <a:t>Huitième niveau de plan</a:t>
            </a:r>
            <a:endParaRPr b="0" lang="fr-BE" sz="3200" spc="-1" strike="noStrike">
              <a:latin typeface="Arial"/>
            </a:endParaRPr>
          </a:p>
          <a:p>
            <a:pPr lvl="8" marL="3888000" indent="-216000">
              <a:lnSpc>
                <a:spcPct val="100000"/>
              </a:lnSpc>
              <a:buClr>
                <a:srgbClr val="000000"/>
              </a:buClr>
              <a:buSzPct val="45000"/>
              <a:buFont typeface="Wingdings" charset="2"/>
              <a:buChar char=""/>
            </a:pPr>
            <a:r>
              <a:rPr b="0" lang="fr-BE" sz="3200" spc="-1" strike="noStrike">
                <a:solidFill>
                  <a:srgbClr val="000000"/>
                </a:solidFill>
                <a:latin typeface="Arial"/>
                <a:ea typeface="Arial"/>
              </a:rPr>
              <a:t>Neuvième niveau de planModifiez les styles du texte du masque</a:t>
            </a:r>
            <a:endParaRPr b="0" lang="fr-BE" sz="3200" spc="-1" strike="noStrike">
              <a:latin typeface="Arial"/>
            </a:endParaRPr>
          </a:p>
          <a:p>
            <a:pPr lvl="9" marL="4320000" indent="-216000">
              <a:lnSpc>
                <a:spcPct val="100000"/>
              </a:lnSpc>
              <a:buClr>
                <a:srgbClr val="000000"/>
              </a:buClr>
              <a:buSzPct val="45000"/>
              <a:buFont typeface="Wingdings" charset="2"/>
              <a:buChar char=""/>
            </a:pPr>
            <a:r>
              <a:rPr b="0" lang="fr-BE" sz="2800" spc="-1" strike="noStrike">
                <a:solidFill>
                  <a:srgbClr val="000000"/>
                </a:solidFill>
                <a:latin typeface="Arial"/>
                <a:ea typeface="Arial"/>
              </a:rPr>
              <a:t>Deuxième niveau</a:t>
            </a:r>
            <a:endParaRPr b="0" lang="fr-BE" sz="2800" spc="-1" strike="noStrike">
              <a:latin typeface="Arial"/>
            </a:endParaRPr>
          </a:p>
          <a:p>
            <a:pPr lvl="9" marL="4320000" indent="-216000">
              <a:lnSpc>
                <a:spcPct val="100000"/>
              </a:lnSpc>
              <a:buClr>
                <a:srgbClr val="000000"/>
              </a:buClr>
              <a:buSzPct val="45000"/>
              <a:buFont typeface="Wingdings" charset="2"/>
              <a:buChar char=""/>
            </a:pPr>
            <a:r>
              <a:rPr b="0" lang="fr-BE" sz="2400" spc="-1" strike="noStrike">
                <a:solidFill>
                  <a:srgbClr val="000000"/>
                </a:solidFill>
                <a:latin typeface="Arial"/>
                <a:ea typeface="Arial"/>
              </a:rPr>
              <a:t>Troisième niveau</a:t>
            </a:r>
            <a:endParaRPr b="0" lang="fr-BE" sz="2400" spc="-1" strike="noStrike">
              <a:latin typeface="Arial"/>
            </a:endParaRPr>
          </a:p>
          <a:p>
            <a:pPr lvl="9" marL="4320000" indent="-216000">
              <a:lnSpc>
                <a:spcPct val="100000"/>
              </a:lnSpc>
              <a:buClr>
                <a:srgbClr val="000000"/>
              </a:buClr>
              <a:buSzPct val="45000"/>
              <a:buFont typeface="Wingdings" charset="2"/>
              <a:buChar char=""/>
            </a:pPr>
            <a:r>
              <a:rPr b="0" lang="fr-BE" sz="2000" spc="-1" strike="noStrike">
                <a:solidFill>
                  <a:srgbClr val="000000"/>
                </a:solidFill>
                <a:latin typeface="Arial"/>
                <a:ea typeface="Arial"/>
              </a:rPr>
              <a:t>Quatrième niveau</a:t>
            </a:r>
            <a:endParaRPr b="0" lang="fr-BE" sz="2000" spc="-1" strike="noStrike">
              <a:latin typeface="Arial"/>
            </a:endParaRPr>
          </a:p>
          <a:p>
            <a:pPr lvl="9" marL="4320000" indent="-216000">
              <a:lnSpc>
                <a:spcPct val="100000"/>
              </a:lnSpc>
              <a:buClr>
                <a:srgbClr val="000000"/>
              </a:buClr>
              <a:buSzPct val="45000"/>
              <a:buFont typeface="Wingdings" charset="2"/>
              <a:buChar char=""/>
            </a:pPr>
            <a:r>
              <a:rPr b="0" lang="fr-BE" sz="2000" spc="-1" strike="noStrike">
                <a:solidFill>
                  <a:srgbClr val="000000"/>
                </a:solidFill>
                <a:latin typeface="Arial"/>
                <a:ea typeface="Arial"/>
              </a:rPr>
              <a:t>Cinquième niveau</a:t>
            </a:r>
            <a:endParaRPr b="0" lang="fr-BE" sz="2000" spc="-1" strike="noStrike">
              <a:latin typeface="Arial"/>
            </a:endParaRPr>
          </a:p>
        </p:txBody>
      </p:sp>
      <p:sp>
        <p:nvSpPr>
          <p:cNvPr id="2" name="PlaceHolder 3"/>
          <p:cNvSpPr>
            <a:spLocks noGrp="1"/>
          </p:cNvSpPr>
          <p:nvPr>
            <p:ph type="dt"/>
          </p:nvPr>
        </p:nvSpPr>
        <p:spPr>
          <a:xfrm>
            <a:off x="457200" y="6355800"/>
            <a:ext cx="2133360" cy="365040"/>
          </a:xfrm>
          <a:prstGeom prst="rect">
            <a:avLst/>
          </a:prstGeom>
        </p:spPr>
        <p:txBody>
          <a:bodyPr anchor="ctr">
            <a:noAutofit/>
          </a:bodyPr>
          <a:p>
            <a:pPr>
              <a:lnSpc>
                <a:spcPct val="100000"/>
              </a:lnSpc>
            </a:pPr>
            <a:r>
              <a:rPr b="0" lang="fr-BE" sz="1200" spc="-1" strike="noStrike">
                <a:solidFill>
                  <a:srgbClr val="898989"/>
                </a:solidFill>
                <a:latin typeface="Arial"/>
                <a:ea typeface="Arial"/>
              </a:rPr>
              <a:t>22-04-22</a:t>
            </a:r>
            <a:endParaRPr b="0" lang="fr-BE" sz="1200" spc="-1" strike="noStrike">
              <a:latin typeface="Times New Roman"/>
            </a:endParaRPr>
          </a:p>
        </p:txBody>
      </p:sp>
      <p:sp>
        <p:nvSpPr>
          <p:cNvPr id="3" name="PlaceHolder 4"/>
          <p:cNvSpPr>
            <a:spLocks noGrp="1"/>
          </p:cNvSpPr>
          <p:nvPr>
            <p:ph type="ftr"/>
          </p:nvPr>
        </p:nvSpPr>
        <p:spPr>
          <a:xfrm>
            <a:off x="3124080" y="6355800"/>
            <a:ext cx="2895480" cy="365040"/>
          </a:xfrm>
          <a:prstGeom prst="rect">
            <a:avLst/>
          </a:prstGeom>
        </p:spPr>
        <p:txBody>
          <a:bodyPr lIns="0" rIns="0" tIns="0" bIns="0">
            <a:noAutofit/>
          </a:bodyPr>
          <a:p>
            <a:endParaRPr b="0" lang="fr-BE" sz="2400" spc="-1" strike="noStrike">
              <a:latin typeface="Times New Roman"/>
            </a:endParaRPr>
          </a:p>
        </p:txBody>
      </p:sp>
      <p:sp>
        <p:nvSpPr>
          <p:cNvPr id="4" name="PlaceHolder 5"/>
          <p:cNvSpPr>
            <a:spLocks noGrp="1"/>
          </p:cNvSpPr>
          <p:nvPr>
            <p:ph type="sldNum"/>
          </p:nvPr>
        </p:nvSpPr>
        <p:spPr>
          <a:xfrm>
            <a:off x="6552720" y="6355800"/>
            <a:ext cx="2133360" cy="365040"/>
          </a:xfrm>
          <a:prstGeom prst="rect">
            <a:avLst/>
          </a:prstGeom>
        </p:spPr>
        <p:txBody>
          <a:bodyPr anchor="ctr">
            <a:noAutofit/>
          </a:bodyPr>
          <a:p>
            <a:pPr algn="r">
              <a:lnSpc>
                <a:spcPct val="100000"/>
              </a:lnSpc>
            </a:pPr>
            <a:r>
              <a:rPr b="0" lang="fr-BE" sz="1200" spc="-1" strike="noStrike">
                <a:solidFill>
                  <a:srgbClr val="898989"/>
                </a:solidFill>
                <a:latin typeface="Arial"/>
                <a:ea typeface="Arial"/>
              </a:rPr>
              <a:t>‹</a:t>
            </a:r>
            <a:r>
              <a:rPr b="0" lang="fr-BE" sz="1200" spc="-1" strike="noStrike">
                <a:solidFill>
                  <a:srgbClr val="898989"/>
                </a:solidFill>
                <a:latin typeface="Arial"/>
                <a:ea typeface="Arial"/>
              </a:rPr>
              <a:t>N°›</a:t>
            </a:r>
            <a:endParaRPr b="0" lang="fr-B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5800"/>
            <a:ext cx="2133360" cy="365040"/>
          </a:xfrm>
          <a:prstGeom prst="rect">
            <a:avLst/>
          </a:prstGeom>
        </p:spPr>
        <p:txBody>
          <a:bodyPr lIns="0" rIns="0" tIns="0" bIns="0">
            <a:noAutofit/>
          </a:bodyPr>
          <a:p>
            <a:pPr>
              <a:lnSpc>
                <a:spcPct val="100000"/>
              </a:lnSpc>
            </a:pPr>
            <a:r>
              <a:rPr b="0" lang="fr-BE" sz="1200" spc="-1" strike="noStrike">
                <a:solidFill>
                  <a:srgbClr val="898989"/>
                </a:solidFill>
                <a:latin typeface="Arial"/>
                <a:ea typeface="Arial"/>
              </a:rPr>
              <a:t>22-04-22</a:t>
            </a:r>
            <a:endParaRPr b="0" lang="fr-BE" sz="1200" spc="-1" strike="noStrike">
              <a:latin typeface="Times New Roman"/>
            </a:endParaRPr>
          </a:p>
        </p:txBody>
      </p:sp>
      <p:sp>
        <p:nvSpPr>
          <p:cNvPr id="42" name="PlaceHolder 2"/>
          <p:cNvSpPr>
            <a:spLocks noGrp="1"/>
          </p:cNvSpPr>
          <p:nvPr>
            <p:ph type="sldNum"/>
          </p:nvPr>
        </p:nvSpPr>
        <p:spPr>
          <a:xfrm>
            <a:off x="6552720" y="6355800"/>
            <a:ext cx="2133360" cy="365040"/>
          </a:xfrm>
          <a:prstGeom prst="rect">
            <a:avLst/>
          </a:prstGeom>
        </p:spPr>
        <p:txBody>
          <a:bodyPr lIns="0" rIns="0" tIns="0" bIns="0">
            <a:noAutofit/>
          </a:bodyPr>
          <a:p>
            <a:pPr algn="r">
              <a:lnSpc>
                <a:spcPct val="100000"/>
              </a:lnSpc>
            </a:pPr>
            <a:r>
              <a:rPr b="0" lang="fr-BE" sz="1200" spc="-1" strike="noStrike">
                <a:solidFill>
                  <a:srgbClr val="898989"/>
                </a:solidFill>
                <a:latin typeface="Arial"/>
                <a:ea typeface="Arial"/>
              </a:rPr>
              <a:t>‹</a:t>
            </a:r>
            <a:r>
              <a:rPr b="0" lang="fr-BE" sz="1200" spc="-1" strike="noStrike">
                <a:solidFill>
                  <a:srgbClr val="898989"/>
                </a:solidFill>
                <a:latin typeface="Arial"/>
                <a:ea typeface="Arial"/>
              </a:rPr>
              <a:t>N°›</a:t>
            </a:r>
            <a:endParaRPr b="0" lang="fr-BE" sz="1200" spc="-1" strike="noStrike">
              <a:latin typeface="Times New Roman"/>
            </a:endParaRPr>
          </a:p>
        </p:txBody>
      </p:sp>
      <p:sp>
        <p:nvSpPr>
          <p:cNvPr id="43" name="PlaceHolder 3"/>
          <p:cNvSpPr>
            <a:spLocks noGrp="1"/>
          </p:cNvSpPr>
          <p:nvPr>
            <p:ph type="title"/>
          </p:nvPr>
        </p:nvSpPr>
        <p:spPr>
          <a:xfrm>
            <a:off x="456840" y="273600"/>
            <a:ext cx="8228520" cy="1144800"/>
          </a:xfrm>
          <a:prstGeom prst="rect">
            <a:avLst/>
          </a:prstGeom>
        </p:spPr>
        <p:txBody>
          <a:bodyPr lIns="0" rIns="0" tIns="0" bIns="0" anchor="ctr">
            <a:noAutofit/>
          </a:bodyPr>
          <a:p>
            <a:pPr algn="ctr"/>
            <a:r>
              <a:rPr b="0" lang="fr-BE" sz="4400" spc="-1" strike="noStrike">
                <a:latin typeface="Arial"/>
              </a:rPr>
              <a:t>Click to edit the title text format</a:t>
            </a:r>
            <a:endParaRPr b="0" lang="fr-BE" sz="4400" spc="-1" strike="noStrike">
              <a:latin typeface="Arial"/>
            </a:endParaRPr>
          </a:p>
        </p:txBody>
      </p:sp>
      <p:sp>
        <p:nvSpPr>
          <p:cNvPr id="44" name="PlaceHolder 4"/>
          <p:cNvSpPr>
            <a:spLocks noGrp="1"/>
          </p:cNvSpPr>
          <p:nvPr>
            <p:ph type="body"/>
          </p:nvPr>
        </p:nvSpPr>
        <p:spPr>
          <a:xfrm>
            <a:off x="456840" y="1604520"/>
            <a:ext cx="8228520" cy="3977280"/>
          </a:xfrm>
          <a:prstGeom prst="rect">
            <a:avLst/>
          </a:prstGeom>
        </p:spPr>
        <p:txBody>
          <a:bodyPr lIns="0" rIns="0" tIns="0" bIns="0">
            <a:spAutoFit/>
          </a:bodyPr>
          <a:p>
            <a:pPr marL="432000" indent="-324000">
              <a:spcAft>
                <a:spcPts val="1417"/>
              </a:spcAft>
              <a:buClr>
                <a:srgbClr val="000000"/>
              </a:buClr>
              <a:buSzPct val="45000"/>
              <a:buFont typeface="Wingdings" charset="2"/>
              <a:buChar char=""/>
            </a:pPr>
            <a:r>
              <a:rPr b="0" lang="fr-BE" sz="3200" spc="-1" strike="noStrike">
                <a:latin typeface="Arial"/>
              </a:rPr>
              <a:t>Click to edit the outline text format</a:t>
            </a:r>
            <a:endParaRPr b="0" lang="fr-BE" sz="3200" spc="-1" strike="noStrike">
              <a:latin typeface="Arial"/>
            </a:endParaRPr>
          </a:p>
          <a:p>
            <a:pPr lvl="1" marL="864000" indent="-324000">
              <a:spcAft>
                <a:spcPts val="1134"/>
              </a:spcAft>
              <a:buClr>
                <a:srgbClr val="000000"/>
              </a:buClr>
              <a:buSzPct val="75000"/>
              <a:buFont typeface="Symbol" charset="2"/>
              <a:buChar char=""/>
            </a:pPr>
            <a:r>
              <a:rPr b="0" lang="fr-BE" sz="2800" spc="-1" strike="noStrike">
                <a:latin typeface="Arial"/>
              </a:rPr>
              <a:t>Second Outline Level</a:t>
            </a:r>
            <a:endParaRPr b="0" lang="fr-BE" sz="2800" spc="-1" strike="noStrike">
              <a:latin typeface="Arial"/>
            </a:endParaRPr>
          </a:p>
          <a:p>
            <a:pPr lvl="2" marL="1296000" indent="-288000">
              <a:spcAft>
                <a:spcPts val="850"/>
              </a:spcAft>
              <a:buClr>
                <a:srgbClr val="000000"/>
              </a:buClr>
              <a:buSzPct val="45000"/>
              <a:buFont typeface="Wingdings" charset="2"/>
              <a:buChar char=""/>
            </a:pPr>
            <a:r>
              <a:rPr b="0" lang="fr-BE" sz="2400" spc="-1" strike="noStrike">
                <a:latin typeface="Arial"/>
              </a:rPr>
              <a:t>Third Outline Level</a:t>
            </a:r>
            <a:endParaRPr b="0" lang="fr-BE" sz="2400" spc="-1" strike="noStrike">
              <a:latin typeface="Arial"/>
            </a:endParaRPr>
          </a:p>
          <a:p>
            <a:pPr lvl="3" marL="1728000" indent="-216000">
              <a:spcAft>
                <a:spcPts val="567"/>
              </a:spcAft>
              <a:buClr>
                <a:srgbClr val="000000"/>
              </a:buClr>
              <a:buSzPct val="75000"/>
              <a:buFont typeface="Symbol" charset="2"/>
              <a:buChar char=""/>
            </a:pPr>
            <a:r>
              <a:rPr b="0" lang="fr-BE" sz="2000" spc="-1" strike="noStrike">
                <a:latin typeface="Arial"/>
              </a:rPr>
              <a:t>Fourth Outline Level</a:t>
            </a:r>
            <a:endParaRPr b="0" lang="fr-BE" sz="2000" spc="-1" strike="noStrike">
              <a:latin typeface="Arial"/>
            </a:endParaRPr>
          </a:p>
          <a:p>
            <a:pPr lvl="4" marL="2160000" indent="-216000">
              <a:spcAft>
                <a:spcPts val="283"/>
              </a:spcAft>
              <a:buClr>
                <a:srgbClr val="000000"/>
              </a:buClr>
              <a:buSzPct val="45000"/>
              <a:buFont typeface="Wingdings" charset="2"/>
              <a:buChar char=""/>
            </a:pPr>
            <a:r>
              <a:rPr b="0" lang="fr-BE" sz="2000" spc="-1" strike="noStrike">
                <a:latin typeface="Arial"/>
              </a:rPr>
              <a:t>Fifth Outline Level</a:t>
            </a:r>
            <a:endParaRPr b="0" lang="fr-BE" sz="2000" spc="-1" strike="noStrike">
              <a:latin typeface="Arial"/>
            </a:endParaRPr>
          </a:p>
          <a:p>
            <a:pPr lvl="5" marL="2592000" indent="-216000">
              <a:spcAft>
                <a:spcPts val="283"/>
              </a:spcAft>
              <a:buClr>
                <a:srgbClr val="000000"/>
              </a:buClr>
              <a:buSzPct val="45000"/>
              <a:buFont typeface="Wingdings" charset="2"/>
              <a:buChar char=""/>
            </a:pPr>
            <a:r>
              <a:rPr b="0" lang="fr-BE" sz="2000" spc="-1" strike="noStrike">
                <a:latin typeface="Arial"/>
              </a:rPr>
              <a:t>Sixth Outline Level</a:t>
            </a:r>
            <a:endParaRPr b="0" lang="fr-BE" sz="2000" spc="-1" strike="noStrike">
              <a:latin typeface="Arial"/>
            </a:endParaRPr>
          </a:p>
          <a:p>
            <a:pPr lvl="6" marL="3024000" indent="-216000">
              <a:spcAft>
                <a:spcPts val="283"/>
              </a:spcAft>
              <a:buClr>
                <a:srgbClr val="000000"/>
              </a:buClr>
              <a:buSzPct val="45000"/>
              <a:buFont typeface="Wingdings" charset="2"/>
              <a:buChar char=""/>
            </a:pPr>
            <a:r>
              <a:rPr b="0" lang="fr-BE" sz="2000" spc="-1" strike="noStrike">
                <a:latin typeface="Arial"/>
              </a:rPr>
              <a:t>Seventh Outline Level</a:t>
            </a:r>
            <a:endParaRPr b="0" lang="fr-B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jpe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png"/><Relationship Id="rId9" Type="http://schemas.openxmlformats.org/officeDocument/2006/relationships/image" Target="../media/image52.jpeg"/><Relationship Id="rId10" Type="http://schemas.openxmlformats.org/officeDocument/2006/relationships/image" Target="../media/image53.gif"/><Relationship Id="rId11" Type="http://schemas.openxmlformats.org/officeDocument/2006/relationships/image" Target="../media/image54.png"/><Relationship Id="rId1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image" Target="../media/image56.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image" Target="../media/image59.jpe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0" y="5921280"/>
            <a:ext cx="9133200" cy="80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ts val="1400"/>
              </a:lnSpc>
            </a:pPr>
            <a:r>
              <a:rPr b="1" lang="fr-BE" sz="2400" spc="-1" strike="noStrike">
                <a:solidFill>
                  <a:srgbClr val="000000"/>
                </a:solidFill>
                <a:latin typeface="Arial"/>
                <a:ea typeface="Microsoft YaHei"/>
              </a:rPr>
              <a:t>  </a:t>
            </a:r>
            <a:r>
              <a:rPr b="1" lang="fr-BE" sz="2400" spc="-1" strike="noStrike">
                <a:solidFill>
                  <a:srgbClr val="000000"/>
                </a:solidFill>
                <a:latin typeface="Arial"/>
                <a:ea typeface="Microsoft YaHei"/>
              </a:rPr>
              <a:t>RAPPORT D’ACTIVITE 2022</a:t>
            </a:r>
            <a:endParaRPr b="0" lang="fr-BE" sz="2400" spc="-1" strike="noStrike">
              <a:latin typeface="Arial"/>
            </a:endParaRPr>
          </a:p>
          <a:p>
            <a:pPr algn="ctr">
              <a:lnSpc>
                <a:spcPts val="1400"/>
              </a:lnSpc>
            </a:pPr>
            <a:endParaRPr b="0" lang="fr-BE" sz="2400" spc="-1" strike="noStrike">
              <a:latin typeface="Arial"/>
            </a:endParaRPr>
          </a:p>
          <a:p>
            <a:pPr algn="ctr">
              <a:lnSpc>
                <a:spcPts val="1400"/>
              </a:lnSpc>
            </a:pPr>
            <a:r>
              <a:rPr b="1" lang="fr-BE" sz="2400" spc="-1" strike="noStrike">
                <a:solidFill>
                  <a:srgbClr val="000000"/>
                </a:solidFill>
                <a:latin typeface="Arial"/>
                <a:ea typeface="Microsoft YaHei"/>
              </a:rPr>
              <a:t>ASSEMBLEE GENERALE DU 25 avril 2023</a:t>
            </a:r>
            <a:endParaRPr b="0" lang="fr-BE" sz="2400" spc="-1" strike="noStrike">
              <a:latin typeface="Arial"/>
            </a:endParaRPr>
          </a:p>
        </p:txBody>
      </p:sp>
      <p:pic>
        <p:nvPicPr>
          <p:cNvPr id="82" name="" descr=""/>
          <p:cNvPicPr/>
          <p:nvPr/>
        </p:nvPicPr>
        <p:blipFill>
          <a:blip r:embed="rId1"/>
          <a:stretch/>
        </p:blipFill>
        <p:spPr>
          <a:xfrm>
            <a:off x="7524000" y="266760"/>
            <a:ext cx="1243080" cy="1217880"/>
          </a:xfrm>
          <a:prstGeom prst="rect">
            <a:avLst/>
          </a:prstGeom>
          <a:ln>
            <a:noFill/>
          </a:ln>
        </p:spPr>
      </p:pic>
      <p:sp>
        <p:nvSpPr>
          <p:cNvPr id="83" name="TextShape 2"/>
          <p:cNvSpPr txBox="1"/>
          <p:nvPr/>
        </p:nvSpPr>
        <p:spPr>
          <a:xfrm>
            <a:off x="0" y="188640"/>
            <a:ext cx="9143280" cy="584640"/>
          </a:xfrm>
          <a:prstGeom prst="rect">
            <a:avLst/>
          </a:prstGeom>
          <a:noFill/>
          <a:ln>
            <a:noFill/>
          </a:ln>
        </p:spPr>
        <p:txBody>
          <a:bodyPr lIns="90000" rIns="90000" tIns="45000" bIns="45000">
            <a:spAutoFit/>
          </a:bodyPr>
          <a:p>
            <a:pPr algn="ctr">
              <a:lnSpc>
                <a:spcPct val="100000"/>
              </a:lnSpc>
            </a:pPr>
            <a:r>
              <a:rPr b="1" lang="fr-BE" sz="3200" spc="-1" strike="noStrike">
                <a:solidFill>
                  <a:srgbClr val="000000"/>
                </a:solidFill>
                <a:latin typeface="Arial"/>
                <a:ea typeface="Arial"/>
              </a:rPr>
              <a:t>RENOVASSISTANCE ASBL</a:t>
            </a:r>
            <a:endParaRPr b="0" lang="fr-BE" sz="3200" spc="-1" strike="noStrike">
              <a:latin typeface="Arial"/>
            </a:endParaRPr>
          </a:p>
        </p:txBody>
      </p:sp>
      <p:pic>
        <p:nvPicPr>
          <p:cNvPr id="84" name="" descr=""/>
          <p:cNvPicPr/>
          <p:nvPr/>
        </p:nvPicPr>
        <p:blipFill>
          <a:blip r:embed="rId2"/>
          <a:stretch/>
        </p:blipFill>
        <p:spPr>
          <a:xfrm>
            <a:off x="2808000" y="864000"/>
            <a:ext cx="3744000" cy="4824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9" name="Table 1"/>
          <p:cNvGraphicFramePr/>
          <p:nvPr/>
        </p:nvGraphicFramePr>
        <p:xfrm>
          <a:off x="251640" y="176040"/>
          <a:ext cx="7645680" cy="6526080"/>
        </p:xfrm>
        <a:graphic>
          <a:graphicData uri="http://schemas.openxmlformats.org/drawingml/2006/table">
            <a:tbl>
              <a:tblPr/>
              <a:tblGrid>
                <a:gridCol w="1254960"/>
                <a:gridCol w="3957480"/>
                <a:gridCol w="1327680"/>
                <a:gridCol w="1105920"/>
              </a:tblGrid>
              <a:tr h="253440">
                <a:tc>
                  <a:txBody>
                    <a:bodyPr lIns="72000" rIns="5040" tIns="5040" bIns="0">
                      <a:noAutofit/>
                    </a:bodyPr>
                    <a:p>
                      <a:pPr>
                        <a:lnSpc>
                          <a:spcPct val="100000"/>
                        </a:lnSpc>
                      </a:pPr>
                      <a:r>
                        <a:rPr b="0" lang="fr-BE" sz="1600" spc="-1" strike="noStrike">
                          <a:solidFill>
                            <a:srgbClr val="000000"/>
                          </a:solidFill>
                          <a:latin typeface="Arial"/>
                          <a:ea typeface="Arial"/>
                        </a:rPr>
                        <a:t> </a:t>
                      </a:r>
                      <a:endParaRPr b="0" lang="fr-BE" sz="1600" spc="-1" strike="noStrike">
                        <a:latin typeface="Arial"/>
                      </a:endParaRPr>
                    </a:p>
                  </a:txBody>
                  <a:tcPr marL="72000" marR="5040">
                    <a:solidFill>
                      <a:srgbClr val="e9edf4"/>
                    </a:solidFill>
                  </a:tcPr>
                </a:tc>
                <a:tc>
                  <a:txBody>
                    <a:bodyPr lIns="5040" rIns="5040" tIns="5040" bIns="0">
                      <a:noAutofit/>
                    </a:bodyPr>
                    <a:p>
                      <a:pPr algn="ctr">
                        <a:lnSpc>
                          <a:spcPct val="100000"/>
                        </a:lnSpc>
                      </a:pPr>
                      <a:r>
                        <a:rPr b="1" lang="fr-BE" sz="1600" spc="-1" strike="noStrike">
                          <a:solidFill>
                            <a:srgbClr val="000000"/>
                          </a:solidFill>
                          <a:latin typeface="Arial"/>
                          <a:ea typeface="Arial"/>
                        </a:rPr>
                        <a:t>ACTIF</a:t>
                      </a:r>
                      <a:endParaRPr b="0" lang="fr-BE" sz="1600" spc="-1" strike="noStrike">
                        <a:latin typeface="Arial"/>
                      </a:endParaRPr>
                    </a:p>
                  </a:txBody>
                  <a:tcPr marL="5040" marR="5040">
                    <a:solidFill>
                      <a:srgbClr val="e9edf4"/>
                    </a:solidFill>
                  </a:tcPr>
                </a:tc>
                <a:tc>
                  <a:txBody>
                    <a:bodyPr lIns="5040" rIns="5040" tIns="5040" bIns="0">
                      <a:noAutofit/>
                    </a:bodyPr>
                    <a:p>
                      <a:pPr algn="ctr">
                        <a:lnSpc>
                          <a:spcPct val="100000"/>
                        </a:lnSpc>
                      </a:pPr>
                      <a:r>
                        <a:rPr b="1" lang="fr-BE" sz="1600" spc="-1" strike="noStrike">
                          <a:solidFill>
                            <a:srgbClr val="000000"/>
                          </a:solidFill>
                          <a:latin typeface="Arial"/>
                          <a:ea typeface="Arial"/>
                        </a:rPr>
                        <a:t>2022</a:t>
                      </a:r>
                      <a:endParaRPr b="0" lang="fr-BE" sz="1600" spc="-1" strike="noStrike">
                        <a:latin typeface="Arial"/>
                      </a:endParaRPr>
                    </a:p>
                  </a:txBody>
                  <a:tcPr marL="5040" marR="5040">
                    <a:solidFill>
                      <a:srgbClr val="e9edf4"/>
                    </a:solidFill>
                  </a:tcPr>
                </a:tc>
                <a:tc>
                  <a:txBody>
                    <a:bodyPr lIns="5040" rIns="5040" tIns="5040" bIns="0">
                      <a:noAutofit/>
                    </a:bodyPr>
                    <a:p>
                      <a:pPr algn="ctr">
                        <a:lnSpc>
                          <a:spcPct val="100000"/>
                        </a:lnSpc>
                      </a:pPr>
                      <a:r>
                        <a:rPr b="1" lang="fr-BE" sz="1600" spc="-1" strike="noStrike">
                          <a:solidFill>
                            <a:srgbClr val="808080"/>
                          </a:solidFill>
                          <a:latin typeface="Arial"/>
                          <a:ea typeface="Arial"/>
                        </a:rPr>
                        <a:t>2021</a:t>
                      </a:r>
                      <a:endParaRPr b="0" lang="fr-BE" sz="1600" spc="-1" strike="noStrike">
                        <a:latin typeface="Arial"/>
                      </a:endParaRPr>
                    </a:p>
                  </a:txBody>
                  <a:tcPr marL="5040" marR="5040">
                    <a:solidFill>
                      <a:srgbClr val="e9edf4"/>
                    </a:solidFill>
                  </a:tcPr>
                </a:tc>
              </a:tr>
              <a:tr h="238680">
                <a:tc>
                  <a:txBody>
                    <a:bodyPr lIns="72000" rIns="5040" tIns="5040" bIns="0">
                      <a:noAutofit/>
                    </a:bodyPr>
                    <a:p>
                      <a:pPr>
                        <a:lnSpc>
                          <a:spcPct val="100000"/>
                        </a:lnSpc>
                      </a:pPr>
                      <a:r>
                        <a:rPr b="0" lang="fr-BE" sz="1600" spc="-1" strike="noStrike">
                          <a:solidFill>
                            <a:srgbClr val="000000"/>
                          </a:solidFill>
                          <a:latin typeface="Arial"/>
                          <a:ea typeface="Arial"/>
                        </a:rPr>
                        <a:t> </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1" lang="fr-BE" sz="1600" spc="-1" strike="noStrike">
                          <a:solidFill>
                            <a:srgbClr val="000000"/>
                          </a:solidFill>
                          <a:latin typeface="Arial"/>
                          <a:ea typeface="Arial"/>
                        </a:rPr>
                        <a:t>ACTIFS IMMOBILISES</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000000"/>
                          </a:solidFill>
                          <a:latin typeface="Arial"/>
                          <a:ea typeface="Arial"/>
                        </a:rPr>
                        <a:t>10.344.904</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999999"/>
                          </a:solidFill>
                          <a:latin typeface="Arial"/>
                          <a:ea typeface="Arial"/>
                        </a:rPr>
                        <a:t>8.762.911</a:t>
                      </a:r>
                      <a:endParaRPr b="0" lang="fr-BE" sz="1600" spc="-1" strike="noStrike">
                        <a:solidFill>
                          <a:srgbClr val="999999"/>
                        </a:solidFill>
                        <a:latin typeface="Arial"/>
                      </a:endParaRPr>
                    </a:p>
                  </a:txBody>
                  <a:tcPr marL="5040" marR="5040">
                    <a:solidFill>
                      <a:srgbClr val="e9edf4"/>
                    </a:solidFill>
                  </a:tcPr>
                </a:tc>
              </a:tr>
              <a:tr h="238680">
                <a:tc>
                  <a:txBody>
                    <a:bodyPr lIns="72000" rIns="5040" tIns="5040" bIns="0">
                      <a:noAutofit/>
                    </a:bodyPr>
                    <a:p>
                      <a:pPr>
                        <a:lnSpc>
                          <a:spcPct val="100000"/>
                        </a:lnSpc>
                      </a:pPr>
                      <a:r>
                        <a:rPr b="1" lang="fr-BE" sz="1600" spc="-1" strike="noStrike">
                          <a:solidFill>
                            <a:srgbClr val="000000"/>
                          </a:solidFill>
                          <a:latin typeface="Arial"/>
                          <a:ea typeface="Arial"/>
                        </a:rPr>
                        <a:t>22</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1" lang="fr-BE" sz="1600" spc="-1" strike="noStrike">
                          <a:solidFill>
                            <a:srgbClr val="000000"/>
                          </a:solidFill>
                          <a:latin typeface="Arial"/>
                          <a:ea typeface="Arial"/>
                        </a:rPr>
                        <a:t>Immeubles en usufruit</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000000"/>
                          </a:solidFill>
                          <a:latin typeface="Arial"/>
                          <a:ea typeface="Arial"/>
                        </a:rPr>
                        <a:t>57.744</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999999"/>
                          </a:solidFill>
                          <a:latin typeface="Arial"/>
                          <a:ea typeface="Arial"/>
                        </a:rPr>
                        <a:t>83.712</a:t>
                      </a:r>
                      <a:endParaRPr b="0" lang="fr-BE" sz="1600" spc="-1" strike="noStrike">
                        <a:solidFill>
                          <a:srgbClr val="999999"/>
                        </a:solidFill>
                        <a:latin typeface="Arial"/>
                      </a:endParaRPr>
                    </a:p>
                  </a:txBody>
                  <a:tcPr marL="5040" marR="5040">
                    <a:solidFill>
                      <a:srgbClr val="e9edf4"/>
                    </a:solidFill>
                  </a:tcPr>
                </a:tc>
              </a:tr>
              <a:tr h="238680">
                <a:tc>
                  <a:txBody>
                    <a:bodyPr lIns="72000" rIns="5040" tIns="5040" bIns="0">
                      <a:noAutofit/>
                    </a:bodyPr>
                    <a:p>
                      <a:pPr>
                        <a:lnSpc>
                          <a:spcPct val="100000"/>
                        </a:lnSpc>
                      </a:pPr>
                      <a:r>
                        <a:rPr b="0" lang="fr-BE" sz="1600" spc="-1" strike="noStrike">
                          <a:solidFill>
                            <a:srgbClr val="000000"/>
                          </a:solidFill>
                          <a:latin typeface="Arial"/>
                          <a:ea typeface="Arial"/>
                        </a:rPr>
                        <a:t>26</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lang="fr-BE" sz="1600" spc="-1" strike="noStrike">
                          <a:solidFill>
                            <a:srgbClr val="000000"/>
                          </a:solidFill>
                          <a:latin typeface="Arial"/>
                          <a:ea typeface="Arial"/>
                        </a:rPr>
                        <a:t>Immobilisations dans les rénovations</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000000"/>
                          </a:solidFill>
                          <a:latin typeface="Arial"/>
                          <a:ea typeface="Arial"/>
                        </a:rPr>
                        <a:t>10.287.160</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808080"/>
                          </a:solidFill>
                          <a:latin typeface="Arial"/>
                          <a:ea typeface="Arial"/>
                        </a:rPr>
                        <a:t>8.679.199</a:t>
                      </a:r>
                      <a:endParaRPr b="0" lang="fr-BE" sz="1600" spc="-1" strike="noStrike">
                        <a:solidFill>
                          <a:srgbClr val="808080"/>
                        </a:solidFill>
                        <a:latin typeface="Arial"/>
                      </a:endParaRPr>
                    </a:p>
                  </a:txBody>
                  <a:tcPr marL="5040" marR="5040">
                    <a:solidFill>
                      <a:srgbClr val="e9edf4"/>
                    </a:solidFill>
                  </a:tcPr>
                </a:tc>
              </a:tr>
              <a:tr h="277920">
                <a:tc>
                  <a:txBody>
                    <a:bodyPr lIns="72000" rIns="5040" tIns="5040" bIns="0">
                      <a:noAutofit/>
                    </a:bodyPr>
                    <a:p>
                      <a:r>
                        <a:rPr b="0" lang="fr-BE" sz="1600" spc="-1" strike="noStrike">
                          <a:solidFill>
                            <a:srgbClr val="000000"/>
                          </a:solidFill>
                          <a:latin typeface="Arial"/>
                          <a:ea typeface="Arial"/>
                        </a:rPr>
                        <a:t>261.000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Investissements</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000000"/>
                          </a:solidFill>
                          <a:latin typeface="Arial"/>
                          <a:ea typeface="Arial"/>
                        </a:rPr>
                        <a:t>18.598.964</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808080"/>
                          </a:solidFill>
                          <a:latin typeface="Arial"/>
                          <a:ea typeface="Arial"/>
                        </a:rPr>
                        <a:t>16.301.329</a:t>
                      </a:r>
                      <a:endParaRPr b="0" lang="fr-BE" sz="1600" spc="-1" strike="noStrike">
                        <a:solidFill>
                          <a:srgbClr val="808080"/>
                        </a:solidFill>
                        <a:latin typeface="Arial"/>
                      </a:endParaRPr>
                    </a:p>
                  </a:txBody>
                  <a:tcPr marL="5040" marR="5040">
                    <a:solidFill>
                      <a:srgbClr val="e9edf4"/>
                    </a:solidFill>
                  </a:tcPr>
                </a:tc>
              </a:tr>
              <a:tr h="332640">
                <a:tc>
                  <a:txBody>
                    <a:bodyPr lIns="72000" rIns="5040" tIns="5040" bIns="0">
                      <a:noAutofit/>
                    </a:bodyPr>
                    <a:p>
                      <a:pPr>
                        <a:lnSpc>
                          <a:spcPct val="100000"/>
                        </a:lnSpc>
                      </a:pPr>
                      <a:r>
                        <a:rPr b="0" lang="fr-BE" sz="1600" spc="-1" strike="noStrike">
                          <a:solidFill>
                            <a:srgbClr val="000000"/>
                          </a:solidFill>
                          <a:latin typeface="Arial"/>
                          <a:ea typeface="Arial"/>
                        </a:rPr>
                        <a:t>261.009</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Amortissements</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000000"/>
                          </a:solidFill>
                          <a:latin typeface="Arial"/>
                          <a:ea typeface="Arial"/>
                        </a:rPr>
                        <a:t>-8.311.805</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808080"/>
                          </a:solidFill>
                          <a:latin typeface="Arial"/>
                          <a:ea typeface="Arial"/>
                        </a:rPr>
                        <a:t>-7.622.129</a:t>
                      </a:r>
                      <a:endParaRPr b="0" lang="fr-BE" sz="1600" spc="-1" strike="noStrike">
                        <a:solidFill>
                          <a:srgbClr val="808080"/>
                        </a:solidFill>
                        <a:latin typeface="Arial"/>
                      </a:endParaRPr>
                    </a:p>
                  </a:txBody>
                  <a:tcPr marL="5040" marR="5040">
                    <a:solidFill>
                      <a:srgbClr val="e9edf4"/>
                    </a:solidFill>
                  </a:tcPr>
                </a:tc>
              </a:tr>
              <a:tr h="253800">
                <a:tc>
                  <a:txBody>
                    <a:bodyPr lIns="72000" rIns="5040" tIns="5040" bIns="0">
                      <a:noAutofit/>
                    </a:bodyPr>
                    <a:p>
                      <a:pPr>
                        <a:lnSpc>
                          <a:spcPct val="100000"/>
                        </a:lnSpc>
                      </a:pPr>
                      <a:r>
                        <a:rPr b="1" lang="fr-BE" sz="1600" spc="-1" strike="noStrike">
                          <a:solidFill>
                            <a:srgbClr val="000000"/>
                          </a:solidFill>
                          <a:latin typeface="Calibri"/>
                          <a:ea typeface="Arial"/>
                        </a:rPr>
                        <a:t>28</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1" lang="fr-BE" sz="1600" spc="-1" strike="noStrike">
                          <a:solidFill>
                            <a:srgbClr val="000000"/>
                          </a:solidFill>
                          <a:latin typeface="Calibri"/>
                          <a:ea typeface="Arial"/>
                        </a:rPr>
                        <a:t>Immobilisations financières</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000000"/>
                          </a:solidFill>
                          <a:latin typeface="Calibri"/>
                          <a:ea typeface="Arial"/>
                        </a:rPr>
                        <a:t>0</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808080"/>
                          </a:solidFill>
                          <a:latin typeface="Calibri"/>
                          <a:ea typeface="Arial"/>
                        </a:rPr>
                        <a:t>0</a:t>
                      </a:r>
                      <a:endParaRPr b="0" lang="fr-BE" sz="1600" spc="-1" strike="noStrike">
                        <a:solidFill>
                          <a:srgbClr val="808080"/>
                        </a:solidFill>
                        <a:latin typeface="Arial"/>
                      </a:endParaRPr>
                    </a:p>
                  </a:txBody>
                  <a:tcPr marL="5040" marR="5040">
                    <a:solidFill>
                      <a:srgbClr val="e9edf4"/>
                    </a:solidFill>
                  </a:tcPr>
                </a:tc>
              </a:tr>
              <a:tr h="238680">
                <a:tc>
                  <a:txBody>
                    <a:bodyPr lIns="72000" rIns="5040" tIns="5040" bIns="0">
                      <a:noAutofit/>
                    </a:bodyPr>
                    <a:p>
                      <a:pPr>
                        <a:lnSpc>
                          <a:spcPct val="100000"/>
                        </a:lnSpc>
                      </a:pPr>
                      <a:r>
                        <a:rPr b="0" lang="fr-BE" sz="1600" spc="-1" strike="noStrike">
                          <a:solidFill>
                            <a:srgbClr val="000000"/>
                          </a:solidFill>
                          <a:latin typeface="Arial"/>
                          <a:ea typeface="Arial"/>
                        </a:rPr>
                        <a:t> </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1" lang="fr-BE" sz="1600" spc="-1" strike="noStrike">
                          <a:solidFill>
                            <a:srgbClr val="000000"/>
                          </a:solidFill>
                          <a:latin typeface="Arial"/>
                          <a:ea typeface="Arial"/>
                        </a:rPr>
                        <a:t>ACTIFS CIRCULANTS</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000000"/>
                          </a:solidFill>
                          <a:latin typeface="Arial"/>
                          <a:ea typeface="Arial"/>
                        </a:rPr>
                        <a:t>2.703.213</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1" lang="fr-BE" sz="1600" spc="-1" strike="noStrike">
                          <a:solidFill>
                            <a:srgbClr val="666666"/>
                          </a:solidFill>
                          <a:latin typeface="Arial"/>
                          <a:ea typeface="Arial"/>
                        </a:rPr>
                        <a:t>3.178.643</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29</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lang="fr-BE" sz="1600" spc="-1" strike="noStrike">
                          <a:solidFill>
                            <a:srgbClr val="000000"/>
                          </a:solidFill>
                          <a:latin typeface="Arial"/>
                          <a:ea typeface="Arial"/>
                        </a:rPr>
                        <a:t>Créances à + 1an</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000000"/>
                          </a:solidFill>
                          <a:latin typeface="Arial"/>
                          <a:ea typeface="Arial"/>
                        </a:rPr>
                        <a:t>185.530</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666666"/>
                          </a:solidFill>
                          <a:latin typeface="Arial"/>
                          <a:ea typeface="Arial"/>
                        </a:rPr>
                        <a:t>199.290</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40/41</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lang="fr-BE" sz="1600" spc="-1" strike="noStrike">
                          <a:solidFill>
                            <a:srgbClr val="000000"/>
                          </a:solidFill>
                          <a:latin typeface="Arial"/>
                          <a:ea typeface="Arial"/>
                        </a:rPr>
                        <a:t>Créances à - 1an</a:t>
                      </a:r>
                      <a:endParaRPr b="0" lang="fr-BE" sz="1600" spc="-1" strike="noStrike">
                        <a:latin typeface="Arial"/>
                      </a:endParaRPr>
                    </a:p>
                  </a:txBody>
                  <a:tcPr marL="5040" marR="5040">
                    <a:solidFill>
                      <a:srgbClr val="e9edf4"/>
                    </a:solidFill>
                  </a:tcPr>
                </a:tc>
                <a:tc>
                  <a:txBody>
                    <a:bodyPr lIns="5040" rIns="5040" tIns="5040" bIns="0">
                      <a:noAutofit/>
                    </a:bodyPr>
                    <a:p>
                      <a:pPr algn="r"/>
                      <a:r>
                        <a:rPr b="0" lang="en-US" sz="1600" spc="-1" strike="noStrike">
                          <a:solidFill>
                            <a:srgbClr val="000000"/>
                          </a:solidFill>
                          <a:latin typeface="Arial"/>
                          <a:ea typeface="Arial"/>
                        </a:rPr>
                        <a:t>1.158.532</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666666"/>
                          </a:solidFill>
                          <a:latin typeface="Arial"/>
                          <a:ea typeface="Arial"/>
                        </a:rPr>
                        <a:t>970.968</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400000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Clients</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0</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0</a:t>
                      </a:r>
                      <a:endParaRPr b="0" i="1"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400100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Fournisseur débiteur </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0</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0</a:t>
                      </a:r>
                      <a:endParaRPr b="0" i="1" lang="fr-BE" sz="1600" spc="-1" strike="noStrike">
                        <a:solidFill>
                          <a:srgbClr val="666666"/>
                        </a:solidFill>
                        <a:latin typeface="Arial"/>
                      </a:endParaRPr>
                    </a:p>
                  </a:txBody>
                  <a:tcPr marL="5040" marR="5040">
                    <a:solidFill>
                      <a:srgbClr val="e9edf4"/>
                    </a:solidFill>
                  </a:tcPr>
                </a:tc>
              </a:tr>
              <a:tr h="253800">
                <a:tc>
                  <a:txBody>
                    <a:bodyPr lIns="72000" rIns="5040" tIns="5040" bIns="0">
                      <a:noAutofit/>
                    </a:bodyPr>
                    <a:p>
                      <a:pPr>
                        <a:lnSpc>
                          <a:spcPct val="100000"/>
                        </a:lnSpc>
                      </a:pPr>
                      <a:r>
                        <a:rPr b="0" lang="fr-BE" sz="1600" spc="-1" strike="noStrike">
                          <a:solidFill>
                            <a:srgbClr val="000000"/>
                          </a:solidFill>
                          <a:latin typeface="Arial"/>
                          <a:ea typeface="Arial"/>
                        </a:rPr>
                        <a:t>415030/40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Calibri"/>
                          <a:ea typeface="Arial"/>
                        </a:rPr>
                        <a:t>Créance sur FPRA et Lpt -1 an </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000000"/>
                          </a:solidFill>
                          <a:latin typeface="Calibri"/>
                          <a:ea typeface="Arial"/>
                        </a:rPr>
                        <a:t>473.422</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666666"/>
                          </a:solidFill>
                          <a:latin typeface="Calibri"/>
                          <a:ea typeface="Arial"/>
                        </a:rPr>
                        <a:t>651.511</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415070/80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Particip. propriétaires Anethan + Lefèvre</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13.760</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13.760</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415100/110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Primes rénovation + façades à recevoir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23.266</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68.901</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415130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Participations propriétaires à recevoir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572.000</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172.000</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415140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Subsides Région Bxl Capitale à recevoir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0</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22.420</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415200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Primes énergie à recevoir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2</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2</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415300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Don Nif à recevoir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68.812</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36.129</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415400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Legs à recevoir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5.000</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5.000</a:t>
                      </a:r>
                      <a:endParaRPr b="0" lang="fr-BE" sz="1600" spc="-1" strike="noStrike">
                        <a:solidFill>
                          <a:srgbClr val="666666"/>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416100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Précomptes immobilier à récupérer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2.048</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808080"/>
                          </a:solidFill>
                          <a:latin typeface="Arial"/>
                          <a:ea typeface="Arial"/>
                        </a:rPr>
                        <a:t>1.020</a:t>
                      </a:r>
                      <a:endParaRPr b="0" lang="fr-BE" sz="1600" spc="-1" strike="noStrike">
                        <a:solidFill>
                          <a:srgbClr val="808080"/>
                        </a:solidFill>
                        <a:latin typeface="Arial"/>
                      </a:endParaRPr>
                    </a:p>
                  </a:txBody>
                  <a:tcPr marL="5040" marR="5040">
                    <a:solidFill>
                      <a:srgbClr val="e9edf4"/>
                    </a:solidFill>
                  </a:tcPr>
                </a:tc>
              </a:tr>
              <a:tr h="232560">
                <a:tc>
                  <a:txBody>
                    <a:bodyPr lIns="72000" rIns="5040" tIns="5040" bIns="0">
                      <a:noAutofit/>
                    </a:bodyPr>
                    <a:p>
                      <a:pPr>
                        <a:lnSpc>
                          <a:spcPct val="100000"/>
                        </a:lnSpc>
                      </a:pPr>
                      <a:r>
                        <a:rPr b="0" lang="fr-BE" sz="1600" spc="-1" strike="noStrike">
                          <a:solidFill>
                            <a:srgbClr val="000000"/>
                          </a:solidFill>
                          <a:latin typeface="Arial"/>
                          <a:ea typeface="Arial"/>
                        </a:rPr>
                        <a:t>416200</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i="1" lang="fr-BE" sz="1600" spc="-1" strike="noStrike">
                          <a:solidFill>
                            <a:srgbClr val="000000"/>
                          </a:solidFill>
                          <a:latin typeface="Arial"/>
                          <a:ea typeface="Arial"/>
                        </a:rPr>
                        <a:t>Fonds de roulement ACP GLOI</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000000"/>
                          </a:solidFill>
                          <a:latin typeface="Arial"/>
                          <a:ea typeface="Arial"/>
                        </a:rPr>
                        <a:t>225</a:t>
                      </a:r>
                      <a:endParaRPr b="0" i="1"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i="1" lang="fr-BE" sz="1600" spc="-1" strike="noStrike">
                          <a:solidFill>
                            <a:srgbClr val="666666"/>
                          </a:solidFill>
                          <a:latin typeface="Arial"/>
                          <a:ea typeface="Arial"/>
                        </a:rPr>
                        <a:t>225</a:t>
                      </a:r>
                      <a:endParaRPr b="0" lang="fr-BE" sz="1600" spc="-1" strike="noStrike">
                        <a:solidFill>
                          <a:srgbClr val="666666"/>
                        </a:solidFill>
                        <a:latin typeface="Arial"/>
                      </a:endParaRPr>
                    </a:p>
                  </a:txBody>
                  <a:tcPr marL="5040" marR="5040">
                    <a:solidFill>
                      <a:srgbClr val="e9edf4"/>
                    </a:solidFill>
                  </a:tcPr>
                </a:tc>
              </a:tr>
              <a:tr h="240120">
                <a:tc>
                  <a:txBody>
                    <a:bodyPr lIns="72000" rIns="5040" tIns="5040" bIns="0">
                      <a:noAutofit/>
                    </a:bodyPr>
                    <a:p>
                      <a:pPr>
                        <a:lnSpc>
                          <a:spcPct val="100000"/>
                        </a:lnSpc>
                      </a:pPr>
                      <a:r>
                        <a:rPr b="0" lang="fr-BE" sz="1600" spc="-1" strike="noStrike">
                          <a:solidFill>
                            <a:srgbClr val="000000"/>
                          </a:solidFill>
                          <a:latin typeface="+mn-lt"/>
                          <a:ea typeface="Arial"/>
                        </a:rPr>
                        <a:t>53</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lang="fr-BE" sz="1600" spc="-1" strike="noStrike">
                          <a:solidFill>
                            <a:srgbClr val="000000"/>
                          </a:solidFill>
                          <a:latin typeface="Arial"/>
                          <a:ea typeface="Arial"/>
                        </a:rPr>
                        <a:t>Placements de trésorerie</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000000"/>
                          </a:solidFill>
                          <a:latin typeface="Arial"/>
                          <a:ea typeface="Arial"/>
                        </a:rPr>
                        <a:t>639.974</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666666"/>
                          </a:solidFill>
                          <a:latin typeface="Arial"/>
                          <a:ea typeface="Arial"/>
                        </a:rPr>
                        <a:t>1.346.841</a:t>
                      </a:r>
                      <a:endParaRPr b="0" lang="fr-BE" sz="1600" spc="-1" strike="noStrike">
                        <a:solidFill>
                          <a:srgbClr val="666666"/>
                        </a:solidFill>
                        <a:latin typeface="Arial"/>
                      </a:endParaRPr>
                    </a:p>
                  </a:txBody>
                  <a:tcPr marL="5040" marR="5040">
                    <a:solidFill>
                      <a:srgbClr val="e9edf4"/>
                    </a:solidFill>
                  </a:tcPr>
                </a:tc>
              </a:tr>
              <a:tr h="238680">
                <a:tc>
                  <a:txBody>
                    <a:bodyPr lIns="72000" rIns="5040" tIns="5040" bIns="0">
                      <a:noAutofit/>
                    </a:bodyPr>
                    <a:p>
                      <a:pPr>
                        <a:lnSpc>
                          <a:spcPct val="100000"/>
                        </a:lnSpc>
                      </a:pPr>
                      <a:r>
                        <a:rPr b="0" lang="fr-BE" sz="1600" spc="-1" strike="noStrike">
                          <a:solidFill>
                            <a:srgbClr val="000000"/>
                          </a:solidFill>
                          <a:latin typeface="Arial"/>
                          <a:ea typeface="Arial"/>
                        </a:rPr>
                        <a:t>55-58</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lang="fr-BE" sz="1600" spc="-1" strike="noStrike">
                          <a:solidFill>
                            <a:srgbClr val="000000"/>
                          </a:solidFill>
                          <a:latin typeface="Arial"/>
                          <a:ea typeface="Arial"/>
                        </a:rPr>
                        <a:t>Valeurs disponibles</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000000"/>
                          </a:solidFill>
                          <a:latin typeface="Arial"/>
                          <a:ea typeface="Arial"/>
                        </a:rPr>
                        <a:t>717.909</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666666"/>
                          </a:solidFill>
                          <a:latin typeface="Arial"/>
                          <a:ea typeface="Arial"/>
                        </a:rPr>
                        <a:t>660.710</a:t>
                      </a:r>
                      <a:endParaRPr b="0" lang="fr-BE" sz="1600" spc="-1" strike="noStrike">
                        <a:solidFill>
                          <a:srgbClr val="666666"/>
                        </a:solidFill>
                        <a:latin typeface="Arial"/>
                      </a:endParaRPr>
                    </a:p>
                  </a:txBody>
                  <a:tcPr marL="5040" marR="5040">
                    <a:solidFill>
                      <a:srgbClr val="e9edf4"/>
                    </a:solidFill>
                  </a:tcPr>
                </a:tc>
              </a:tr>
              <a:tr h="240120">
                <a:tc>
                  <a:txBody>
                    <a:bodyPr lIns="72000" rIns="5040" tIns="5040" bIns="0">
                      <a:noAutofit/>
                    </a:bodyPr>
                    <a:p>
                      <a:pPr>
                        <a:lnSpc>
                          <a:spcPct val="100000"/>
                        </a:lnSpc>
                      </a:pPr>
                      <a:r>
                        <a:rPr b="0" lang="fr-BE" sz="1600" spc="-1" strike="noStrike">
                          <a:solidFill>
                            <a:srgbClr val="000000"/>
                          </a:solidFill>
                          <a:latin typeface="+mn-lt"/>
                          <a:ea typeface="Arial"/>
                        </a:rPr>
                        <a:t>49</a:t>
                      </a:r>
                      <a:endParaRPr b="0" lang="fr-BE" sz="1600" spc="-1" strike="noStrike">
                        <a:latin typeface="Arial"/>
                      </a:endParaRPr>
                    </a:p>
                  </a:txBody>
                  <a:tcPr marL="72000" marR="5040">
                    <a:solidFill>
                      <a:srgbClr val="e9edf4"/>
                    </a:solidFill>
                  </a:tcPr>
                </a:tc>
                <a:tc>
                  <a:txBody>
                    <a:bodyPr lIns="5040" rIns="5040" tIns="5040" bIns="0">
                      <a:noAutofit/>
                    </a:bodyPr>
                    <a:p>
                      <a:pPr>
                        <a:lnSpc>
                          <a:spcPct val="100000"/>
                        </a:lnSpc>
                      </a:pPr>
                      <a:r>
                        <a:rPr b="0" lang="fr-BE" sz="1600" spc="-1" strike="noStrike">
                          <a:solidFill>
                            <a:srgbClr val="000000"/>
                          </a:solidFill>
                          <a:latin typeface="Arial"/>
                          <a:ea typeface="Arial"/>
                        </a:rPr>
                        <a:t>Régularisation – charges à reporter</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000000"/>
                          </a:solidFill>
                          <a:latin typeface="Arial"/>
                          <a:ea typeface="Arial"/>
                        </a:rPr>
                        <a:t>1.268</a:t>
                      </a:r>
                      <a:endParaRPr b="0" lang="fr-BE" sz="1600" spc="-1" strike="noStrike">
                        <a:latin typeface="Arial"/>
                      </a:endParaRPr>
                    </a:p>
                  </a:txBody>
                  <a:tcPr marL="5040" marR="5040">
                    <a:solidFill>
                      <a:srgbClr val="e9edf4"/>
                    </a:solidFill>
                  </a:tcPr>
                </a:tc>
                <a:tc>
                  <a:txBody>
                    <a:bodyPr lIns="5040" rIns="5040" tIns="5040" bIns="0">
                      <a:noAutofit/>
                    </a:bodyPr>
                    <a:p>
                      <a:pPr algn="r">
                        <a:lnSpc>
                          <a:spcPct val="100000"/>
                        </a:lnSpc>
                      </a:pPr>
                      <a:r>
                        <a:rPr b="0" lang="fr-BE" sz="1600" spc="-1" strike="noStrike">
                          <a:solidFill>
                            <a:srgbClr val="666666"/>
                          </a:solidFill>
                          <a:latin typeface="Arial"/>
                          <a:ea typeface="Arial"/>
                        </a:rPr>
                        <a:t>834</a:t>
                      </a:r>
                      <a:endParaRPr b="0" lang="fr-BE" sz="1600" spc="-1" strike="noStrike">
                        <a:solidFill>
                          <a:srgbClr val="666666"/>
                        </a:solidFill>
                        <a:latin typeface="Arial"/>
                      </a:endParaRPr>
                    </a:p>
                  </a:txBody>
                  <a:tcPr marL="5040" marR="5040">
                    <a:solidFill>
                      <a:srgbClr val="e9edf4"/>
                    </a:solidFill>
                  </a:tcPr>
                </a:tc>
              </a:tr>
              <a:tr h="457920">
                <a:tc>
                  <a:txBody>
                    <a:bodyPr lIns="72000" rIns="5040" tIns="5040" bIns="0">
                      <a:noAutofit/>
                    </a:bodyPr>
                    <a:p>
                      <a:pPr>
                        <a:lnSpc>
                          <a:spcPct val="100000"/>
                        </a:lnSpc>
                      </a:pPr>
                      <a:r>
                        <a:rPr b="0" lang="fr-BE" sz="1600" spc="-1" strike="noStrike">
                          <a:solidFill>
                            <a:srgbClr val="000000"/>
                          </a:solidFill>
                          <a:latin typeface="Arial"/>
                          <a:ea typeface="Arial"/>
                        </a:rPr>
                        <a:t> </a:t>
                      </a:r>
                      <a:endParaRPr b="0" lang="fr-BE" sz="1600" spc="-1" strike="noStrike">
                        <a:latin typeface="Arial"/>
                      </a:endParaRPr>
                    </a:p>
                  </a:txBody>
                  <a:tcPr marL="72000" marR="5040">
                    <a:solidFill>
                      <a:srgbClr val="e9edf4"/>
                    </a:solidFill>
                  </a:tcPr>
                </a:tc>
                <a:tc>
                  <a:txBody>
                    <a:bodyPr lIns="5040" rIns="5040" tIns="5040" bIns="72000">
                      <a:noAutofit/>
                    </a:bodyPr>
                    <a:p>
                      <a:pPr>
                        <a:lnSpc>
                          <a:spcPct val="100000"/>
                        </a:lnSpc>
                      </a:pPr>
                      <a:r>
                        <a:rPr b="1" lang="fr-BE" sz="1600" spc="-1" strike="noStrike">
                          <a:solidFill>
                            <a:srgbClr val="000000"/>
                          </a:solidFill>
                          <a:latin typeface="Arial"/>
                          <a:ea typeface="Arial"/>
                        </a:rPr>
                        <a:t>Total ACTIF</a:t>
                      </a:r>
                      <a:endParaRPr b="0" lang="fr-BE" sz="1600" spc="-1" strike="noStrike">
                        <a:latin typeface="Arial"/>
                      </a:endParaRPr>
                    </a:p>
                  </a:txBody>
                  <a:tcPr marL="5040" marR="5040">
                    <a:solidFill>
                      <a:srgbClr val="e9edf4"/>
                    </a:solidFill>
                  </a:tcPr>
                </a:tc>
                <a:tc>
                  <a:txBody>
                    <a:bodyPr lIns="5040" rIns="5040" tIns="5040" bIns="72000">
                      <a:noAutofit/>
                    </a:bodyPr>
                    <a:p>
                      <a:pPr algn="r">
                        <a:lnSpc>
                          <a:spcPct val="100000"/>
                        </a:lnSpc>
                      </a:pPr>
                      <a:r>
                        <a:rPr b="1" lang="fr-BE" sz="1600" spc="-1" strike="noStrike">
                          <a:solidFill>
                            <a:srgbClr val="000000"/>
                          </a:solidFill>
                          <a:latin typeface="Arial"/>
                          <a:ea typeface="Arial"/>
                        </a:rPr>
                        <a:t>13.048.118</a:t>
                      </a:r>
                      <a:endParaRPr b="0" lang="fr-BE" sz="1600" spc="-1" strike="noStrike">
                        <a:latin typeface="Arial"/>
                      </a:endParaRPr>
                    </a:p>
                  </a:txBody>
                  <a:tcPr marL="5040" marR="5040">
                    <a:solidFill>
                      <a:srgbClr val="e9edf4"/>
                    </a:solidFill>
                  </a:tcPr>
                </a:tc>
                <a:tc>
                  <a:txBody>
                    <a:bodyPr lIns="5040" rIns="5040" tIns="5040" bIns="72000">
                      <a:noAutofit/>
                    </a:bodyPr>
                    <a:p>
                      <a:pPr algn="r">
                        <a:lnSpc>
                          <a:spcPct val="100000"/>
                        </a:lnSpc>
                      </a:pPr>
                      <a:r>
                        <a:rPr b="1" lang="fr-BE" sz="1600" spc="-1" strike="noStrike">
                          <a:solidFill>
                            <a:srgbClr val="666666"/>
                          </a:solidFill>
                          <a:latin typeface="Arial"/>
                          <a:ea typeface="Arial"/>
                        </a:rPr>
                        <a:t>11.941.554</a:t>
                      </a:r>
                      <a:endParaRPr b="0" lang="fr-BE" sz="1600" spc="-1" strike="noStrike">
                        <a:solidFill>
                          <a:srgbClr val="666666"/>
                        </a:solidFill>
                        <a:latin typeface="Arial"/>
                      </a:endParaRPr>
                    </a:p>
                  </a:txBody>
                  <a:tcPr marL="5040" marR="5040">
                    <a:solidFill>
                      <a:srgbClr val="e9edf4"/>
                    </a:solidFill>
                  </a:tcPr>
                </a:tc>
              </a:tr>
            </a:tbl>
          </a:graphicData>
        </a:graphic>
      </p:graphicFrame>
      <p:pic>
        <p:nvPicPr>
          <p:cNvPr id="160" name="" descr=""/>
          <p:cNvPicPr/>
          <p:nvPr/>
        </p:nvPicPr>
        <p:blipFill>
          <a:blip r:embed="rId1"/>
          <a:stretch/>
        </p:blipFill>
        <p:spPr>
          <a:xfrm>
            <a:off x="8196120" y="404640"/>
            <a:ext cx="642240" cy="6292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1" name="Table 1"/>
          <p:cNvGraphicFramePr/>
          <p:nvPr/>
        </p:nvGraphicFramePr>
        <p:xfrm>
          <a:off x="467640" y="210960"/>
          <a:ext cx="7668000" cy="6006240"/>
        </p:xfrm>
        <a:graphic>
          <a:graphicData uri="http://schemas.openxmlformats.org/drawingml/2006/table">
            <a:tbl>
              <a:tblPr/>
              <a:tblGrid>
                <a:gridCol w="915840"/>
                <a:gridCol w="3805560"/>
                <a:gridCol w="1433160"/>
                <a:gridCol w="1513800"/>
              </a:tblGrid>
              <a:tr h="304200">
                <a:tc>
                  <a:txBody>
                    <a:bodyPr lIns="72000" rIns="6480" tIns="6480" bIns="0">
                      <a:noAutofit/>
                    </a:bodyPr>
                    <a:p>
                      <a:pPr>
                        <a:lnSpc>
                          <a:spcPct val="100000"/>
                        </a:lnSpc>
                      </a:pPr>
                      <a:r>
                        <a:rPr b="0" lang="fr-BE" sz="1500" spc="-1" strike="noStrike">
                          <a:solidFill>
                            <a:srgbClr val="000000"/>
                          </a:solidFill>
                          <a:latin typeface="Arial"/>
                          <a:ea typeface="Arial"/>
                        </a:rPr>
                        <a:t> </a:t>
                      </a:r>
                      <a:endParaRPr b="0" lang="fr-BE" sz="1500" spc="-1" strike="noStrike">
                        <a:latin typeface="Arial"/>
                      </a:endParaRPr>
                    </a:p>
                  </a:txBody>
                  <a:tcPr marL="72000" marR="6480">
                    <a:solidFill>
                      <a:srgbClr val="e9edf4"/>
                    </a:solidFill>
                  </a:tcPr>
                </a:tc>
                <a:tc>
                  <a:txBody>
                    <a:bodyPr lIns="6480" rIns="6480" tIns="6480" bIns="0">
                      <a:noAutofit/>
                    </a:bodyPr>
                    <a:p>
                      <a:pPr algn="ctr">
                        <a:lnSpc>
                          <a:spcPct val="100000"/>
                        </a:lnSpc>
                      </a:pPr>
                      <a:r>
                        <a:rPr b="1" lang="fr-BE" sz="1600" spc="-1" strike="noStrike">
                          <a:solidFill>
                            <a:srgbClr val="000000"/>
                          </a:solidFill>
                          <a:latin typeface="Arial"/>
                          <a:ea typeface="Arial"/>
                        </a:rPr>
                        <a:t>PASSIF</a:t>
                      </a:r>
                      <a:endParaRPr b="0" lang="fr-BE" sz="1600" spc="-1" strike="noStrike">
                        <a:latin typeface="Arial"/>
                      </a:endParaRPr>
                    </a:p>
                  </a:txBody>
                  <a:tcPr marL="6480" marR="6480">
                    <a:solidFill>
                      <a:srgbClr val="e9edf4"/>
                    </a:solidFill>
                  </a:tcPr>
                </a:tc>
                <a:tc>
                  <a:txBody>
                    <a:bodyPr lIns="6480" rIns="6480" tIns="6480" bIns="0">
                      <a:noAutofit/>
                    </a:bodyPr>
                    <a:p>
                      <a:pPr algn="ctr">
                        <a:lnSpc>
                          <a:spcPct val="100000"/>
                        </a:lnSpc>
                      </a:pPr>
                      <a:r>
                        <a:rPr b="1" lang="fr-BE" sz="1600" spc="-1" strike="noStrike">
                          <a:solidFill>
                            <a:srgbClr val="000000"/>
                          </a:solidFill>
                          <a:latin typeface="Arial"/>
                          <a:ea typeface="Arial"/>
                        </a:rPr>
                        <a:t>2022</a:t>
                      </a:r>
                      <a:endParaRPr b="0" lang="fr-BE" sz="1600" spc="-1" strike="noStrike">
                        <a:latin typeface="Arial"/>
                      </a:endParaRPr>
                    </a:p>
                  </a:txBody>
                  <a:tcPr marL="6480" marR="6480">
                    <a:solidFill>
                      <a:srgbClr val="e9edf4"/>
                    </a:solidFill>
                  </a:tcPr>
                </a:tc>
                <a:tc>
                  <a:txBody>
                    <a:bodyPr lIns="6480" rIns="6480" tIns="6480" bIns="0">
                      <a:noAutofit/>
                    </a:bodyPr>
                    <a:p>
                      <a:pPr algn="ctr">
                        <a:lnSpc>
                          <a:spcPct val="100000"/>
                        </a:lnSpc>
                      </a:pPr>
                      <a:r>
                        <a:rPr b="1" lang="fr-BE" sz="1600" spc="-1" strike="noStrike">
                          <a:solidFill>
                            <a:srgbClr val="808080"/>
                          </a:solidFill>
                          <a:latin typeface="Arial"/>
                          <a:ea typeface="Arial"/>
                        </a:rPr>
                        <a:t>2021</a:t>
                      </a:r>
                      <a:endParaRPr b="0" lang="fr-BE" sz="1600" spc="-1" strike="noStrike">
                        <a:latin typeface="Arial"/>
                      </a:endParaRPr>
                    </a:p>
                  </a:txBody>
                  <a:tcPr marL="6480" marR="6480">
                    <a:solidFill>
                      <a:srgbClr val="e9edf4"/>
                    </a:solidFill>
                  </a:tcPr>
                </a:tc>
              </a:tr>
              <a:tr h="270360">
                <a:tc>
                  <a:txBody>
                    <a:bodyPr lIns="72000" rIns="6480" tIns="6480" bIns="0">
                      <a:noAutofit/>
                    </a:bodyPr>
                    <a:p>
                      <a:pPr>
                        <a:lnSpc>
                          <a:spcPct val="100000"/>
                        </a:lnSpc>
                      </a:pPr>
                      <a:r>
                        <a:rPr b="1" lang="fr-BE" sz="1600" spc="-1" strike="noStrike">
                          <a:solidFill>
                            <a:srgbClr val="000000"/>
                          </a:solidFill>
                          <a:latin typeface="Arial"/>
                          <a:ea typeface="Arial"/>
                        </a:rPr>
                        <a:t>10/15</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Fonds Social</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000000"/>
                          </a:solidFill>
                          <a:latin typeface="Arial"/>
                          <a:ea typeface="Arial"/>
                        </a:rPr>
                        <a:t>4.733.208</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666666"/>
                          </a:solidFill>
                          <a:latin typeface="Arial"/>
                          <a:ea typeface="Arial"/>
                        </a:rPr>
                        <a:t>4.887.884</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Fonds associatifs</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230.764</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808080"/>
                          </a:solidFill>
                          <a:latin typeface="Arial"/>
                          <a:ea typeface="Arial"/>
                        </a:rPr>
                        <a:t>230.764</a:t>
                      </a:r>
                      <a:endParaRPr b="0" lang="fr-BE" sz="1600" spc="-1" strike="noStrike">
                        <a:solidFill>
                          <a:srgbClr val="808080"/>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13</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Fonds affectés aux entretiens extr.</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388.419</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350.505</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14</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Résultat reporté</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886.992</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885.891</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15</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Subsides en capital </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3.227.033</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3.420.723</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151000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Primes et participations propriétaires</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i="1" lang="fr-BE" sz="1600" spc="-1" strike="noStrike">
                          <a:solidFill>
                            <a:srgbClr val="000000"/>
                          </a:solidFill>
                          <a:latin typeface="Arial"/>
                          <a:ea typeface="Arial"/>
                        </a:rPr>
                        <a:t>5.874.727</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i="1" lang="fr-BE" sz="1600" spc="-1" strike="noStrike">
                          <a:solidFill>
                            <a:srgbClr val="666666"/>
                          </a:solidFill>
                          <a:latin typeface="Arial"/>
                          <a:ea typeface="Arial"/>
                        </a:rPr>
                        <a:t>5.821.240</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151009</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Amortissements primes et part. prop.</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i="1" lang="fr-BE" sz="1600" spc="-1" strike="noStrike">
                          <a:solidFill>
                            <a:srgbClr val="000000"/>
                          </a:solidFill>
                          <a:latin typeface="Arial"/>
                          <a:ea typeface="Arial"/>
                        </a:rPr>
                        <a:t>-3.028.295</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i="1" lang="fr-BE" sz="1600" spc="-1" strike="noStrike">
                          <a:solidFill>
                            <a:srgbClr val="666666"/>
                          </a:solidFill>
                          <a:latin typeface="Arial"/>
                          <a:ea typeface="Arial"/>
                        </a:rPr>
                        <a:t>-2.781.116</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152000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Subsides projets futurs</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i="1" lang="fr-BE" sz="1600" spc="-1" strike="noStrike">
                          <a:solidFill>
                            <a:srgbClr val="000000"/>
                          </a:solidFill>
                          <a:latin typeface="Arial"/>
                          <a:ea typeface="Arial"/>
                        </a:rPr>
                        <a:t>380.600</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i="1" lang="fr-BE" sz="1600" spc="-1" strike="noStrike">
                          <a:solidFill>
                            <a:srgbClr val="666666"/>
                          </a:solidFill>
                          <a:latin typeface="Arial"/>
                          <a:ea typeface="Arial"/>
                        </a:rPr>
                        <a:t>380.600</a:t>
                      </a:r>
                      <a:endParaRPr b="0" lang="fr-BE" sz="1600" spc="-1" strike="noStrike">
                        <a:solidFill>
                          <a:srgbClr val="666666"/>
                        </a:solidFill>
                        <a:latin typeface="Arial"/>
                      </a:endParaRPr>
                    </a:p>
                  </a:txBody>
                  <a:tcPr marL="6480" marR="6480">
                    <a:solidFill>
                      <a:srgbClr val="e9edf4"/>
                    </a:solidFill>
                  </a:tcPr>
                </a:tc>
              </a:tr>
              <a:tr h="270360">
                <a:tc>
                  <a:txBody>
                    <a:bodyPr lIns="72000" rIns="6480" tIns="6480" bIns="0">
                      <a:noAutofit/>
                    </a:bodyPr>
                    <a:p>
                      <a:pPr>
                        <a:lnSpc>
                          <a:spcPct val="100000"/>
                        </a:lnSpc>
                      </a:pPr>
                      <a:r>
                        <a:rPr b="1" lang="fr-BE" sz="1600" spc="-1" strike="noStrike">
                          <a:solidFill>
                            <a:srgbClr val="000000"/>
                          </a:solidFill>
                          <a:latin typeface="Arial"/>
                          <a:ea typeface="Arial"/>
                        </a:rPr>
                        <a:t>17</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Dettes &gt;1an</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000000"/>
                          </a:solidFill>
                          <a:latin typeface="Arial"/>
                          <a:ea typeface="Arial"/>
                        </a:rPr>
                        <a:t>5.119.641</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666666"/>
                          </a:solidFill>
                          <a:latin typeface="Arial"/>
                          <a:ea typeface="Arial"/>
                        </a:rPr>
                        <a:t>3.953.164</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174</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Emprunts particuliers (prêts)</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6.803.322</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6.167.333</a:t>
                      </a:r>
                      <a:endParaRPr b="0" lang="fr-BE" sz="1600" spc="-1" strike="noStrike">
                        <a:solidFill>
                          <a:srgbClr val="666666"/>
                        </a:solidFill>
                        <a:latin typeface="Arial"/>
                      </a:endParaRPr>
                    </a:p>
                  </a:txBody>
                  <a:tcPr marL="6480" marR="6480">
                    <a:solidFill>
                      <a:srgbClr val="e9edf4"/>
                    </a:solidFill>
                  </a:tcPr>
                </a:tc>
              </a:tr>
              <a:tr h="294840">
                <a:tc>
                  <a:txBody>
                    <a:bodyPr lIns="72000" rIns="6480" tIns="6480" bIns="0">
                      <a:noAutofit/>
                    </a:bodyPr>
                    <a:p>
                      <a:pPr>
                        <a:lnSpc>
                          <a:spcPct val="100000"/>
                        </a:lnSpc>
                      </a:pPr>
                      <a:r>
                        <a:rPr b="0" lang="fr-BE" sz="1600" spc="-1" strike="noStrike">
                          <a:solidFill>
                            <a:srgbClr val="000000"/>
                          </a:solidFill>
                          <a:latin typeface="Arial"/>
                          <a:ea typeface="Arial"/>
                        </a:rPr>
                        <a:t>174999</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dont : emprunts reconduits pour 1 an</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-2.666.501</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- 3.078.891</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179100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Provision pour index à payer</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950.320</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834.530</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800" spc="-1" strike="noStrike">
                          <a:solidFill>
                            <a:srgbClr val="000000"/>
                          </a:solidFill>
                          <a:latin typeface="Arial"/>
                          <a:ea typeface="Arial"/>
                        </a:rPr>
                        <a:t>179101</a:t>
                      </a:r>
                      <a:endParaRPr b="0" lang="fr-BE" sz="18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Provision précompte sur index</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32.500</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30.192</a:t>
                      </a:r>
                      <a:endParaRPr b="0" lang="fr-BE" sz="1600" spc="-1" strike="noStrike">
                        <a:solidFill>
                          <a:srgbClr val="666666"/>
                        </a:solidFill>
                        <a:latin typeface="Arial"/>
                      </a:endParaRPr>
                    </a:p>
                  </a:txBody>
                  <a:tcPr marL="6480" marR="6480">
                    <a:solidFill>
                      <a:srgbClr val="e9edf4"/>
                    </a:solidFill>
                  </a:tcPr>
                </a:tc>
              </a:tr>
              <a:tr h="270360">
                <a:tc>
                  <a:txBody>
                    <a:bodyPr lIns="72000" rIns="6480" tIns="6480" bIns="0">
                      <a:noAutofit/>
                    </a:bodyPr>
                    <a:p>
                      <a:pPr>
                        <a:lnSpc>
                          <a:spcPct val="100000"/>
                        </a:lnSpc>
                      </a:pPr>
                      <a:r>
                        <a:rPr b="1" lang="fr-BE" sz="1600" spc="-1" strike="noStrike">
                          <a:solidFill>
                            <a:srgbClr val="000000"/>
                          </a:solidFill>
                          <a:latin typeface="Arial"/>
                          <a:ea typeface="Arial"/>
                        </a:rPr>
                        <a:t>42-48</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Dettes &lt;1an</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000000"/>
                          </a:solidFill>
                          <a:latin typeface="Arial"/>
                          <a:ea typeface="Arial"/>
                        </a:rPr>
                        <a:t>3.192.769</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666666"/>
                          </a:solidFill>
                          <a:latin typeface="Arial"/>
                          <a:ea typeface="Arial"/>
                        </a:rPr>
                        <a:t>3.097.444</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42</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Dettes &gt; 1an échéants dans l'année</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2.666.501</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3.078.891</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44</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Fournisseurs</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2.763</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11.692</a:t>
                      </a:r>
                      <a:endParaRPr b="0" lang="fr-BE" sz="1600" spc="-1" strike="noStrike">
                        <a:solidFill>
                          <a:srgbClr val="666666"/>
                        </a:solidFill>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45</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Impôts et taxes à payer</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0</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290</a:t>
                      </a:r>
                      <a:endParaRPr b="0" lang="fr-BE" sz="1600" spc="-1" strike="noStrike">
                        <a:latin typeface="Arial"/>
                      </a:endParaRPr>
                    </a:p>
                  </a:txBody>
                  <a:tcPr marL="6480" marR="6480">
                    <a:solidFill>
                      <a:srgbClr val="e9edf4"/>
                    </a:solidFill>
                  </a:tcPr>
                </a:tc>
              </a:tr>
              <a:tr h="263160">
                <a:tc>
                  <a:txBody>
                    <a:bodyPr lIns="72000" rIns="6480" tIns="6480" bIns="0">
                      <a:noAutofit/>
                    </a:bodyPr>
                    <a:p>
                      <a:pPr>
                        <a:lnSpc>
                          <a:spcPct val="100000"/>
                        </a:lnSpc>
                      </a:pPr>
                      <a:r>
                        <a:rPr b="0" lang="fr-BE" sz="1600" spc="-1" strike="noStrike">
                          <a:solidFill>
                            <a:srgbClr val="000000"/>
                          </a:solidFill>
                          <a:latin typeface="Arial"/>
                          <a:ea typeface="Arial"/>
                        </a:rPr>
                        <a:t>48</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Autres dettes </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000000"/>
                          </a:solidFill>
                          <a:latin typeface="Arial"/>
                          <a:ea typeface="Arial"/>
                        </a:rPr>
                        <a:t>523.504</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0" lang="fr-BE" sz="1600" spc="-1" strike="noStrike">
                          <a:solidFill>
                            <a:srgbClr val="666666"/>
                          </a:solidFill>
                          <a:latin typeface="Arial"/>
                          <a:ea typeface="Arial"/>
                        </a:rPr>
                        <a:t>6.571</a:t>
                      </a:r>
                      <a:endParaRPr b="0" lang="fr-BE" sz="1600" spc="-1" strike="noStrike">
                        <a:solidFill>
                          <a:srgbClr val="666666"/>
                        </a:solidFill>
                        <a:latin typeface="Arial"/>
                      </a:endParaRPr>
                    </a:p>
                  </a:txBody>
                  <a:tcPr marL="6480" marR="6480">
                    <a:solidFill>
                      <a:srgbClr val="e9edf4"/>
                    </a:solidFill>
                  </a:tcPr>
                </a:tc>
              </a:tr>
              <a:tr h="270360">
                <a:tc>
                  <a:txBody>
                    <a:bodyPr lIns="72000" rIns="6480" tIns="6480" bIns="0">
                      <a:noAutofit/>
                    </a:bodyPr>
                    <a:p>
                      <a:pPr>
                        <a:lnSpc>
                          <a:spcPct val="100000"/>
                        </a:lnSpc>
                      </a:pPr>
                      <a:r>
                        <a:rPr b="0" lang="fr-BE" sz="1800" spc="-1" strike="noStrike">
                          <a:solidFill>
                            <a:srgbClr val="000000"/>
                          </a:solidFill>
                          <a:latin typeface="Arial"/>
                          <a:ea typeface="Arial"/>
                        </a:rPr>
                        <a:t>49</a:t>
                      </a:r>
                      <a:endParaRPr b="0" lang="fr-BE" sz="18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Comptes de régularisation</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000000"/>
                          </a:solidFill>
                          <a:latin typeface="Arial"/>
                          <a:ea typeface="Arial"/>
                        </a:rPr>
                        <a:t>2.500</a:t>
                      </a:r>
                      <a:endParaRPr b="0" lang="fr-BE" sz="1600" spc="-1" strike="noStrike">
                        <a:latin typeface="Arial"/>
                      </a:endParaRPr>
                    </a:p>
                  </a:txBody>
                  <a:tcPr marL="6480" marR="6480">
                    <a:solidFill>
                      <a:srgbClr val="e9edf4"/>
                    </a:solidFill>
                  </a:tcPr>
                </a:tc>
                <a:tc>
                  <a:txBody>
                    <a:bodyPr lIns="6480" rIns="6480" tIns="6480" bIns="0">
                      <a:noAutofit/>
                    </a:bodyPr>
                    <a:p>
                      <a:pPr algn="r">
                        <a:lnSpc>
                          <a:spcPct val="100000"/>
                        </a:lnSpc>
                      </a:pPr>
                      <a:r>
                        <a:rPr b="1" lang="fr-BE" sz="1600" spc="-1" strike="noStrike">
                          <a:solidFill>
                            <a:srgbClr val="666666"/>
                          </a:solidFill>
                          <a:latin typeface="Arial"/>
                          <a:ea typeface="Arial"/>
                        </a:rPr>
                        <a:t>3.063</a:t>
                      </a:r>
                      <a:endParaRPr b="0" lang="fr-BE" sz="1600" spc="-1" strike="noStrike">
                        <a:solidFill>
                          <a:srgbClr val="666666"/>
                        </a:solidFill>
                        <a:latin typeface="Arial"/>
                      </a:endParaRPr>
                    </a:p>
                  </a:txBody>
                  <a:tcPr marL="6480" marR="6480">
                    <a:solidFill>
                      <a:srgbClr val="e9edf4"/>
                    </a:solidFill>
                  </a:tcPr>
                </a:tc>
              </a:tr>
              <a:tr h="641880">
                <a:tc>
                  <a:txBody>
                    <a:bodyPr lIns="72000" rIns="6480" tIns="6480" bIns="108000">
                      <a:noAutofit/>
                    </a:bodyPr>
                    <a:p>
                      <a:pPr>
                        <a:lnSpc>
                          <a:spcPct val="100000"/>
                        </a:lnSpc>
                      </a:pPr>
                      <a:r>
                        <a:rPr b="0" lang="fr-BE" sz="1600" spc="-1" strike="noStrike">
                          <a:solidFill>
                            <a:srgbClr val="000000"/>
                          </a:solidFill>
                          <a:latin typeface="Arial"/>
                          <a:ea typeface="Arial"/>
                        </a:rPr>
                        <a:t> </a:t>
                      </a:r>
                      <a:endParaRPr b="0" lang="fr-BE" sz="1600" spc="-1" strike="noStrike">
                        <a:latin typeface="Arial"/>
                      </a:endParaRPr>
                    </a:p>
                  </a:txBody>
                  <a:tcPr marL="72000" marR="6480">
                    <a:solidFill>
                      <a:srgbClr val="e9edf4"/>
                    </a:solidFill>
                  </a:tcPr>
                </a:tc>
                <a:tc>
                  <a:txBody>
                    <a:bodyPr lIns="6480" rIns="6480" tIns="6480" bIns="108000">
                      <a:noAutofit/>
                    </a:bodyPr>
                    <a:p>
                      <a:pPr>
                        <a:lnSpc>
                          <a:spcPct val="100000"/>
                        </a:lnSpc>
                      </a:pPr>
                      <a:r>
                        <a:rPr b="1" lang="fr-BE" sz="1600" spc="-1" strike="noStrike">
                          <a:solidFill>
                            <a:srgbClr val="000000"/>
                          </a:solidFill>
                          <a:latin typeface="Arial"/>
                          <a:ea typeface="Arial"/>
                        </a:rPr>
                        <a:t>Total PASSIF</a:t>
                      </a:r>
                      <a:endParaRPr b="0" lang="fr-BE" sz="1600" spc="-1" strike="noStrike">
                        <a:latin typeface="Arial"/>
                      </a:endParaRPr>
                    </a:p>
                  </a:txBody>
                  <a:tcPr marL="6480" marR="6480">
                    <a:solidFill>
                      <a:srgbClr val="e9edf4"/>
                    </a:solidFill>
                  </a:tcPr>
                </a:tc>
                <a:tc>
                  <a:txBody>
                    <a:bodyPr lIns="6480" rIns="6480" tIns="6480" bIns="108000">
                      <a:noAutofit/>
                    </a:bodyPr>
                    <a:p>
                      <a:pPr algn="r">
                        <a:lnSpc>
                          <a:spcPct val="100000"/>
                        </a:lnSpc>
                      </a:pPr>
                      <a:r>
                        <a:rPr b="1" lang="fr-BE" sz="1600" spc="-1" strike="noStrike">
                          <a:solidFill>
                            <a:srgbClr val="000000"/>
                          </a:solidFill>
                          <a:latin typeface="Arial"/>
                          <a:ea typeface="Arial"/>
                        </a:rPr>
                        <a:t>13.048.118</a:t>
                      </a:r>
                      <a:endParaRPr b="0" lang="fr-BE" sz="1600" spc="-1" strike="noStrike">
                        <a:latin typeface="Arial"/>
                      </a:endParaRPr>
                    </a:p>
                  </a:txBody>
                  <a:tcPr marL="6480" marR="6480">
                    <a:solidFill>
                      <a:srgbClr val="e9edf4"/>
                    </a:solidFill>
                  </a:tcPr>
                </a:tc>
                <a:tc>
                  <a:txBody>
                    <a:bodyPr lIns="6480" rIns="6480" tIns="6480" bIns="108000">
                      <a:noAutofit/>
                    </a:bodyPr>
                    <a:p>
                      <a:pPr algn="r">
                        <a:lnSpc>
                          <a:spcPct val="100000"/>
                        </a:lnSpc>
                      </a:pPr>
                      <a:r>
                        <a:rPr b="1" lang="fr-BE" sz="1600" spc="-1" strike="noStrike">
                          <a:solidFill>
                            <a:srgbClr val="666666"/>
                          </a:solidFill>
                          <a:latin typeface="Arial"/>
                          <a:ea typeface="Arial"/>
                        </a:rPr>
                        <a:t>11.941.554</a:t>
                      </a:r>
                      <a:endParaRPr b="0" lang="fr-BE" sz="1600" spc="-1" strike="noStrike">
                        <a:solidFill>
                          <a:srgbClr val="666666"/>
                        </a:solidFill>
                        <a:latin typeface="Arial"/>
                      </a:endParaRPr>
                    </a:p>
                  </a:txBody>
                  <a:tcPr marL="6480" marR="6480">
                    <a:solidFill>
                      <a:srgbClr val="e9edf4"/>
                    </a:solidFill>
                  </a:tcPr>
                </a:tc>
              </a:tr>
            </a:tbl>
          </a:graphicData>
        </a:graphic>
      </p:graphicFrame>
      <p:pic>
        <p:nvPicPr>
          <p:cNvPr id="162" name="" descr=""/>
          <p:cNvPicPr/>
          <p:nvPr/>
        </p:nvPicPr>
        <p:blipFill>
          <a:blip r:embed="rId1"/>
          <a:stretch/>
        </p:blipFill>
        <p:spPr>
          <a:xfrm>
            <a:off x="8165520" y="441360"/>
            <a:ext cx="642240" cy="62928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3" name="Table 1"/>
          <p:cNvGraphicFramePr/>
          <p:nvPr/>
        </p:nvGraphicFramePr>
        <p:xfrm>
          <a:off x="611640" y="441360"/>
          <a:ext cx="7579440" cy="5693400"/>
        </p:xfrm>
        <a:graphic>
          <a:graphicData uri="http://schemas.openxmlformats.org/drawingml/2006/table">
            <a:tbl>
              <a:tblPr/>
              <a:tblGrid>
                <a:gridCol w="788760"/>
                <a:gridCol w="3107520"/>
                <a:gridCol w="1364400"/>
                <a:gridCol w="1003680"/>
                <a:gridCol w="1315440"/>
              </a:tblGrid>
              <a:tr h="534240">
                <a:tc>
                  <a:txBody>
                    <a:bodyPr lIns="72000" rIns="5760" tIns="5760" bIns="0">
                      <a:noAutofit/>
                    </a:bodyPr>
                    <a:p>
                      <a:pPr>
                        <a:lnSpc>
                          <a:spcPct val="100000"/>
                        </a:lnSpc>
                      </a:pPr>
                      <a:r>
                        <a:rPr b="1" lang="fr-BE" sz="1800" spc="-1" strike="noStrike">
                          <a:solidFill>
                            <a:srgbClr val="000000"/>
                          </a:solidFill>
                          <a:latin typeface="Arial"/>
                          <a:ea typeface="Arial"/>
                        </a:rPr>
                        <a:t> </a:t>
                      </a:r>
                      <a:endParaRPr b="0" lang="fr-BE" sz="1800" spc="-1" strike="noStrike">
                        <a:latin typeface="Arial"/>
                      </a:endParaRPr>
                    </a:p>
                  </a:txBody>
                  <a:tcPr marL="72000" marR="5760">
                    <a:solidFill>
                      <a:srgbClr val="e9edf4"/>
                    </a:solidFill>
                  </a:tcPr>
                </a:tc>
                <a:tc>
                  <a:txBody>
                    <a:bodyPr lIns="5760" rIns="5760" tIns="5760" bIns="0">
                      <a:noAutofit/>
                    </a:bodyPr>
                    <a:p>
                      <a:pPr algn="ctr">
                        <a:lnSpc>
                          <a:spcPct val="100000"/>
                        </a:lnSpc>
                      </a:pPr>
                      <a:r>
                        <a:rPr b="1" lang="fr-BE" sz="1800" spc="-1" strike="noStrike">
                          <a:solidFill>
                            <a:srgbClr val="000000"/>
                          </a:solidFill>
                          <a:latin typeface="Arial"/>
                          <a:ea typeface="Arial"/>
                        </a:rPr>
                        <a:t>Charges</a:t>
                      </a:r>
                      <a:endParaRPr b="0" lang="fr-BE" sz="1800" spc="-1" strike="noStrike">
                        <a:latin typeface="Arial"/>
                      </a:endParaRPr>
                    </a:p>
                  </a:txBody>
                  <a:tcPr marL="5760" marR="5760">
                    <a:solidFill>
                      <a:srgbClr val="e9edf4"/>
                    </a:solidFill>
                  </a:tcPr>
                </a:tc>
                <a:tc>
                  <a:txBody>
                    <a:bodyPr lIns="5760" rIns="72000" tIns="5760" bIns="0">
                      <a:noAutofit/>
                    </a:bodyPr>
                    <a:p>
                      <a:pPr algn="ctr">
                        <a:lnSpc>
                          <a:spcPct val="100000"/>
                        </a:lnSpc>
                      </a:pPr>
                      <a:r>
                        <a:rPr b="1" lang="fr-BE" sz="1600" spc="-1" strike="noStrike">
                          <a:solidFill>
                            <a:srgbClr val="808080"/>
                          </a:solidFill>
                          <a:latin typeface="Arial"/>
                          <a:ea typeface="Arial"/>
                        </a:rPr>
                        <a:t>budget 2022</a:t>
                      </a:r>
                      <a:endParaRPr b="0" lang="fr-BE" sz="1600" spc="-1" strike="noStrike">
                        <a:latin typeface="Arial"/>
                      </a:endParaRPr>
                    </a:p>
                  </a:txBody>
                  <a:tcPr marL="5760" marR="72000">
                    <a:solidFill>
                      <a:srgbClr val="e9edf4"/>
                    </a:solidFill>
                  </a:tcPr>
                </a:tc>
                <a:tc>
                  <a:txBody>
                    <a:bodyPr lIns="5760" rIns="5760" tIns="5760" bIns="0">
                      <a:noAutofit/>
                    </a:bodyPr>
                    <a:p>
                      <a:pPr algn="ctr">
                        <a:lnSpc>
                          <a:spcPct val="100000"/>
                        </a:lnSpc>
                      </a:pPr>
                      <a:r>
                        <a:rPr b="1" lang="fr-BE" sz="1600" spc="-1" strike="noStrike">
                          <a:solidFill>
                            <a:srgbClr val="000000"/>
                          </a:solidFill>
                          <a:latin typeface="Arial"/>
                          <a:ea typeface="Arial"/>
                        </a:rPr>
                        <a:t>2022</a:t>
                      </a:r>
                      <a:endParaRPr b="0" lang="fr-BE" sz="1600" spc="-1" strike="noStrike">
                        <a:latin typeface="Arial"/>
                      </a:endParaRPr>
                    </a:p>
                  </a:txBody>
                  <a:tcPr marL="5760" marR="5760">
                    <a:solidFill>
                      <a:srgbClr val="e9edf4"/>
                    </a:solidFill>
                  </a:tcPr>
                </a:tc>
                <a:tc>
                  <a:txBody>
                    <a:bodyPr lIns="5760" rIns="72000" tIns="5760" bIns="0">
                      <a:noAutofit/>
                    </a:bodyPr>
                    <a:p>
                      <a:pPr algn="ctr">
                        <a:lnSpc>
                          <a:spcPct val="100000"/>
                        </a:lnSpc>
                      </a:pPr>
                      <a:r>
                        <a:rPr b="1" lang="fr-BE" sz="1600" spc="-1" strike="noStrike">
                          <a:solidFill>
                            <a:srgbClr val="000000"/>
                          </a:solidFill>
                          <a:latin typeface="Arial"/>
                          <a:ea typeface="Arial"/>
                        </a:rPr>
                        <a:t>budget 2023</a:t>
                      </a:r>
                      <a:endParaRPr b="0" lang="fr-BE" sz="1600" spc="-1" strike="noStrike">
                        <a:latin typeface="Arial"/>
                      </a:endParaRPr>
                    </a:p>
                  </a:txBody>
                  <a:tcPr marL="5760" marR="72000">
                    <a:solidFill>
                      <a:srgbClr val="e9edf4"/>
                    </a:solidFill>
                  </a:tcPr>
                </a:tc>
              </a:tr>
              <a:tr h="349920">
                <a:tc>
                  <a:txBody>
                    <a:bodyPr lIns="72000" rIns="5760" tIns="5760" bIns="0">
                      <a:noAutofit/>
                    </a:bodyPr>
                    <a:p>
                      <a:pPr>
                        <a:lnSpc>
                          <a:spcPct val="100000"/>
                        </a:lnSpc>
                      </a:pPr>
                      <a:r>
                        <a:rPr b="1" lang="fr-BE" sz="1600" spc="-1" strike="noStrike">
                          <a:solidFill>
                            <a:srgbClr val="000000"/>
                          </a:solidFill>
                          <a:latin typeface="Arial"/>
                          <a:ea typeface="Arial"/>
                        </a:rPr>
                        <a:t>61</a:t>
                      </a:r>
                      <a:endParaRPr b="0" lang="fr-BE" sz="1600" spc="-1" strike="noStrike">
                        <a:latin typeface="Arial"/>
                      </a:endParaRPr>
                    </a:p>
                  </a:txBody>
                  <a:tcPr marL="72000" marR="5760">
                    <a:solidFill>
                      <a:srgbClr val="e9edf4"/>
                    </a:solidFill>
                  </a:tcPr>
                </a:tc>
                <a:tc>
                  <a:txBody>
                    <a:bodyPr lIns="5760" rIns="5760" tIns="5760" bIns="0">
                      <a:noAutofit/>
                    </a:bodyPr>
                    <a:p>
                      <a:pPr>
                        <a:lnSpc>
                          <a:spcPct val="100000"/>
                        </a:lnSpc>
                      </a:pPr>
                      <a:r>
                        <a:rPr b="1" lang="fr-BE" sz="1600" spc="-1" strike="noStrike">
                          <a:solidFill>
                            <a:srgbClr val="000000"/>
                          </a:solidFill>
                          <a:latin typeface="Arial"/>
                          <a:ea typeface="Arial"/>
                        </a:rPr>
                        <a:t>Services et biens divers</a:t>
                      </a:r>
                      <a:endParaRPr b="0" lang="fr-BE" sz="16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600" spc="-1" strike="noStrike">
                          <a:solidFill>
                            <a:srgbClr val="666666"/>
                          </a:solidFill>
                          <a:latin typeface="Arial"/>
                          <a:ea typeface="Arial"/>
                        </a:rPr>
                        <a:t>288.300</a:t>
                      </a:r>
                      <a:endParaRPr b="0" lang="fr-BE" sz="16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1" lang="fr-BE" sz="1600" spc="-1" strike="noStrike">
                          <a:solidFill>
                            <a:srgbClr val="000000"/>
                          </a:solidFill>
                          <a:latin typeface="Arial"/>
                          <a:ea typeface="Arial"/>
                        </a:rPr>
                        <a:t>295.846</a:t>
                      </a:r>
                      <a:endParaRPr b="0" lang="fr-BE" sz="16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600" spc="-1" strike="noStrike">
                          <a:solidFill>
                            <a:srgbClr val="000000"/>
                          </a:solidFill>
                          <a:latin typeface="Arial"/>
                          <a:ea typeface="Arial"/>
                        </a:rPr>
                        <a:t>315.300</a:t>
                      </a:r>
                      <a:endParaRPr b="0" lang="fr-BE" sz="16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0" lang="fr-BE" sz="1500" spc="-1" strike="noStrike">
                          <a:solidFill>
                            <a:srgbClr val="000000"/>
                          </a:solidFill>
                          <a:latin typeface="Arial"/>
                          <a:ea typeface="Arial"/>
                        </a:rPr>
                        <a:t>610</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lang="fr-BE" sz="1500" spc="-1" strike="noStrike">
                          <a:solidFill>
                            <a:srgbClr val="000000"/>
                          </a:solidFill>
                          <a:latin typeface="Arial"/>
                          <a:ea typeface="Arial"/>
                        </a:rPr>
                        <a:t>Frais des immeubles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666666"/>
                          </a:solidFill>
                          <a:latin typeface="Arial"/>
                          <a:ea typeface="Arial"/>
                        </a:rPr>
                        <a:t>276.000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lang="fr-BE" sz="1500" spc="-1" strike="noStrike">
                          <a:solidFill>
                            <a:srgbClr val="000000"/>
                          </a:solidFill>
                          <a:latin typeface="Arial"/>
                          <a:ea typeface="Arial"/>
                        </a:rPr>
                        <a:t>282.562</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000000"/>
                          </a:solidFill>
                          <a:latin typeface="Arial"/>
                          <a:ea typeface="Arial"/>
                        </a:rPr>
                        <a:t>299.700</a:t>
                      </a:r>
                      <a:endParaRPr b="0" lang="fr-BE" sz="1500" spc="-1" strike="noStrike">
                        <a:latin typeface="Arial"/>
                      </a:endParaRPr>
                    </a:p>
                  </a:txBody>
                  <a:tcPr marL="5760" marR="72000">
                    <a:solidFill>
                      <a:srgbClr val="e9edf4"/>
                    </a:solidFill>
                  </a:tcPr>
                </a:tc>
              </a:tr>
              <a:tr h="226440">
                <a:tc>
                  <a:txBody>
                    <a:bodyPr lIns="72000" rIns="5760" tIns="5760" bIns="0">
                      <a:noAutofit/>
                    </a:bodyPr>
                    <a:p>
                      <a:pPr>
                        <a:lnSpc>
                          <a:spcPct val="100000"/>
                        </a:lnSpc>
                      </a:pPr>
                      <a:r>
                        <a:rPr b="0" i="1" lang="fr-BE" sz="1500" spc="-1" strike="noStrike">
                          <a:solidFill>
                            <a:srgbClr val="000000"/>
                          </a:solidFill>
                          <a:latin typeface="Arial"/>
                          <a:ea typeface="Arial"/>
                        </a:rPr>
                        <a:t>610.000</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Arial"/>
                          <a:ea typeface="Arial"/>
                        </a:rPr>
                        <a:t>Loyers et charges (payés aux prop.)</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Arial"/>
                          <a:ea typeface="Arial"/>
                        </a:rPr>
                        <a:t>52.000</a:t>
                      </a:r>
                      <a:endParaRPr b="0" i="1"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Arial"/>
                          <a:ea typeface="Arial"/>
                        </a:rPr>
                        <a:t>52.843</a:t>
                      </a:r>
                      <a:endParaRPr b="0" i="1"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Arial"/>
                          <a:ea typeface="Arial"/>
                        </a:rPr>
                        <a:t>55.000</a:t>
                      </a:r>
                      <a:endParaRPr b="0" lang="fr-BE" sz="1500" spc="-1" strike="noStrike">
                        <a:latin typeface="Arial"/>
                      </a:endParaRPr>
                    </a:p>
                  </a:txBody>
                  <a:tcPr marL="5760" marR="72000">
                    <a:solidFill>
                      <a:srgbClr val="e9edf4"/>
                    </a:solidFill>
                  </a:tcPr>
                </a:tc>
              </a:tr>
              <a:tr h="226440">
                <a:tc>
                  <a:txBody>
                    <a:bodyPr lIns="72000" rIns="5760" tIns="5760" bIns="0">
                      <a:noAutofit/>
                    </a:bodyPr>
                    <a:p>
                      <a:pPr>
                        <a:lnSpc>
                          <a:spcPct val="100000"/>
                        </a:lnSpc>
                      </a:pPr>
                      <a:r>
                        <a:rPr b="0" i="1" lang="fr-BE" sz="1500" spc="-1" strike="noStrike">
                          <a:solidFill>
                            <a:srgbClr val="000000"/>
                          </a:solidFill>
                          <a:latin typeface="Arial"/>
                          <a:ea typeface="Arial"/>
                        </a:rPr>
                        <a:t>610.001</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Arial"/>
                          <a:ea typeface="Arial"/>
                        </a:rPr>
                        <a:t>Loyer du bureau</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Arial"/>
                          <a:ea typeface="Arial"/>
                        </a:rPr>
                        <a:t>3.000</a:t>
                      </a:r>
                      <a:endParaRPr b="0" i="1"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Arial"/>
                          <a:ea typeface="Arial"/>
                        </a:rPr>
                        <a:t>3.000</a:t>
                      </a:r>
                      <a:endParaRPr b="0" i="1"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Arial"/>
                          <a:ea typeface="Arial"/>
                        </a:rPr>
                        <a:t>3.000</a:t>
                      </a:r>
                      <a:endParaRPr b="0" lang="fr-BE" sz="1500" spc="-1" strike="noStrike">
                        <a:latin typeface="Arial"/>
                      </a:endParaRPr>
                    </a:p>
                  </a:txBody>
                  <a:tcPr marL="5760" marR="72000">
                    <a:solidFill>
                      <a:srgbClr val="e9edf4"/>
                    </a:solidFill>
                  </a:tcPr>
                </a:tc>
              </a:tr>
              <a:tr h="226440">
                <a:tc>
                  <a:txBody>
                    <a:bodyPr lIns="72000" rIns="5760" tIns="5760" bIns="0">
                      <a:noAutofit/>
                    </a:bodyPr>
                    <a:p>
                      <a:pPr>
                        <a:lnSpc>
                          <a:spcPct val="100000"/>
                        </a:lnSpc>
                      </a:pPr>
                      <a:r>
                        <a:rPr b="0" i="1" lang="fr-BE" sz="1500" spc="-1" strike="noStrike">
                          <a:solidFill>
                            <a:srgbClr val="000000"/>
                          </a:solidFill>
                          <a:latin typeface="Arial"/>
                          <a:ea typeface="Arial"/>
                        </a:rPr>
                        <a:t>610.002</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Arial"/>
                          <a:ea typeface="Arial"/>
                        </a:rPr>
                        <a:t>Charges du bureau</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Arial"/>
                          <a:ea typeface="Arial"/>
                        </a:rPr>
                        <a:t>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Arial"/>
                          <a:ea typeface="Arial"/>
                        </a:rPr>
                        <a:t>0</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Arial"/>
                          <a:ea typeface="Arial"/>
                        </a:rPr>
                        <a:t>0</a:t>
                      </a:r>
                      <a:endParaRPr b="0" lang="fr-BE" sz="1500" spc="-1" strike="noStrike">
                        <a:latin typeface="Arial"/>
                      </a:endParaRPr>
                    </a:p>
                  </a:txBody>
                  <a:tcPr marL="5760" marR="72000">
                    <a:solidFill>
                      <a:srgbClr val="e9edf4"/>
                    </a:solidFill>
                  </a:tcPr>
                </a:tc>
              </a:tr>
              <a:tr h="239760">
                <a:tc>
                  <a:txBody>
                    <a:bodyPr lIns="72000" rIns="5760" tIns="5760" bIns="0">
                      <a:noAutofit/>
                    </a:bodyPr>
                    <a:p>
                      <a:pPr>
                        <a:lnSpc>
                          <a:spcPct val="100000"/>
                        </a:lnSpc>
                      </a:pPr>
                      <a:r>
                        <a:rPr b="0" i="1" lang="fr-BE" sz="1500" spc="-1" strike="noStrike">
                          <a:solidFill>
                            <a:srgbClr val="000000"/>
                          </a:solidFill>
                          <a:latin typeface="Arial"/>
                          <a:ea typeface="Arial"/>
                        </a:rPr>
                        <a:t>610.100</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mn-lt"/>
                          <a:ea typeface="Arial"/>
                        </a:rPr>
                        <a:t>Charges de fin de chantier </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Calibri"/>
                          <a:ea typeface="Arial"/>
                        </a:rPr>
                        <a:t>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Calibri"/>
                          <a:ea typeface="Arial"/>
                        </a:rPr>
                        <a:t>0</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Calibri"/>
                          <a:ea typeface="Arial"/>
                        </a:rPr>
                        <a:t>0</a:t>
                      </a:r>
                      <a:endParaRPr b="0" lang="fr-BE" sz="1500" spc="-1" strike="noStrike">
                        <a:latin typeface="Arial"/>
                      </a:endParaRPr>
                    </a:p>
                  </a:txBody>
                  <a:tcPr marL="5760" marR="72000">
                    <a:solidFill>
                      <a:srgbClr val="e9edf4"/>
                    </a:solidFill>
                  </a:tcPr>
                </a:tc>
              </a:tr>
              <a:tr h="226440">
                <a:tc>
                  <a:txBody>
                    <a:bodyPr lIns="72000" rIns="5760" tIns="5760" bIns="0">
                      <a:noAutofit/>
                    </a:bodyPr>
                    <a:p>
                      <a:pPr>
                        <a:lnSpc>
                          <a:spcPct val="100000"/>
                        </a:lnSpc>
                      </a:pPr>
                      <a:r>
                        <a:rPr b="0" i="1" lang="fr-BE" sz="1500" spc="-1" strike="noStrike">
                          <a:solidFill>
                            <a:srgbClr val="000000"/>
                          </a:solidFill>
                          <a:latin typeface="Arial"/>
                          <a:ea typeface="Arial"/>
                        </a:rPr>
                        <a:t>610.200</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Arial"/>
                          <a:ea typeface="Arial"/>
                        </a:rPr>
                        <a:t>Entretien immeubles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Arial"/>
                          <a:ea typeface="Arial"/>
                        </a:rPr>
                        <a:t>175.000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Arial"/>
                          <a:ea typeface="Arial"/>
                        </a:rPr>
                        <a:t>161.607</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Arial"/>
                          <a:ea typeface="Arial"/>
                        </a:rPr>
                        <a:t>194.200</a:t>
                      </a:r>
                      <a:endParaRPr b="0" lang="fr-BE" sz="1500" spc="-1" strike="noStrike">
                        <a:latin typeface="Arial"/>
                      </a:endParaRPr>
                    </a:p>
                  </a:txBody>
                  <a:tcPr marL="5760" marR="72000">
                    <a:solidFill>
                      <a:srgbClr val="e9edf4"/>
                    </a:solidFill>
                  </a:tcPr>
                </a:tc>
              </a:tr>
              <a:tr h="226440">
                <a:tc>
                  <a:txBody>
                    <a:bodyPr lIns="72000" rIns="5760" tIns="5760" bIns="0">
                      <a:noAutofit/>
                    </a:bodyPr>
                    <a:p>
                      <a:pPr>
                        <a:lnSpc>
                          <a:spcPct val="100000"/>
                        </a:lnSpc>
                      </a:pPr>
                      <a:r>
                        <a:rPr b="0" i="1" lang="fr-BE" sz="1500" spc="-1" strike="noStrike">
                          <a:solidFill>
                            <a:srgbClr val="000000"/>
                          </a:solidFill>
                          <a:latin typeface="Arial"/>
                          <a:ea typeface="Arial"/>
                        </a:rPr>
                        <a:t>610.208</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Arial"/>
                          <a:ea typeface="Arial"/>
                        </a:rPr>
                        <a:t>Frais d’occupation Dailly</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Arial"/>
                          <a:ea typeface="Arial"/>
                        </a:rPr>
                        <a:t>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Arial"/>
                          <a:ea typeface="Arial"/>
                        </a:rPr>
                        <a:t>4.162</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Arial"/>
                          <a:ea typeface="Arial"/>
                        </a:rPr>
                        <a:t>0</a:t>
                      </a:r>
                      <a:endParaRPr b="0" lang="fr-BE" sz="1500" spc="-1" strike="noStrike">
                        <a:latin typeface="Arial"/>
                      </a:endParaRPr>
                    </a:p>
                  </a:txBody>
                  <a:tcPr marL="5760" marR="72000">
                    <a:solidFill>
                      <a:srgbClr val="e9edf4"/>
                    </a:solidFill>
                  </a:tcPr>
                </a:tc>
              </a:tr>
              <a:tr h="239760">
                <a:tc>
                  <a:txBody>
                    <a:bodyPr lIns="72000" rIns="5760" tIns="5760" bIns="0">
                      <a:noAutofit/>
                    </a:bodyPr>
                    <a:p>
                      <a:pPr>
                        <a:lnSpc>
                          <a:spcPct val="100000"/>
                        </a:lnSpc>
                      </a:pPr>
                      <a:r>
                        <a:rPr b="0" i="1" lang="fr-BE" sz="1500" spc="-1" strike="noStrike">
                          <a:solidFill>
                            <a:srgbClr val="000000"/>
                          </a:solidFill>
                          <a:latin typeface="Calibri"/>
                          <a:ea typeface="Arial"/>
                        </a:rPr>
                        <a:t>610.209</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Calibri"/>
                          <a:ea typeface="Arial"/>
                        </a:rPr>
                        <a:t>Frais d’occupation Brand Whitlock</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Calibri"/>
                          <a:ea typeface="Arial"/>
                        </a:rPr>
                        <a:t>3.000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Calibri"/>
                          <a:ea typeface="Arial"/>
                        </a:rPr>
                        <a:t>9.927</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Calibri"/>
                          <a:ea typeface="Arial"/>
                        </a:rPr>
                        <a:t>0</a:t>
                      </a:r>
                      <a:endParaRPr b="0" lang="fr-BE" sz="1500" spc="-1" strike="noStrike">
                        <a:latin typeface="Arial"/>
                      </a:endParaRPr>
                    </a:p>
                  </a:txBody>
                  <a:tcPr marL="5760" marR="72000">
                    <a:solidFill>
                      <a:srgbClr val="e9edf4"/>
                    </a:solidFill>
                  </a:tcPr>
                </a:tc>
              </a:tr>
              <a:tr h="226440">
                <a:tc>
                  <a:txBody>
                    <a:bodyPr lIns="72000" rIns="5760" tIns="5760" bIns="0">
                      <a:noAutofit/>
                    </a:bodyPr>
                    <a:p>
                      <a:pPr>
                        <a:lnSpc>
                          <a:spcPct val="100000"/>
                        </a:lnSpc>
                      </a:pPr>
                      <a:r>
                        <a:rPr b="0" i="1" lang="fr-BE" sz="1500" spc="-1" strike="noStrike">
                          <a:solidFill>
                            <a:srgbClr val="000000"/>
                          </a:solidFill>
                          <a:latin typeface="Arial"/>
                          <a:ea typeface="Arial"/>
                        </a:rPr>
                        <a:t>610.300</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Arial"/>
                          <a:ea typeface="Arial"/>
                        </a:rPr>
                        <a:t>Assurances immeubles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Arial"/>
                          <a:ea typeface="Arial"/>
                        </a:rPr>
                        <a:t>38.000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Arial"/>
                          <a:ea typeface="Arial"/>
                        </a:rPr>
                        <a:t>40.436</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Arial"/>
                          <a:ea typeface="Arial"/>
                        </a:rPr>
                        <a:t>42.500</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0" i="1" lang="fr-BE" sz="1500" spc="-1" strike="noStrike">
                          <a:solidFill>
                            <a:srgbClr val="000000"/>
                          </a:solidFill>
                          <a:latin typeface="Arial"/>
                          <a:ea typeface="Arial"/>
                        </a:rPr>
                        <a:t>610.400</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i="1" lang="fr-BE" sz="1500" spc="-1" strike="noStrike">
                          <a:solidFill>
                            <a:srgbClr val="000000"/>
                          </a:solidFill>
                          <a:latin typeface="Arial"/>
                          <a:ea typeface="Arial"/>
                        </a:rPr>
                        <a:t>Précomptes immobiliers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666666"/>
                          </a:solidFill>
                          <a:latin typeface="Arial"/>
                          <a:ea typeface="Arial"/>
                        </a:rPr>
                        <a:t>5.000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i="1" lang="fr-BE" sz="1500" spc="-1" strike="noStrike">
                          <a:solidFill>
                            <a:srgbClr val="000000"/>
                          </a:solidFill>
                          <a:latin typeface="Arial"/>
                          <a:ea typeface="Arial"/>
                        </a:rPr>
                        <a:t>10.587</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i="1" lang="fr-BE" sz="1500" spc="-1" strike="noStrike">
                          <a:solidFill>
                            <a:srgbClr val="000000"/>
                          </a:solidFill>
                          <a:latin typeface="Arial"/>
                          <a:ea typeface="Arial"/>
                        </a:rPr>
                        <a:t>5.000</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0" lang="fr-BE" sz="1500" spc="-1" strike="noStrike">
                          <a:solidFill>
                            <a:srgbClr val="000000"/>
                          </a:solidFill>
                          <a:latin typeface="Arial"/>
                          <a:ea typeface="Arial"/>
                        </a:rPr>
                        <a:t>612</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lang="fr-BE" sz="1500" spc="-1" strike="noStrike">
                          <a:solidFill>
                            <a:srgbClr val="000000"/>
                          </a:solidFill>
                          <a:latin typeface="Arial"/>
                          <a:ea typeface="Arial"/>
                        </a:rPr>
                        <a:t>Frais de bureau</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666666"/>
                          </a:solidFill>
                          <a:latin typeface="Arial"/>
                          <a:ea typeface="Arial"/>
                        </a:rPr>
                        <a:t>5.600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lang="fr-BE" sz="1500" spc="-1" strike="noStrike">
                          <a:solidFill>
                            <a:srgbClr val="000000"/>
                          </a:solidFill>
                          <a:latin typeface="Arial"/>
                          <a:ea typeface="Arial"/>
                        </a:rPr>
                        <a:t>4.614</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000000"/>
                          </a:solidFill>
                          <a:latin typeface="Arial"/>
                          <a:ea typeface="Arial"/>
                        </a:rPr>
                        <a:t>5000</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0" lang="fr-BE" sz="1500" spc="-1" strike="noStrike">
                          <a:solidFill>
                            <a:srgbClr val="000000"/>
                          </a:solidFill>
                          <a:latin typeface="Arial"/>
                          <a:ea typeface="Arial"/>
                        </a:rPr>
                        <a:t>613</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lang="fr-BE" sz="1500" spc="-1" strike="noStrike">
                          <a:solidFill>
                            <a:srgbClr val="000000"/>
                          </a:solidFill>
                          <a:latin typeface="Arial"/>
                          <a:ea typeface="Arial"/>
                        </a:rPr>
                        <a:t>Promotion, publicité</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666666"/>
                          </a:solidFill>
                          <a:latin typeface="Arial"/>
                          <a:ea typeface="Arial"/>
                        </a:rPr>
                        <a:t>1.200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lang="fr-BE" sz="1500" spc="-1" strike="noStrike">
                          <a:solidFill>
                            <a:srgbClr val="000000"/>
                          </a:solidFill>
                          <a:latin typeface="Arial"/>
                          <a:ea typeface="Arial"/>
                        </a:rPr>
                        <a:t>3.856</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000000"/>
                          </a:solidFill>
                          <a:latin typeface="Arial"/>
                          <a:ea typeface="Arial"/>
                        </a:rPr>
                        <a:t>4.800</a:t>
                      </a:r>
                      <a:endParaRPr b="0" lang="fr-BE" sz="1500" spc="-1" strike="noStrike">
                        <a:latin typeface="Arial"/>
                      </a:endParaRPr>
                    </a:p>
                  </a:txBody>
                  <a:tcPr marL="5760" marR="72000">
                    <a:solidFill>
                      <a:srgbClr val="e9edf4"/>
                    </a:solidFill>
                  </a:tcPr>
                </a:tc>
              </a:tr>
              <a:tr h="226440">
                <a:tc>
                  <a:txBody>
                    <a:bodyPr lIns="72000" rIns="5760" tIns="5760" bIns="0">
                      <a:noAutofit/>
                    </a:bodyPr>
                    <a:p>
                      <a:pPr>
                        <a:lnSpc>
                          <a:spcPct val="100000"/>
                        </a:lnSpc>
                      </a:pPr>
                      <a:r>
                        <a:rPr b="0" lang="fr-BE" sz="1500" spc="-1" strike="noStrike">
                          <a:solidFill>
                            <a:srgbClr val="000000"/>
                          </a:solidFill>
                          <a:latin typeface="Arial"/>
                          <a:ea typeface="Arial"/>
                        </a:rPr>
                        <a:t>614</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lang="fr-BE" sz="1500" spc="-1" strike="noStrike">
                          <a:solidFill>
                            <a:srgbClr val="000000"/>
                          </a:solidFill>
                          <a:latin typeface="Arial"/>
                          <a:ea typeface="Arial"/>
                        </a:rPr>
                        <a:t>Cotisations, documents, formations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666666"/>
                          </a:solidFill>
                          <a:latin typeface="Arial"/>
                          <a:ea typeface="Arial"/>
                        </a:rPr>
                        <a:t>600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lang="fr-BE" sz="1500" spc="-1" strike="noStrike">
                          <a:solidFill>
                            <a:srgbClr val="000000"/>
                          </a:solidFill>
                          <a:latin typeface="Arial"/>
                          <a:ea typeface="Arial"/>
                        </a:rPr>
                        <a:t>230</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000000"/>
                          </a:solidFill>
                          <a:latin typeface="Arial"/>
                          <a:ea typeface="Arial"/>
                        </a:rPr>
                        <a:t>600</a:t>
                      </a:r>
                      <a:endParaRPr b="0" lang="fr-BE" sz="1500" spc="-1" strike="noStrike">
                        <a:latin typeface="Arial"/>
                      </a:endParaRPr>
                    </a:p>
                  </a:txBody>
                  <a:tcPr marL="5760" marR="72000">
                    <a:solidFill>
                      <a:srgbClr val="e9edf4"/>
                    </a:solidFill>
                  </a:tcPr>
                </a:tc>
              </a:tr>
              <a:tr h="239760">
                <a:tc>
                  <a:txBody>
                    <a:bodyPr lIns="72000" rIns="5760" tIns="5760" bIns="0">
                      <a:noAutofit/>
                    </a:bodyPr>
                    <a:p>
                      <a:pPr>
                        <a:lnSpc>
                          <a:spcPct val="100000"/>
                        </a:lnSpc>
                      </a:pPr>
                      <a:r>
                        <a:rPr b="0" lang="fr-BE" sz="1500" spc="-1" strike="noStrike">
                          <a:solidFill>
                            <a:srgbClr val="000000"/>
                          </a:solidFill>
                          <a:latin typeface="Arial"/>
                          <a:ea typeface="Arial"/>
                        </a:rPr>
                        <a:t>615</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lang="fr-BE" sz="1500" spc="-1" strike="noStrike">
                          <a:solidFill>
                            <a:srgbClr val="000000"/>
                          </a:solidFill>
                          <a:latin typeface="Arial"/>
                          <a:ea typeface="Arial"/>
                        </a:rPr>
                        <a:t>Honoraires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666666"/>
                          </a:solidFill>
                          <a:latin typeface="Calibri"/>
                          <a:ea typeface="Arial"/>
                        </a:rPr>
                        <a:t>3.600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lang="fr-BE" sz="1500" spc="-1" strike="noStrike">
                          <a:solidFill>
                            <a:srgbClr val="000000"/>
                          </a:solidFill>
                          <a:latin typeface="+mn-lt"/>
                          <a:ea typeface="Arial"/>
                        </a:rPr>
                        <a:t>3.587</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000000"/>
                          </a:solidFill>
                          <a:latin typeface="Calibri"/>
                          <a:ea typeface="Arial"/>
                        </a:rPr>
                        <a:t>4.100</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0" lang="fr-BE" sz="1500" spc="-1" strike="noStrike">
                          <a:solidFill>
                            <a:srgbClr val="000000"/>
                          </a:solidFill>
                          <a:latin typeface="Arial"/>
                          <a:ea typeface="Arial"/>
                        </a:rPr>
                        <a:t>616</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0" lang="fr-BE" sz="1500" spc="-1" strike="noStrike">
                          <a:solidFill>
                            <a:srgbClr val="000000"/>
                          </a:solidFill>
                          <a:latin typeface="Arial"/>
                          <a:ea typeface="Arial"/>
                        </a:rPr>
                        <a:t>Autres frais généraux</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666666"/>
                          </a:solidFill>
                          <a:latin typeface="Arial"/>
                          <a:ea typeface="Arial"/>
                        </a:rPr>
                        <a:t>1.300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0" lang="fr-BE" sz="1500" spc="-1" strike="noStrike">
                          <a:solidFill>
                            <a:srgbClr val="000000"/>
                          </a:solidFill>
                          <a:latin typeface="Arial"/>
                          <a:ea typeface="Arial"/>
                        </a:rPr>
                        <a:t>997</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0" lang="fr-BE" sz="1500" spc="-1" strike="noStrike">
                          <a:solidFill>
                            <a:srgbClr val="000000"/>
                          </a:solidFill>
                          <a:latin typeface="Arial"/>
                          <a:ea typeface="Arial"/>
                        </a:rPr>
                        <a:t>1.100</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1" lang="fr-BE" sz="1500" spc="-1" strike="noStrike">
                          <a:solidFill>
                            <a:srgbClr val="000000"/>
                          </a:solidFill>
                          <a:latin typeface="Arial"/>
                          <a:ea typeface="Arial"/>
                        </a:rPr>
                        <a:t>63</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1" lang="fr-BE" sz="1500" spc="-1" strike="noStrike">
                          <a:solidFill>
                            <a:srgbClr val="000000"/>
                          </a:solidFill>
                          <a:latin typeface="Arial"/>
                          <a:ea typeface="Arial"/>
                        </a:rPr>
                        <a:t>Amortissements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666666"/>
                          </a:solidFill>
                          <a:latin typeface="Arial"/>
                          <a:ea typeface="Arial"/>
                        </a:rPr>
                        <a:t>748.968</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1" lang="fr-BE" sz="1500" spc="-1" strike="noStrike">
                          <a:solidFill>
                            <a:srgbClr val="000000"/>
                          </a:solidFill>
                          <a:latin typeface="Arial"/>
                          <a:ea typeface="Arial"/>
                        </a:rPr>
                        <a:t>715.643</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000000"/>
                          </a:solidFill>
                          <a:latin typeface="Arial"/>
                          <a:ea typeface="Arial"/>
                        </a:rPr>
                        <a:t>775.968</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1" lang="fr-BE" sz="1500" spc="-1" strike="noStrike">
                          <a:solidFill>
                            <a:srgbClr val="000000"/>
                          </a:solidFill>
                          <a:latin typeface="Arial"/>
                          <a:ea typeface="Arial"/>
                        </a:rPr>
                        <a:t>64</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1" lang="fr-BE" sz="1500" spc="-1" strike="noStrike">
                          <a:solidFill>
                            <a:srgbClr val="000000"/>
                          </a:solidFill>
                          <a:latin typeface="Arial"/>
                          <a:ea typeface="Arial"/>
                        </a:rPr>
                        <a:t>Autres charges d'exploitation</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666666"/>
                          </a:solidFill>
                          <a:latin typeface="Arial"/>
                          <a:ea typeface="Arial"/>
                        </a:rPr>
                        <a:t>4.200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1" lang="fr-BE" sz="1500" spc="-1" strike="noStrike">
                          <a:solidFill>
                            <a:srgbClr val="000000"/>
                          </a:solidFill>
                          <a:latin typeface="Arial"/>
                          <a:ea typeface="Arial"/>
                        </a:rPr>
                        <a:t>3.825</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000000"/>
                          </a:solidFill>
                          <a:latin typeface="Arial"/>
                          <a:ea typeface="Arial"/>
                        </a:rPr>
                        <a:t>4.300</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1" lang="fr-BE" sz="1500" spc="-1" strike="noStrike">
                          <a:solidFill>
                            <a:srgbClr val="000000"/>
                          </a:solidFill>
                          <a:latin typeface="Arial"/>
                          <a:ea typeface="Arial"/>
                        </a:rPr>
                        <a:t>65</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1" lang="fr-BE" sz="1500" spc="-1" strike="noStrike">
                          <a:solidFill>
                            <a:srgbClr val="000000"/>
                          </a:solidFill>
                          <a:latin typeface="Arial"/>
                          <a:ea typeface="Arial"/>
                        </a:rPr>
                        <a:t>Charges financières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666666"/>
                          </a:solidFill>
                          <a:latin typeface="Arial"/>
                          <a:ea typeface="Arial"/>
                        </a:rPr>
                        <a:t>445.100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1" lang="fr-BE" sz="1500" spc="-1" strike="noStrike">
                          <a:solidFill>
                            <a:srgbClr val="000000"/>
                          </a:solidFill>
                          <a:latin typeface="Arial"/>
                          <a:ea typeface="Arial"/>
                        </a:rPr>
                        <a:t>204.457</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000000"/>
                          </a:solidFill>
                          <a:latin typeface="Arial"/>
                          <a:ea typeface="Arial"/>
                        </a:rPr>
                        <a:t>177.100</a:t>
                      </a:r>
                      <a:endParaRPr b="0" lang="fr-BE" sz="1500" spc="-1" strike="noStrike">
                        <a:latin typeface="Arial"/>
                      </a:endParaRPr>
                    </a:p>
                  </a:txBody>
                  <a:tcPr marL="5760" marR="72000">
                    <a:solidFill>
                      <a:srgbClr val="e9edf4"/>
                    </a:solidFill>
                  </a:tcPr>
                </a:tc>
              </a:tr>
              <a:tr h="226800">
                <a:tc>
                  <a:txBody>
                    <a:bodyPr lIns="72000" rIns="5760" tIns="5760" bIns="0">
                      <a:noAutofit/>
                    </a:bodyPr>
                    <a:p>
                      <a:pPr>
                        <a:lnSpc>
                          <a:spcPct val="100000"/>
                        </a:lnSpc>
                      </a:pPr>
                      <a:r>
                        <a:rPr b="1" lang="fr-BE" sz="1500" spc="-1" strike="noStrike">
                          <a:solidFill>
                            <a:srgbClr val="000000"/>
                          </a:solidFill>
                          <a:latin typeface="Arial"/>
                          <a:ea typeface="Arial"/>
                        </a:rPr>
                        <a:t>66</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1" lang="fr-BE" sz="1500" spc="-1" strike="noStrike">
                          <a:solidFill>
                            <a:srgbClr val="000000"/>
                          </a:solidFill>
                          <a:latin typeface="Arial"/>
                          <a:ea typeface="Arial"/>
                        </a:rPr>
                        <a:t>Charges exceptionnelles</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666666"/>
                          </a:solidFill>
                          <a:latin typeface="Arial"/>
                          <a:ea typeface="Arial"/>
                        </a:rPr>
                        <a:t>0</a:t>
                      </a:r>
                      <a:endParaRPr b="0" lang="fr-BE" sz="15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1" lang="fr-BE" sz="1500" spc="-1" strike="noStrike">
                          <a:solidFill>
                            <a:srgbClr val="000000"/>
                          </a:solidFill>
                          <a:latin typeface="Arial"/>
                          <a:ea typeface="Arial"/>
                        </a:rPr>
                        <a:t>0</a:t>
                      </a:r>
                      <a:endParaRPr b="0" lang="fr-BE" sz="15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500" spc="-1" strike="noStrike">
                          <a:solidFill>
                            <a:srgbClr val="000000"/>
                          </a:solidFill>
                          <a:latin typeface="Arial"/>
                          <a:ea typeface="Arial"/>
                        </a:rPr>
                        <a:t>0</a:t>
                      </a:r>
                      <a:endParaRPr b="0" lang="fr-BE" sz="1500" spc="-1" strike="noStrike">
                        <a:latin typeface="Arial"/>
                      </a:endParaRPr>
                    </a:p>
                  </a:txBody>
                  <a:tcPr marL="5760" marR="72000">
                    <a:solidFill>
                      <a:srgbClr val="e9edf4"/>
                    </a:solidFill>
                  </a:tcPr>
                </a:tc>
              </a:tr>
              <a:tr h="463680">
                <a:tc>
                  <a:txBody>
                    <a:bodyPr lIns="72000" rIns="5760" tIns="5760" bIns="0">
                      <a:noAutofit/>
                    </a:bodyPr>
                    <a:p>
                      <a:pPr algn="ctr">
                        <a:lnSpc>
                          <a:spcPct val="100000"/>
                        </a:lnSpc>
                      </a:pPr>
                      <a:r>
                        <a:rPr b="0" lang="fr-BE" sz="1500" spc="-1" strike="noStrike">
                          <a:solidFill>
                            <a:srgbClr val="000000"/>
                          </a:solidFill>
                          <a:latin typeface="Arial"/>
                          <a:ea typeface="Arial"/>
                        </a:rPr>
                        <a:t> </a:t>
                      </a:r>
                      <a:endParaRPr b="0" lang="fr-BE" sz="1500" spc="-1" strike="noStrike">
                        <a:latin typeface="Arial"/>
                      </a:endParaRPr>
                    </a:p>
                  </a:txBody>
                  <a:tcPr marL="72000" marR="5760">
                    <a:solidFill>
                      <a:srgbClr val="e9edf4"/>
                    </a:solidFill>
                  </a:tcPr>
                </a:tc>
                <a:tc>
                  <a:txBody>
                    <a:bodyPr lIns="5760" rIns="5760" tIns="5760" bIns="0">
                      <a:noAutofit/>
                    </a:bodyPr>
                    <a:p>
                      <a:pPr>
                        <a:lnSpc>
                          <a:spcPct val="100000"/>
                        </a:lnSpc>
                      </a:pPr>
                      <a:r>
                        <a:rPr b="1" lang="fr-BE" sz="1600" spc="-1" strike="noStrike">
                          <a:solidFill>
                            <a:srgbClr val="000000"/>
                          </a:solidFill>
                          <a:latin typeface="Arial"/>
                          <a:ea typeface="Arial"/>
                        </a:rPr>
                        <a:t>Total des charges</a:t>
                      </a:r>
                      <a:endParaRPr b="0" lang="fr-BE" sz="16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600" spc="-1" strike="noStrike">
                          <a:solidFill>
                            <a:srgbClr val="666666"/>
                          </a:solidFill>
                          <a:latin typeface="Arial"/>
                          <a:ea typeface="Arial"/>
                        </a:rPr>
                        <a:t>1.486.568</a:t>
                      </a:r>
                      <a:endParaRPr b="0" lang="fr-BE" sz="1600" spc="-1" strike="noStrike">
                        <a:solidFill>
                          <a:srgbClr val="666666"/>
                        </a:solidFill>
                        <a:latin typeface="Arial"/>
                      </a:endParaRPr>
                    </a:p>
                  </a:txBody>
                  <a:tcPr marL="5760" marR="72000">
                    <a:solidFill>
                      <a:srgbClr val="e9edf4"/>
                    </a:solidFill>
                  </a:tcPr>
                </a:tc>
                <a:tc>
                  <a:txBody>
                    <a:bodyPr lIns="5760" rIns="5760" tIns="5760" bIns="0">
                      <a:noAutofit/>
                    </a:bodyPr>
                    <a:p>
                      <a:pPr algn="r">
                        <a:lnSpc>
                          <a:spcPct val="100000"/>
                        </a:lnSpc>
                      </a:pPr>
                      <a:r>
                        <a:rPr b="1" lang="fr-BE" sz="1600" spc="-1" strike="noStrike">
                          <a:solidFill>
                            <a:srgbClr val="000000"/>
                          </a:solidFill>
                          <a:latin typeface="Arial"/>
                          <a:ea typeface="Arial"/>
                        </a:rPr>
                        <a:t>1.219.772</a:t>
                      </a:r>
                      <a:endParaRPr b="0" lang="fr-BE" sz="1600" spc="-1" strike="noStrike">
                        <a:latin typeface="Arial"/>
                      </a:endParaRPr>
                    </a:p>
                  </a:txBody>
                  <a:tcPr marL="5760" marR="5760">
                    <a:solidFill>
                      <a:srgbClr val="e9edf4"/>
                    </a:solidFill>
                  </a:tcPr>
                </a:tc>
                <a:tc>
                  <a:txBody>
                    <a:bodyPr lIns="5760" rIns="72000" tIns="5760" bIns="0">
                      <a:noAutofit/>
                    </a:bodyPr>
                    <a:p>
                      <a:pPr algn="r">
                        <a:lnSpc>
                          <a:spcPct val="100000"/>
                        </a:lnSpc>
                      </a:pPr>
                      <a:r>
                        <a:rPr b="1" lang="fr-BE" sz="1600" spc="-1" strike="noStrike">
                          <a:solidFill>
                            <a:srgbClr val="000000"/>
                          </a:solidFill>
                          <a:latin typeface="Arial"/>
                          <a:ea typeface="Arial"/>
                        </a:rPr>
                        <a:t>1.272.668</a:t>
                      </a:r>
                      <a:endParaRPr b="0" lang="fr-BE" sz="1600" spc="-1" strike="noStrike">
                        <a:latin typeface="Arial"/>
                      </a:endParaRPr>
                    </a:p>
                    <a:p>
                      <a:pPr algn="r">
                        <a:lnSpc>
                          <a:spcPct val="100000"/>
                        </a:lnSpc>
                      </a:pPr>
                      <a:endParaRPr b="0" lang="fr-BE" sz="1600" spc="-1" strike="noStrike">
                        <a:latin typeface="Arial"/>
                      </a:endParaRPr>
                    </a:p>
                  </a:txBody>
                  <a:tcPr marL="5760" marR="72000">
                    <a:solidFill>
                      <a:srgbClr val="e9edf4"/>
                    </a:solidFill>
                  </a:tcPr>
                </a:tc>
              </a:tr>
            </a:tbl>
          </a:graphicData>
        </a:graphic>
      </p:graphicFrame>
      <p:pic>
        <p:nvPicPr>
          <p:cNvPr id="164" name="" descr=""/>
          <p:cNvPicPr/>
          <p:nvPr/>
        </p:nvPicPr>
        <p:blipFill>
          <a:blip r:embed="rId1"/>
          <a:stretch/>
        </p:blipFill>
        <p:spPr>
          <a:xfrm>
            <a:off x="8212680" y="441360"/>
            <a:ext cx="771120" cy="7556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5" name="Table 1"/>
          <p:cNvGraphicFramePr/>
          <p:nvPr/>
        </p:nvGraphicFramePr>
        <p:xfrm>
          <a:off x="395640" y="576000"/>
          <a:ext cx="7602480" cy="5916960"/>
        </p:xfrm>
        <a:graphic>
          <a:graphicData uri="http://schemas.openxmlformats.org/drawingml/2006/table">
            <a:tbl>
              <a:tblPr/>
              <a:tblGrid>
                <a:gridCol w="995040"/>
                <a:gridCol w="2901960"/>
                <a:gridCol w="1431360"/>
                <a:gridCol w="997200"/>
                <a:gridCol w="1277280"/>
              </a:tblGrid>
              <a:tr h="558720">
                <a:tc>
                  <a:txBody>
                    <a:bodyPr lIns="72000" rIns="6480" tIns="6480" bIns="0">
                      <a:noAutofit/>
                    </a:bodyPr>
                    <a:p>
                      <a:pPr algn="ctr">
                        <a:lnSpc>
                          <a:spcPct val="100000"/>
                        </a:lnSpc>
                      </a:pPr>
                      <a:r>
                        <a:rPr b="0" lang="fr-BE" sz="1800" spc="-1" strike="noStrike">
                          <a:solidFill>
                            <a:srgbClr val="000000"/>
                          </a:solidFill>
                          <a:latin typeface="Arial"/>
                          <a:ea typeface="Arial"/>
                        </a:rPr>
                        <a:t> </a:t>
                      </a:r>
                      <a:endParaRPr b="0" lang="fr-BE" sz="1800" spc="-1" strike="noStrike">
                        <a:latin typeface="Arial"/>
                      </a:endParaRPr>
                    </a:p>
                  </a:txBody>
                  <a:tcPr marL="72000" marR="6480">
                    <a:solidFill>
                      <a:srgbClr val="e9edf4"/>
                    </a:solidFill>
                  </a:tcPr>
                </a:tc>
                <a:tc>
                  <a:txBody>
                    <a:bodyPr lIns="6480" rIns="6480" tIns="6480" bIns="0">
                      <a:noAutofit/>
                    </a:bodyPr>
                    <a:p>
                      <a:pPr algn="ctr">
                        <a:lnSpc>
                          <a:spcPct val="100000"/>
                        </a:lnSpc>
                      </a:pPr>
                      <a:r>
                        <a:rPr b="1" lang="fr-BE" sz="1600" spc="-1" strike="noStrike">
                          <a:solidFill>
                            <a:srgbClr val="000000"/>
                          </a:solidFill>
                          <a:latin typeface="Arial"/>
                          <a:ea typeface="Arial"/>
                        </a:rPr>
                        <a:t>Produits</a:t>
                      </a:r>
                      <a:endParaRPr b="1" lang="fr-BE" sz="1600" spc="-1" strike="noStrike">
                        <a:latin typeface="Arial"/>
                      </a:endParaRPr>
                    </a:p>
                  </a:txBody>
                  <a:tcPr marL="6480" marR="6480">
                    <a:solidFill>
                      <a:srgbClr val="e9edf4"/>
                    </a:solidFill>
                  </a:tcPr>
                </a:tc>
                <a:tc>
                  <a:txBody>
                    <a:bodyPr lIns="6480" rIns="72000" tIns="6480" bIns="0">
                      <a:noAutofit/>
                    </a:bodyPr>
                    <a:p>
                      <a:pPr algn="ctr">
                        <a:lnSpc>
                          <a:spcPct val="100000"/>
                        </a:lnSpc>
                      </a:pPr>
                      <a:r>
                        <a:rPr b="1" lang="fr-BE" sz="1600" spc="-1" strike="noStrike">
                          <a:solidFill>
                            <a:srgbClr val="000000"/>
                          </a:solidFill>
                          <a:latin typeface="Arial"/>
                          <a:ea typeface="Arial"/>
                        </a:rPr>
                        <a:t>budget 2022</a:t>
                      </a:r>
                      <a:endParaRPr b="1" lang="fr-BE" sz="1600" spc="-1" strike="noStrike">
                        <a:latin typeface="Arial"/>
                      </a:endParaRPr>
                    </a:p>
                  </a:txBody>
                  <a:tcPr marL="6480" marR="72000">
                    <a:solidFill>
                      <a:srgbClr val="e9edf4"/>
                    </a:solidFill>
                  </a:tcPr>
                </a:tc>
                <a:tc>
                  <a:txBody>
                    <a:bodyPr lIns="6480" rIns="6480" tIns="6480" bIns="0">
                      <a:noAutofit/>
                    </a:bodyPr>
                    <a:p>
                      <a:pPr algn="ctr">
                        <a:lnSpc>
                          <a:spcPct val="100000"/>
                        </a:lnSpc>
                      </a:pPr>
                      <a:r>
                        <a:rPr b="1" lang="fr-BE" sz="1600" spc="-1" strike="noStrike">
                          <a:solidFill>
                            <a:srgbClr val="000000"/>
                          </a:solidFill>
                          <a:latin typeface="Arial"/>
                          <a:ea typeface="Arial"/>
                        </a:rPr>
                        <a:t>2022</a:t>
                      </a:r>
                      <a:endParaRPr b="1" lang="fr-BE" sz="1600" spc="-1" strike="noStrike">
                        <a:latin typeface="Arial"/>
                      </a:endParaRPr>
                    </a:p>
                  </a:txBody>
                  <a:tcPr marL="6480" marR="6480">
                    <a:solidFill>
                      <a:srgbClr val="e9edf4"/>
                    </a:solidFill>
                  </a:tcPr>
                </a:tc>
                <a:tc>
                  <a:txBody>
                    <a:bodyPr lIns="6480" rIns="72000" tIns="6480" bIns="0">
                      <a:noAutofit/>
                    </a:bodyPr>
                    <a:p>
                      <a:pPr algn="ctr">
                        <a:lnSpc>
                          <a:spcPct val="100000"/>
                        </a:lnSpc>
                      </a:pPr>
                      <a:r>
                        <a:rPr b="1" lang="fr-BE" sz="1600" spc="-1" strike="noStrike">
                          <a:solidFill>
                            <a:srgbClr val="000000"/>
                          </a:solidFill>
                          <a:latin typeface="Arial"/>
                          <a:ea typeface="Arial"/>
                        </a:rPr>
                        <a:t>budget 2022</a:t>
                      </a:r>
                      <a:endParaRPr b="1" lang="fr-BE" sz="1600" spc="-1" strike="noStrike">
                        <a:latin typeface="Arial"/>
                      </a:endParaRPr>
                    </a:p>
                  </a:txBody>
                  <a:tcPr marL="6480" marR="72000">
                    <a:solidFill>
                      <a:srgbClr val="e9edf4"/>
                    </a:solidFill>
                  </a:tcPr>
                </a:tc>
              </a:tr>
              <a:tr h="290520">
                <a:tc>
                  <a:txBody>
                    <a:bodyPr lIns="72000" rIns="6480" tIns="6480" bIns="0">
                      <a:noAutofit/>
                    </a:bodyPr>
                    <a:p>
                      <a:pPr>
                        <a:lnSpc>
                          <a:spcPct val="100000"/>
                        </a:lnSpc>
                      </a:pPr>
                      <a:r>
                        <a:rPr b="0" lang="fr-BE" sz="1600" spc="-1" strike="noStrike">
                          <a:solidFill>
                            <a:srgbClr val="000000"/>
                          </a:solidFill>
                          <a:latin typeface="Arial"/>
                          <a:ea typeface="Arial"/>
                        </a:rPr>
                        <a:t>70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lang="fr-BE" sz="1600" spc="-1" strike="noStrike">
                          <a:solidFill>
                            <a:srgbClr val="000000"/>
                          </a:solidFill>
                          <a:latin typeface="Arial"/>
                          <a:ea typeface="Arial"/>
                        </a:rPr>
                        <a:t>Chiffre d'affaire</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1" lang="fr-BE" sz="1500" spc="-1" strike="noStrike">
                          <a:solidFill>
                            <a:srgbClr val="000000"/>
                          </a:solidFill>
                          <a:latin typeface="Arial"/>
                          <a:ea typeface="Arial"/>
                        </a:rPr>
                        <a:t>902.040</a:t>
                      </a:r>
                      <a:endParaRPr b="0" lang="fr-BE" sz="15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500" spc="-1" strike="noStrike">
                          <a:solidFill>
                            <a:srgbClr val="000000"/>
                          </a:solidFill>
                          <a:latin typeface="Arial"/>
                          <a:ea typeface="Arial"/>
                        </a:rPr>
                        <a:t>935.670</a:t>
                      </a:r>
                      <a:endParaRPr b="0" lang="fr-BE" sz="15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500" spc="-1" strike="noStrike">
                          <a:solidFill>
                            <a:srgbClr val="000000"/>
                          </a:solidFill>
                          <a:latin typeface="Arial"/>
                          <a:ea typeface="Arial"/>
                        </a:rPr>
                        <a:t>1.001.660</a:t>
                      </a:r>
                      <a:endParaRPr b="0" lang="fr-BE" sz="1500" spc="-1" strike="noStrike">
                        <a:latin typeface="Arial"/>
                      </a:endParaRPr>
                    </a:p>
                  </a:txBody>
                  <a:tcPr marL="6480" marR="72000">
                    <a:solidFill>
                      <a:srgbClr val="e9edf4"/>
                    </a:solidFill>
                  </a:tcPr>
                </a:tc>
              </a:tr>
              <a:tr h="280800">
                <a:tc>
                  <a:txBody>
                    <a:bodyPr lIns="72000" rIns="6480" tIns="6480" bIns="0">
                      <a:noAutofit/>
                    </a:bodyPr>
                    <a:p>
                      <a:pPr>
                        <a:lnSpc>
                          <a:spcPct val="100000"/>
                        </a:lnSpc>
                      </a:pPr>
                      <a:r>
                        <a:rPr b="0" i="1" lang="fr-BE" sz="1600" spc="-1" strike="noStrike">
                          <a:solidFill>
                            <a:srgbClr val="000000"/>
                          </a:solidFill>
                          <a:latin typeface="Arial"/>
                          <a:ea typeface="Arial"/>
                        </a:rPr>
                        <a:t>701.010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Mandats de gestion LpT</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879.000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908.546</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980.000</a:t>
                      </a:r>
                      <a:endParaRPr b="0" lang="fr-BE" sz="1600" spc="-1" strike="noStrike">
                        <a:latin typeface="Arial"/>
                      </a:endParaRPr>
                    </a:p>
                  </a:txBody>
                  <a:tcPr marL="6480" marR="72000">
                    <a:solidFill>
                      <a:srgbClr val="e9edf4"/>
                    </a:solidFill>
                  </a:tcPr>
                </a:tc>
              </a:tr>
              <a:tr h="280800">
                <a:tc>
                  <a:txBody>
                    <a:bodyPr lIns="72000" rIns="6480" tIns="6480" bIns="0">
                      <a:noAutofit/>
                    </a:bodyPr>
                    <a:p>
                      <a:pPr>
                        <a:lnSpc>
                          <a:spcPct val="100000"/>
                        </a:lnSpc>
                      </a:pPr>
                      <a:r>
                        <a:rPr b="0" i="1" lang="fr-BE" sz="1600" spc="-1" strike="noStrike">
                          <a:solidFill>
                            <a:srgbClr val="000000"/>
                          </a:solidFill>
                          <a:latin typeface="Arial"/>
                          <a:ea typeface="Arial"/>
                        </a:rPr>
                        <a:t>701.020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Rmbt assurances ou charges</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8.000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9.192</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9.000</a:t>
                      </a:r>
                      <a:endParaRPr b="0" lang="fr-BE" sz="1600" spc="-1" strike="noStrike">
                        <a:latin typeface="Arial"/>
                      </a:endParaRPr>
                    </a:p>
                  </a:txBody>
                  <a:tcPr marL="6480" marR="72000">
                    <a:solidFill>
                      <a:srgbClr val="e9edf4"/>
                    </a:solidFill>
                  </a:tcPr>
                </a:tc>
              </a:tr>
              <a:tr h="280800">
                <a:tc>
                  <a:txBody>
                    <a:bodyPr lIns="72000" rIns="6480" tIns="6480" bIns="0">
                      <a:noAutofit/>
                    </a:bodyPr>
                    <a:p>
                      <a:pPr>
                        <a:lnSpc>
                          <a:spcPct val="100000"/>
                        </a:lnSpc>
                      </a:pPr>
                      <a:r>
                        <a:rPr b="0" i="1" lang="fr-BE" sz="1600" spc="-1" strike="noStrike">
                          <a:solidFill>
                            <a:srgbClr val="000000"/>
                          </a:solidFill>
                          <a:latin typeface="Arial"/>
                          <a:ea typeface="Arial"/>
                        </a:rPr>
                        <a:t>701.030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Rmbt partiel PRI</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640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657</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660</a:t>
                      </a:r>
                      <a:endParaRPr b="0" lang="fr-BE" sz="1600" spc="-1" strike="noStrike">
                        <a:latin typeface="Arial"/>
                      </a:endParaRPr>
                    </a:p>
                  </a:txBody>
                  <a:tcPr marL="6480" marR="72000">
                    <a:solidFill>
                      <a:srgbClr val="e9edf4"/>
                    </a:solidFill>
                  </a:tcPr>
                </a:tc>
              </a:tr>
              <a:tr h="280800">
                <a:tc>
                  <a:txBody>
                    <a:bodyPr lIns="72000" rIns="6480" tIns="6480" bIns="0">
                      <a:noAutofit/>
                    </a:bodyPr>
                    <a:p>
                      <a:pPr>
                        <a:lnSpc>
                          <a:spcPct val="100000"/>
                        </a:lnSpc>
                      </a:pPr>
                      <a:r>
                        <a:rPr b="0" i="1" lang="fr-BE" sz="1600" spc="-1" strike="noStrike">
                          <a:solidFill>
                            <a:srgbClr val="000000"/>
                          </a:solidFill>
                          <a:latin typeface="Arial"/>
                          <a:ea typeface="Arial"/>
                        </a:rPr>
                        <a:t>702.000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Loyer hors mandat LpT</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12.000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13.255</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12.000</a:t>
                      </a:r>
                      <a:endParaRPr b="0" lang="fr-BE" sz="1600" spc="-1" strike="noStrike">
                        <a:latin typeface="Arial"/>
                      </a:endParaRPr>
                    </a:p>
                  </a:txBody>
                  <a:tcPr marL="6480" marR="72000">
                    <a:solidFill>
                      <a:srgbClr val="e9edf4"/>
                    </a:solidFill>
                  </a:tcPr>
                </a:tc>
              </a:tr>
              <a:tr h="307440">
                <a:tc>
                  <a:txBody>
                    <a:bodyPr lIns="72000" rIns="6480" tIns="6480" bIns="0">
                      <a:noAutofit/>
                    </a:bodyPr>
                    <a:p>
                      <a:pPr>
                        <a:lnSpc>
                          <a:spcPct val="100000"/>
                        </a:lnSpc>
                      </a:pPr>
                      <a:r>
                        <a:rPr b="0" i="1" lang="fr-BE" sz="1800" spc="-1" strike="noStrike">
                          <a:solidFill>
                            <a:srgbClr val="000000"/>
                          </a:solidFill>
                          <a:latin typeface="Calibri"/>
                          <a:ea typeface="Arial"/>
                        </a:rPr>
                        <a:t>702.062</a:t>
                      </a:r>
                      <a:endParaRPr b="0" lang="fr-BE" sz="18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Brand Whit. prov. occ</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2.400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3600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r>
              <a:tr h="307440">
                <a:tc>
                  <a:txBody>
                    <a:bodyPr lIns="72000" rIns="6480" tIns="6480" bIns="0">
                      <a:noAutofit/>
                    </a:bodyPr>
                    <a:p>
                      <a:pPr>
                        <a:lnSpc>
                          <a:spcPct val="100000"/>
                        </a:lnSpc>
                      </a:pPr>
                      <a:r>
                        <a:rPr b="0" i="1" lang="fr-BE" sz="1800" spc="-1" strike="noStrike">
                          <a:solidFill>
                            <a:srgbClr val="000000"/>
                          </a:solidFill>
                          <a:latin typeface="Calibri"/>
                          <a:ea typeface="Arial"/>
                        </a:rPr>
                        <a:t>704.000</a:t>
                      </a:r>
                      <a:endParaRPr b="0" lang="fr-BE" sz="18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Ventes lors d'un événement</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2.400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420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r>
              <a:tr h="290520">
                <a:tc>
                  <a:txBody>
                    <a:bodyPr lIns="72000" rIns="6480" tIns="6480" bIns="0">
                      <a:noAutofit/>
                    </a:bodyPr>
                    <a:p>
                      <a:pPr>
                        <a:lnSpc>
                          <a:spcPct val="100000"/>
                        </a:lnSpc>
                      </a:pPr>
                      <a:r>
                        <a:rPr b="0" lang="fr-BE" sz="1600" spc="-1" strike="noStrike">
                          <a:solidFill>
                            <a:srgbClr val="000000"/>
                          </a:solidFill>
                          <a:latin typeface="Arial"/>
                          <a:ea typeface="Arial"/>
                        </a:rPr>
                        <a:t>73</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latin typeface="Arial"/>
                          <a:ea typeface="Arial"/>
                        </a:rPr>
                        <a:t>Dons, legs et subsides</a:t>
                      </a:r>
                      <a:endParaRPr b="1"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295.000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323.113</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272.000</a:t>
                      </a:r>
                      <a:endParaRPr b="0" lang="fr-BE" sz="1600" spc="-1" strike="noStrike">
                        <a:latin typeface="Arial"/>
                      </a:endParaRPr>
                    </a:p>
                  </a:txBody>
                  <a:tcPr marL="6480" marR="72000">
                    <a:solidFill>
                      <a:srgbClr val="e9edf4"/>
                    </a:solidFill>
                  </a:tcPr>
                </a:tc>
              </a:tr>
              <a:tr h="286560">
                <a:tc>
                  <a:txBody>
                    <a:bodyPr lIns="72000" rIns="6480" tIns="6480" bIns="0">
                      <a:noAutofit/>
                    </a:bodyPr>
                    <a:p>
                      <a:pPr>
                        <a:lnSpc>
                          <a:spcPct val="100000"/>
                        </a:lnSpc>
                      </a:pPr>
                      <a:r>
                        <a:rPr b="0" i="1" lang="fr-BE" sz="1600" spc="-1" strike="noStrike">
                          <a:solidFill>
                            <a:srgbClr val="000000"/>
                          </a:solidFill>
                          <a:latin typeface="Arial"/>
                          <a:ea typeface="Arial"/>
                        </a:rPr>
                        <a:t>732-734</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Dons et legs</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43.000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72.495</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r>
              <a:tr h="280800">
                <a:tc>
                  <a:txBody>
                    <a:bodyPr lIns="72000" rIns="6480" tIns="6480" bIns="0">
                      <a:noAutofit/>
                    </a:bodyPr>
                    <a:p>
                      <a:pPr>
                        <a:lnSpc>
                          <a:spcPct val="100000"/>
                        </a:lnSpc>
                      </a:pPr>
                      <a:r>
                        <a:rPr b="0" i="1" lang="fr-BE" sz="1600" spc="-1" strike="noStrike">
                          <a:solidFill>
                            <a:srgbClr val="000000"/>
                          </a:solidFill>
                          <a:latin typeface="Arial"/>
                          <a:ea typeface="Arial"/>
                        </a:rPr>
                        <a:t>736</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0" i="1" lang="fr-BE" sz="1600" spc="-1" strike="noStrike">
                          <a:solidFill>
                            <a:srgbClr val="000000"/>
                          </a:solidFill>
                          <a:latin typeface="Arial"/>
                          <a:ea typeface="Arial"/>
                        </a:rPr>
                        <a:t>Primes et subsides</a:t>
                      </a:r>
                      <a:endParaRPr b="0"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252.000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250.618</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i="1" lang="fr-BE" sz="1600" spc="-1" strike="noStrike">
                          <a:solidFill>
                            <a:srgbClr val="000000"/>
                          </a:solidFill>
                          <a:latin typeface="Arial"/>
                          <a:ea typeface="Arial"/>
                        </a:rPr>
                        <a:t>272.000</a:t>
                      </a:r>
                      <a:endParaRPr b="0" lang="fr-BE" sz="1600" spc="-1" strike="noStrike">
                        <a:latin typeface="Arial"/>
                      </a:endParaRPr>
                    </a:p>
                  </a:txBody>
                  <a:tcPr marL="6480" marR="72000">
                    <a:solidFill>
                      <a:srgbClr val="e9edf4"/>
                    </a:solidFill>
                  </a:tcPr>
                </a:tc>
              </a:tr>
              <a:tr h="372960">
                <a:tc>
                  <a:txBody>
                    <a:bodyPr lIns="72000" rIns="6480" tIns="6480" bIns="0">
                      <a:noAutofit/>
                    </a:bodyPr>
                    <a:p>
                      <a:pPr>
                        <a:lnSpc>
                          <a:spcPct val="100000"/>
                        </a:lnSpc>
                      </a:pPr>
                      <a:r>
                        <a:rPr b="0" lang="fr-BE" sz="1600" spc="-1" strike="noStrike">
                          <a:solidFill>
                            <a:srgbClr val="000000"/>
                          </a:solidFill>
                          <a:latin typeface="+mn-lt"/>
                          <a:ea typeface="Arial"/>
                        </a:rPr>
                        <a:t>74</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Autres produits d’exploitation </a:t>
                      </a:r>
                      <a:endParaRPr b="1" lang="fr-BE" sz="1600" spc="-1" strike="noStrike">
                        <a:solidFill>
                          <a:srgbClr val="000000"/>
                        </a:solidFill>
                        <a:latin typeface="Arial"/>
                      </a:endParaRPr>
                    </a:p>
                  </a:txBody>
                  <a:tcPr marL="6480" marR="648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r>
              <a:tr h="290520">
                <a:tc>
                  <a:txBody>
                    <a:bodyPr lIns="72000" rIns="6480" tIns="6480" bIns="0">
                      <a:noAutofit/>
                    </a:bodyPr>
                    <a:p>
                      <a:pPr>
                        <a:lnSpc>
                          <a:spcPct val="100000"/>
                        </a:lnSpc>
                      </a:pPr>
                      <a:r>
                        <a:rPr b="0" lang="fr-BE" sz="1600" spc="-1" strike="noStrike">
                          <a:solidFill>
                            <a:srgbClr val="000000"/>
                          </a:solidFill>
                          <a:latin typeface="Arial"/>
                          <a:ea typeface="Arial"/>
                        </a:rPr>
                        <a:t>75</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Produits financiers</a:t>
                      </a:r>
                      <a:endParaRPr b="1" lang="fr-BE" sz="1600" spc="-1" strike="noStrike">
                        <a:solidFill>
                          <a:srgbClr val="000000"/>
                        </a:solidFill>
                        <a:latin typeface="Arial"/>
                      </a:endParaRPr>
                    </a:p>
                  </a:txBody>
                  <a:tcPr marL="6480" marR="648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4</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0</a:t>
                      </a:r>
                      <a:endParaRPr b="0" lang="fr-BE" sz="1600" spc="-1" strike="noStrike">
                        <a:latin typeface="Arial"/>
                      </a:endParaRPr>
                    </a:p>
                  </a:txBody>
                  <a:tcPr marL="6480" marR="72000">
                    <a:solidFill>
                      <a:srgbClr val="e9edf4"/>
                    </a:solidFill>
                  </a:tcPr>
                </a:tc>
              </a:tr>
              <a:tr h="307440">
                <a:tc>
                  <a:txBody>
                    <a:bodyPr lIns="72000" rIns="6480" tIns="6480" bIns="0">
                      <a:noAutofit/>
                    </a:bodyPr>
                    <a:p>
                      <a:pPr>
                        <a:lnSpc>
                          <a:spcPct val="100000"/>
                        </a:lnSpc>
                      </a:pPr>
                      <a:r>
                        <a:rPr b="0" lang="fr-BE" sz="1600" spc="-1" strike="noStrike">
                          <a:solidFill>
                            <a:srgbClr val="000000"/>
                          </a:solidFill>
                          <a:latin typeface="Calibri"/>
                          <a:ea typeface="Arial"/>
                        </a:rPr>
                        <a:t>76</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latin typeface="Arial"/>
                          <a:ea typeface="Arial"/>
                        </a:rPr>
                        <a:t>Produits exceptionnel </a:t>
                      </a:r>
                      <a:endParaRPr b="1"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Calibri"/>
                          <a:ea typeface="Arial"/>
                        </a:rPr>
                        <a:t>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Calibri"/>
                          <a:ea typeface="Arial"/>
                        </a:rPr>
                        <a:t>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Calibri"/>
                          <a:ea typeface="Arial"/>
                        </a:rPr>
                        <a:t>0</a:t>
                      </a:r>
                      <a:endParaRPr b="0" lang="fr-BE" sz="1600" spc="-1" strike="noStrike">
                        <a:latin typeface="Arial"/>
                      </a:endParaRPr>
                    </a:p>
                  </a:txBody>
                  <a:tcPr marL="6480" marR="72000">
                    <a:solidFill>
                      <a:srgbClr val="e9edf4"/>
                    </a:solidFill>
                  </a:tcPr>
                </a:tc>
              </a:tr>
              <a:tr h="364680">
                <a:tc>
                  <a:txBody>
                    <a:bodyPr lIns="72000" rIns="6480" tIns="6480" bIns="0">
                      <a:noAutofit/>
                    </a:bodyPr>
                    <a:p>
                      <a:pPr>
                        <a:lnSpc>
                          <a:spcPct val="100000"/>
                        </a:lnSpc>
                      </a:pPr>
                      <a:r>
                        <a:rPr b="0" lang="fr-BE" sz="1800" spc="-1" strike="noStrike">
                          <a:solidFill>
                            <a:srgbClr val="000000"/>
                          </a:solidFill>
                          <a:latin typeface="Arial"/>
                          <a:ea typeface="Arial"/>
                        </a:rPr>
                        <a:t> </a:t>
                      </a:r>
                      <a:endParaRPr b="0" lang="fr-BE" sz="18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Total des produits</a:t>
                      </a:r>
                      <a:endParaRPr b="1"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1.197.040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1.258.786</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1" lang="fr-BE" sz="1600" spc="-1" strike="noStrike">
                          <a:solidFill>
                            <a:srgbClr val="000000"/>
                          </a:solidFill>
                          <a:latin typeface="Arial"/>
                          <a:ea typeface="Arial"/>
                        </a:rPr>
                        <a:t>1.273.660</a:t>
                      </a:r>
                      <a:endParaRPr b="0" lang="fr-BE" sz="1600" spc="-1" strike="noStrike">
                        <a:latin typeface="Arial"/>
                      </a:endParaRPr>
                    </a:p>
                  </a:txBody>
                  <a:tcPr marL="6480" marR="72000">
                    <a:solidFill>
                      <a:srgbClr val="e9edf4"/>
                    </a:solidFill>
                  </a:tcPr>
                </a:tc>
              </a:tr>
              <a:tr h="376200">
                <a:tc>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Produits moins charges </a:t>
                      </a:r>
                      <a:endParaRPr b="1"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- 289.528</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39.014</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992</a:t>
                      </a:r>
                      <a:endParaRPr b="0" lang="fr-BE" sz="1600" spc="-1" strike="noStrike">
                        <a:latin typeface="Arial"/>
                      </a:endParaRPr>
                    </a:p>
                  </a:txBody>
                  <a:tcPr marL="6480" marR="72000">
                    <a:solidFill>
                      <a:srgbClr val="e9edf4"/>
                    </a:solidFill>
                  </a:tcPr>
                </a:tc>
              </a:tr>
              <a:tr h="380160">
                <a:tc>
                  <a:txBody>
                    <a:bodyPr lIns="72000" rIns="6480" tIns="6480" bIns="0">
                      <a:noAutofit/>
                    </a:bodyPr>
                    <a:p>
                      <a:r>
                        <a:rPr b="0" lang="fr-BE" sz="1600" spc="-1" strike="noStrike">
                          <a:latin typeface="Arial"/>
                        </a:rPr>
                        <a:t>692.110</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Dotation fonds gros entretien</a:t>
                      </a:r>
                      <a:endParaRPr b="1"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-20.000</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-37.913</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- 40000</a:t>
                      </a:r>
                      <a:endParaRPr b="0" lang="fr-BE" sz="1600" spc="-1" strike="noStrike">
                        <a:latin typeface="Arial"/>
                      </a:endParaRPr>
                    </a:p>
                  </a:txBody>
                  <a:tcPr marL="6480" marR="72000">
                    <a:solidFill>
                      <a:srgbClr val="e9edf4"/>
                    </a:solidFill>
                  </a:tcPr>
                </a:tc>
              </a:tr>
              <a:tr h="380160">
                <a:tc>
                  <a:txBody>
                    <a:bodyPr lIns="72000" rIns="6480" tIns="6480" bIns="0">
                      <a:noAutofit/>
                    </a:bodyPr>
                    <a:p>
                      <a:r>
                        <a:rPr b="0" lang="fr-BE" sz="1600" spc="-1" strike="noStrike">
                          <a:latin typeface="Arial"/>
                        </a:rPr>
                        <a:t>693</a:t>
                      </a:r>
                      <a:endParaRPr b="0" lang="fr-BE" sz="1600" spc="-1" strike="noStrike">
                        <a:latin typeface="Arial"/>
                      </a:endParaRPr>
                    </a:p>
                  </a:txBody>
                  <a:tcPr marL="72000" marR="6480">
                    <a:solidFill>
                      <a:srgbClr val="e9edf4"/>
                    </a:solidFill>
                  </a:tcPr>
                </a:tc>
                <a:tc>
                  <a:txBody>
                    <a:bodyPr lIns="6480" rIns="6480" tIns="6480" bIns="0">
                      <a:noAutofit/>
                    </a:bodyPr>
                    <a:p>
                      <a:pPr>
                        <a:lnSpc>
                          <a:spcPct val="100000"/>
                        </a:lnSpc>
                      </a:pPr>
                      <a:r>
                        <a:rPr b="1" lang="fr-BE" sz="1600" spc="-1" strike="noStrike">
                          <a:solidFill>
                            <a:srgbClr val="000000"/>
                          </a:solidFill>
                          <a:latin typeface="Arial"/>
                          <a:ea typeface="Arial"/>
                        </a:rPr>
                        <a:t>Résultat de l'ex. à reporter</a:t>
                      </a:r>
                      <a:endParaRPr b="1" lang="fr-BE" sz="1600" spc="-1" strike="noStrike">
                        <a:latin typeface="Arial"/>
                      </a:endParaRPr>
                    </a:p>
                  </a:txBody>
                  <a:tcPr marL="6480" marR="648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- 309.528</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1.101</a:t>
                      </a:r>
                      <a:endParaRPr b="0" lang="fr-BE" sz="1600" spc="-1" strike="noStrike">
                        <a:latin typeface="Arial"/>
                      </a:endParaRPr>
                    </a:p>
                  </a:txBody>
                  <a:tcPr marL="6480" marR="72000">
                    <a:solidFill>
                      <a:srgbClr val="e9edf4"/>
                    </a:solidFill>
                  </a:tcPr>
                </a:tc>
                <a:tc>
                  <a:txBody>
                    <a:bodyPr lIns="6480" rIns="72000" tIns="6480" bIns="0">
                      <a:noAutofit/>
                    </a:bodyPr>
                    <a:p>
                      <a:pPr algn="r">
                        <a:lnSpc>
                          <a:spcPct val="100000"/>
                        </a:lnSpc>
                      </a:pPr>
                      <a:r>
                        <a:rPr b="0" lang="fr-BE" sz="1600" spc="-1" strike="noStrike">
                          <a:solidFill>
                            <a:srgbClr val="ff0000"/>
                          </a:solidFill>
                          <a:latin typeface="Arial"/>
                          <a:ea typeface="Arial"/>
                        </a:rPr>
                        <a:t>- 39.008</a:t>
                      </a:r>
                      <a:endParaRPr b="0" lang="fr-BE" sz="1600" spc="-1" strike="noStrike">
                        <a:latin typeface="Arial"/>
                      </a:endParaRPr>
                    </a:p>
                  </a:txBody>
                  <a:tcPr marL="6480" marR="72000">
                    <a:solidFill>
                      <a:srgbClr val="e9edf4"/>
                    </a:solidFill>
                  </a:tcPr>
                </a:tc>
              </a:tr>
            </a:tbl>
          </a:graphicData>
        </a:graphic>
      </p:graphicFrame>
      <p:pic>
        <p:nvPicPr>
          <p:cNvPr id="166" name="" descr=""/>
          <p:cNvPicPr/>
          <p:nvPr/>
        </p:nvPicPr>
        <p:blipFill>
          <a:blip r:embed="rId1"/>
          <a:stretch/>
        </p:blipFill>
        <p:spPr>
          <a:xfrm>
            <a:off x="8223120" y="441360"/>
            <a:ext cx="624240" cy="61164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7030440" y="5061240"/>
            <a:ext cx="1145520" cy="369360"/>
          </a:xfrm>
          <a:prstGeom prst="rect">
            <a:avLst/>
          </a:prstGeom>
          <a:noFill/>
          <a:ln>
            <a:noFill/>
          </a:ln>
        </p:spPr>
        <p:txBody>
          <a:bodyPr lIns="90000" rIns="90000" tIns="45000" bIns="45000">
            <a:spAutoFit/>
          </a:bodyPr>
          <a:p>
            <a:pPr>
              <a:lnSpc>
                <a:spcPct val="100000"/>
              </a:lnSpc>
            </a:pPr>
            <a:r>
              <a:rPr b="0" lang="fr-BE" sz="1800" spc="-1" strike="noStrike">
                <a:solidFill>
                  <a:srgbClr val="000000"/>
                </a:solidFill>
                <a:latin typeface="Arial"/>
                <a:ea typeface="Arial"/>
              </a:rPr>
              <a:t>En cours </a:t>
            </a:r>
            <a:endParaRPr b="0" lang="fr-BE" sz="1800" spc="-1" strike="noStrike">
              <a:latin typeface="Arial"/>
            </a:endParaRPr>
          </a:p>
        </p:txBody>
      </p:sp>
      <p:pic>
        <p:nvPicPr>
          <p:cNvPr id="168" name="" descr=""/>
          <p:cNvPicPr/>
          <p:nvPr/>
        </p:nvPicPr>
        <p:blipFill>
          <a:blip r:embed="rId1"/>
          <a:stretch/>
        </p:blipFill>
        <p:spPr>
          <a:xfrm>
            <a:off x="288000" y="769320"/>
            <a:ext cx="8640000" cy="5457600"/>
          </a:xfrm>
          <a:prstGeom prst="rect">
            <a:avLst/>
          </a:prstGeom>
          <a:ln>
            <a:noFill/>
          </a:ln>
        </p:spPr>
      </p:pic>
      <p:pic>
        <p:nvPicPr>
          <p:cNvPr id="169" name="" descr=""/>
          <p:cNvPicPr/>
          <p:nvPr/>
        </p:nvPicPr>
        <p:blipFill>
          <a:blip r:embed="rId2"/>
          <a:stretch/>
        </p:blipFill>
        <p:spPr>
          <a:xfrm>
            <a:off x="6573600" y="1911960"/>
            <a:ext cx="914400" cy="8960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 descr=""/>
          <p:cNvPicPr/>
          <p:nvPr/>
        </p:nvPicPr>
        <p:blipFill>
          <a:blip r:embed="rId1"/>
          <a:stretch/>
        </p:blipFill>
        <p:spPr>
          <a:xfrm>
            <a:off x="360000" y="1080000"/>
            <a:ext cx="8640000" cy="4906800"/>
          </a:xfrm>
          <a:prstGeom prst="rect">
            <a:avLst/>
          </a:prstGeom>
          <a:ln>
            <a:noFill/>
          </a:ln>
        </p:spPr>
      </p:pic>
      <p:pic>
        <p:nvPicPr>
          <p:cNvPr id="171" name="" descr=""/>
          <p:cNvPicPr/>
          <p:nvPr/>
        </p:nvPicPr>
        <p:blipFill>
          <a:blip r:embed="rId2"/>
          <a:stretch/>
        </p:blipFill>
        <p:spPr>
          <a:xfrm>
            <a:off x="7632000" y="535320"/>
            <a:ext cx="923040" cy="9046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 descr=""/>
          <p:cNvPicPr/>
          <p:nvPr/>
        </p:nvPicPr>
        <p:blipFill>
          <a:blip r:embed="rId1"/>
          <a:stretch/>
        </p:blipFill>
        <p:spPr>
          <a:xfrm>
            <a:off x="216000" y="288000"/>
            <a:ext cx="8640000" cy="6184800"/>
          </a:xfrm>
          <a:prstGeom prst="rect">
            <a:avLst/>
          </a:prstGeom>
          <a:ln>
            <a:noFill/>
          </a:ln>
        </p:spPr>
      </p:pic>
      <p:pic>
        <p:nvPicPr>
          <p:cNvPr id="173" name="" descr=""/>
          <p:cNvPicPr/>
          <p:nvPr/>
        </p:nvPicPr>
        <p:blipFill>
          <a:blip r:embed="rId2"/>
          <a:stretch/>
        </p:blipFill>
        <p:spPr>
          <a:xfrm>
            <a:off x="432000" y="432000"/>
            <a:ext cx="914400" cy="89604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4" name="CustomShape 1"/>
          <p:cNvSpPr/>
          <p:nvPr/>
        </p:nvSpPr>
        <p:spPr>
          <a:xfrm>
            <a:off x="674640" y="186120"/>
            <a:ext cx="8064360" cy="5970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just">
              <a:lnSpc>
                <a:spcPct val="120000"/>
              </a:lnSpc>
            </a:pPr>
            <a:endParaRPr b="0" lang="fr-BE" sz="1800" spc="-1" strike="noStrike">
              <a:latin typeface="Arial"/>
            </a:endParaRPr>
          </a:p>
          <a:p>
            <a:pPr algn="just">
              <a:lnSpc>
                <a:spcPct val="120000"/>
              </a:lnSpc>
            </a:pPr>
            <a:r>
              <a:rPr b="1" lang="fr-BE" sz="1800" spc="-1" strike="noStrike">
                <a:solidFill>
                  <a:srgbClr val="000000"/>
                </a:solidFill>
                <a:latin typeface="Arial"/>
                <a:ea typeface="Microsoft YaHei"/>
              </a:rPr>
              <a:t>Budget comptable =</a:t>
            </a:r>
            <a:r>
              <a:rPr b="0" lang="fr-BE" sz="1800" spc="-1" strike="noStrike">
                <a:solidFill>
                  <a:srgbClr val="000000"/>
                </a:solidFill>
                <a:latin typeface="Arial"/>
                <a:ea typeface="Microsoft YaHei"/>
              </a:rPr>
              <a:t> estimer le résultat 2023 qui dépend : </a:t>
            </a:r>
            <a:endParaRPr b="0" lang="fr-BE" sz="1800" spc="-1" strike="noStrike">
              <a:latin typeface="Arial"/>
            </a:endParaRPr>
          </a:p>
          <a:p>
            <a:pPr algn="just">
              <a:lnSpc>
                <a:spcPct val="120000"/>
              </a:lnSpc>
            </a:pPr>
            <a:r>
              <a:rPr b="0" lang="fr-BE" sz="1000" spc="-1" strike="noStrike">
                <a:solidFill>
                  <a:srgbClr val="000000"/>
                </a:solidFill>
                <a:latin typeface="Arial,"/>
                <a:ea typeface="Arial"/>
              </a:rPr>
              <a:t>☻</a:t>
            </a:r>
            <a:r>
              <a:rPr b="0" lang="fr-BE" sz="1800" spc="-1" strike="noStrike">
                <a:solidFill>
                  <a:srgbClr val="000000"/>
                </a:solidFill>
                <a:latin typeface="Arial"/>
                <a:ea typeface="Arial"/>
              </a:rPr>
              <a:t>	</a:t>
            </a:r>
            <a:r>
              <a:rPr b="0" lang="fr-BE" sz="1800" spc="-1" strike="noStrike">
                <a:solidFill>
                  <a:srgbClr val="000000"/>
                </a:solidFill>
                <a:latin typeface="Arial"/>
                <a:ea typeface="Microsoft YaHei"/>
              </a:rPr>
              <a:t>de situations connues (ex : amortissements) ;</a:t>
            </a:r>
            <a:endParaRPr b="0" lang="fr-BE" sz="1800" spc="-1" strike="noStrike">
              <a:latin typeface="Arial"/>
            </a:endParaRPr>
          </a:p>
          <a:p>
            <a:pPr algn="just">
              <a:lnSpc>
                <a:spcPct val="120000"/>
              </a:lnSpc>
            </a:pPr>
            <a:r>
              <a:rPr b="0" lang="fr-BE" sz="1000" spc="-1" strike="noStrike">
                <a:solidFill>
                  <a:srgbClr val="000000"/>
                </a:solidFill>
                <a:latin typeface="Arial,"/>
                <a:ea typeface="Arial"/>
              </a:rPr>
              <a:t>☻</a:t>
            </a:r>
            <a:r>
              <a:rPr b="0" lang="fr-BE" sz="1800" spc="-1" strike="noStrike">
                <a:solidFill>
                  <a:srgbClr val="000000"/>
                </a:solidFill>
                <a:latin typeface="Arial"/>
                <a:ea typeface="Arial"/>
              </a:rPr>
              <a:t>	</a:t>
            </a:r>
            <a:r>
              <a:rPr b="0" lang="fr-BE" sz="1800" spc="-1" strike="noStrike">
                <a:solidFill>
                  <a:srgbClr val="000000"/>
                </a:solidFill>
                <a:latin typeface="Arial"/>
                <a:ea typeface="Microsoft YaHei"/>
              </a:rPr>
              <a:t>de réalités connues pondérées par des estimations (ex: précomptes immobiliers, assurances…) ;</a:t>
            </a:r>
            <a:endParaRPr b="0" lang="fr-BE" sz="1800" spc="-1" strike="noStrike">
              <a:latin typeface="Arial"/>
            </a:endParaRPr>
          </a:p>
          <a:p>
            <a:pPr algn="just">
              <a:lnSpc>
                <a:spcPct val="120000"/>
              </a:lnSpc>
            </a:pPr>
            <a:r>
              <a:rPr b="0" lang="fr-BE" sz="1000" spc="-1" strike="noStrike">
                <a:solidFill>
                  <a:srgbClr val="000000"/>
                </a:solidFill>
                <a:latin typeface="Arial,"/>
                <a:ea typeface="Arial"/>
              </a:rPr>
              <a:t>☻</a:t>
            </a:r>
            <a:r>
              <a:rPr b="0" lang="fr-BE" sz="1800" spc="-1" strike="noStrike">
                <a:solidFill>
                  <a:srgbClr val="000000"/>
                </a:solidFill>
                <a:latin typeface="Arial"/>
                <a:ea typeface="Arial"/>
              </a:rPr>
              <a:t>	</a:t>
            </a:r>
            <a:r>
              <a:rPr b="0" lang="fr-BE" sz="1800" spc="-1" strike="noStrike">
                <a:solidFill>
                  <a:srgbClr val="000000"/>
                </a:solidFill>
                <a:latin typeface="Arial"/>
                <a:ea typeface="Microsoft YaHei"/>
              </a:rPr>
              <a:t>des années précédentes (ex : frais de fonctionnement) ;</a:t>
            </a:r>
            <a:endParaRPr b="0" lang="fr-BE" sz="1800" spc="-1" strike="noStrike">
              <a:latin typeface="Arial"/>
            </a:endParaRPr>
          </a:p>
          <a:p>
            <a:pPr algn="just">
              <a:lnSpc>
                <a:spcPct val="120000"/>
              </a:lnSpc>
            </a:pPr>
            <a:r>
              <a:rPr b="0" lang="fr-BE" sz="1000" spc="-1" strike="noStrike">
                <a:solidFill>
                  <a:srgbClr val="000000"/>
                </a:solidFill>
                <a:latin typeface="Arial,"/>
                <a:ea typeface="Arial"/>
              </a:rPr>
              <a:t>☻</a:t>
            </a:r>
            <a:r>
              <a:rPr b="0" lang="fr-BE" sz="1800" spc="-1" strike="noStrike">
                <a:solidFill>
                  <a:srgbClr val="000000"/>
                </a:solidFill>
                <a:latin typeface="Arial"/>
                <a:ea typeface="Arial"/>
              </a:rPr>
              <a:t>	</a:t>
            </a:r>
            <a:r>
              <a:rPr b="0" lang="fr-BE" sz="1800" spc="-1" strike="noStrike">
                <a:solidFill>
                  <a:srgbClr val="000000"/>
                </a:solidFill>
                <a:latin typeface="Arial"/>
                <a:ea typeface="Microsoft YaHei"/>
              </a:rPr>
              <a:t>de postes aléatoires basés sur la prudence (ex : frais d’entretien).</a:t>
            </a:r>
            <a:endParaRPr b="0" lang="fr-BE" sz="1800" spc="-1" strike="noStrike">
              <a:latin typeface="Arial"/>
            </a:endParaRPr>
          </a:p>
          <a:p>
            <a:pPr algn="just">
              <a:lnSpc>
                <a:spcPct val="120000"/>
              </a:lnSpc>
            </a:pPr>
            <a:endParaRPr b="0" lang="fr-BE" sz="1800" spc="-1" strike="noStrike">
              <a:latin typeface="Arial"/>
            </a:endParaRPr>
          </a:p>
          <a:p>
            <a:pPr algn="just">
              <a:lnSpc>
                <a:spcPct val="120000"/>
              </a:lnSpc>
              <a:spcAft>
                <a:spcPts val="850"/>
              </a:spcAft>
            </a:pPr>
            <a:r>
              <a:rPr b="1" lang="fr-BE" sz="1800" spc="-1" strike="noStrike">
                <a:solidFill>
                  <a:srgbClr val="000000"/>
                </a:solidFill>
                <a:latin typeface="Arial"/>
                <a:ea typeface="Microsoft YaHei"/>
              </a:rPr>
              <a:t>Budget de trésorerie </a:t>
            </a:r>
            <a:r>
              <a:rPr b="0" lang="fr-BE" sz="1800" spc="-1" strike="noStrike">
                <a:solidFill>
                  <a:srgbClr val="000000"/>
                </a:solidFill>
                <a:latin typeface="Arial"/>
                <a:ea typeface="Microsoft YaHei"/>
              </a:rPr>
              <a:t>(ne reprend que les mouvements financiers)</a:t>
            </a:r>
            <a:endParaRPr b="0" lang="fr-BE" sz="1800" spc="-1" strike="noStrike">
              <a:latin typeface="Arial"/>
            </a:endParaRPr>
          </a:p>
          <a:p>
            <a:pPr algn="just">
              <a:lnSpc>
                <a:spcPct val="120000"/>
              </a:lnSpc>
              <a:spcAft>
                <a:spcPts val="850"/>
              </a:spcAft>
            </a:pPr>
            <a:r>
              <a:rPr b="0" lang="fr-BE" sz="1800" spc="-1" strike="noStrike">
                <a:solidFill>
                  <a:srgbClr val="000000"/>
                </a:solidFill>
                <a:latin typeface="Arial"/>
                <a:ea typeface="Microsoft YaHei"/>
              </a:rPr>
              <a:t>Le budget de trésorerie a pour base  de base le budget comptable.</a:t>
            </a:r>
            <a:endParaRPr b="0" lang="fr-BE" sz="1800" spc="-1" strike="noStrike">
              <a:latin typeface="Arial"/>
            </a:endParaRPr>
          </a:p>
          <a:p>
            <a:pPr algn="just">
              <a:lnSpc>
                <a:spcPct val="120000"/>
              </a:lnSpc>
              <a:spcAft>
                <a:spcPts val="567"/>
              </a:spcAft>
            </a:pPr>
            <a:r>
              <a:rPr b="0" lang="fr-BE" sz="1000" spc="-1" strike="noStrike">
                <a:solidFill>
                  <a:srgbClr val="000000"/>
                </a:solidFill>
                <a:latin typeface="Arial,"/>
                <a:ea typeface="Arial"/>
              </a:rPr>
              <a:t>☻</a:t>
            </a:r>
            <a:r>
              <a:rPr b="0" lang="fr-BE" sz="1800" spc="-1" strike="noStrike">
                <a:solidFill>
                  <a:srgbClr val="000000"/>
                </a:solidFill>
                <a:latin typeface="Arial"/>
                <a:ea typeface="Arial"/>
              </a:rPr>
              <a:t> </a:t>
            </a:r>
            <a:r>
              <a:rPr b="0" lang="fr-BE" sz="1800" spc="-1" strike="noStrike">
                <a:solidFill>
                  <a:srgbClr val="000000"/>
                </a:solidFill>
                <a:latin typeface="Arial"/>
                <a:ea typeface="Microsoft YaHei"/>
              </a:rPr>
              <a:t>L</a:t>
            </a:r>
            <a:r>
              <a:rPr b="0" lang="fr-BE" sz="1800" spc="-1" strike="noStrike">
                <a:solidFill>
                  <a:srgbClr val="000000"/>
                </a:solidFill>
                <a:latin typeface="Arial"/>
                <a:ea typeface="Microsoft YaHei"/>
              </a:rPr>
              <a:t>e budget montre que la trésorerie est suffisante pour couvrir les dépenses prévues dans les mois à venir.</a:t>
            </a:r>
            <a:endParaRPr b="0" lang="fr-BE" sz="1800" spc="-1" strike="noStrike">
              <a:latin typeface="Arial"/>
            </a:endParaRPr>
          </a:p>
          <a:p>
            <a:pPr algn="just">
              <a:lnSpc>
                <a:spcPct val="120000"/>
              </a:lnSpc>
              <a:spcAft>
                <a:spcPts val="567"/>
              </a:spcAft>
            </a:pPr>
            <a:r>
              <a:rPr b="0" lang="fr-BE" sz="1000" spc="-1" strike="noStrike">
                <a:solidFill>
                  <a:srgbClr val="000000"/>
                </a:solidFill>
                <a:latin typeface="Arial,"/>
                <a:ea typeface="Arial"/>
              </a:rPr>
              <a:t>☻</a:t>
            </a:r>
            <a:r>
              <a:rPr b="0" lang="fr-BE" sz="1800" spc="-1" strike="noStrike">
                <a:solidFill>
                  <a:srgbClr val="000000"/>
                </a:solidFill>
                <a:latin typeface="Arial"/>
                <a:ea typeface="Arial"/>
              </a:rPr>
              <a:t> </a:t>
            </a:r>
            <a:r>
              <a:rPr b="0" lang="fr-BE" sz="1800" spc="-1" strike="noStrike">
                <a:solidFill>
                  <a:srgbClr val="000000"/>
                </a:solidFill>
                <a:latin typeface="Arial"/>
                <a:ea typeface="Microsoft YaHei"/>
              </a:rPr>
              <a:t>U</a:t>
            </a:r>
            <a:r>
              <a:rPr b="0" lang="fr-BE" sz="1800" spc="-1" strike="noStrike">
                <a:solidFill>
                  <a:srgbClr val="000000"/>
                </a:solidFill>
                <a:latin typeface="Arial"/>
                <a:ea typeface="Microsoft YaHei"/>
              </a:rPr>
              <a:t>ne projection à quatre ans, revue semestriellement, indique que les projets déjà acceptés pourront être réalisés sans emprunt extérieur. C'est un outil de travail qui présente cependant trop d'incertitudes que pour être joint au présent rapport.</a:t>
            </a:r>
            <a:endParaRPr b="0" lang="fr-BE" sz="1800" spc="-1" strike="noStrike">
              <a:latin typeface="Arial"/>
            </a:endParaRPr>
          </a:p>
          <a:p>
            <a:pPr>
              <a:lnSpc>
                <a:spcPct val="100000"/>
              </a:lnSpc>
              <a:spcAft>
                <a:spcPts val="850"/>
              </a:spcAft>
            </a:pPr>
            <a:r>
              <a:rPr b="0" lang="fr-BE" sz="1000" spc="-1" strike="noStrike">
                <a:solidFill>
                  <a:srgbClr val="000000"/>
                </a:solidFill>
                <a:latin typeface="Arial,"/>
                <a:ea typeface="Arial"/>
              </a:rPr>
              <a:t>☻</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Des moyens financiers supplémentaires (prêts?) seront probablement nécessaires pour faire face à de nouveaux projets.</a:t>
            </a:r>
            <a:endParaRPr b="0" lang="fr-BE" sz="1800" spc="-1" strike="noStrike">
              <a:latin typeface="Arial"/>
            </a:endParaRPr>
          </a:p>
          <a:p>
            <a:pPr algn="just">
              <a:lnSpc>
                <a:spcPct val="120000"/>
              </a:lnSpc>
            </a:pPr>
            <a:endParaRPr b="0" lang="fr-BE" sz="1800" spc="-1" strike="noStrike">
              <a:latin typeface="Arial"/>
            </a:endParaRPr>
          </a:p>
          <a:p>
            <a:pPr marL="457200">
              <a:lnSpc>
                <a:spcPct val="120000"/>
              </a:lnSpc>
            </a:pPr>
            <a:endParaRPr b="0" lang="fr-BE" sz="1800" spc="-1" strike="noStrike">
              <a:latin typeface="Arial"/>
            </a:endParaRPr>
          </a:p>
        </p:txBody>
      </p:sp>
      <p:pic>
        <p:nvPicPr>
          <p:cNvPr id="175" name="" descr=""/>
          <p:cNvPicPr/>
          <p:nvPr/>
        </p:nvPicPr>
        <p:blipFill>
          <a:blip r:embed="rId1"/>
          <a:stretch/>
        </p:blipFill>
        <p:spPr>
          <a:xfrm>
            <a:off x="7716960" y="103320"/>
            <a:ext cx="923040" cy="90468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 descr=""/>
          <p:cNvPicPr/>
          <p:nvPr/>
        </p:nvPicPr>
        <p:blipFill>
          <a:blip r:embed="rId1"/>
          <a:stretch/>
        </p:blipFill>
        <p:spPr>
          <a:xfrm>
            <a:off x="539640" y="1268640"/>
            <a:ext cx="2514600" cy="447480"/>
          </a:xfrm>
          <a:prstGeom prst="rect">
            <a:avLst/>
          </a:prstGeom>
          <a:ln>
            <a:noFill/>
          </a:ln>
        </p:spPr>
      </p:pic>
      <p:pic>
        <p:nvPicPr>
          <p:cNvPr id="177" name="" descr=""/>
          <p:cNvPicPr/>
          <p:nvPr/>
        </p:nvPicPr>
        <p:blipFill>
          <a:blip r:embed="rId2"/>
          <a:stretch/>
        </p:blipFill>
        <p:spPr>
          <a:xfrm>
            <a:off x="3275640" y="4213080"/>
            <a:ext cx="2213640" cy="993600"/>
          </a:xfrm>
          <a:prstGeom prst="rect">
            <a:avLst/>
          </a:prstGeom>
          <a:ln>
            <a:noFill/>
          </a:ln>
        </p:spPr>
      </p:pic>
      <p:pic>
        <p:nvPicPr>
          <p:cNvPr id="178" name="" descr=""/>
          <p:cNvPicPr/>
          <p:nvPr/>
        </p:nvPicPr>
        <p:blipFill>
          <a:blip r:embed="rId3"/>
          <a:stretch/>
        </p:blipFill>
        <p:spPr>
          <a:xfrm>
            <a:off x="3927960" y="2602800"/>
            <a:ext cx="2009520" cy="885600"/>
          </a:xfrm>
          <a:prstGeom prst="rect">
            <a:avLst/>
          </a:prstGeom>
          <a:ln>
            <a:noFill/>
          </a:ln>
        </p:spPr>
      </p:pic>
      <p:pic>
        <p:nvPicPr>
          <p:cNvPr id="179" name="" descr=""/>
          <p:cNvPicPr/>
          <p:nvPr/>
        </p:nvPicPr>
        <p:blipFill>
          <a:blip r:embed="rId4"/>
          <a:stretch/>
        </p:blipFill>
        <p:spPr>
          <a:xfrm>
            <a:off x="186480" y="5046480"/>
            <a:ext cx="2409840" cy="1647720"/>
          </a:xfrm>
          <a:prstGeom prst="rect">
            <a:avLst/>
          </a:prstGeom>
          <a:ln>
            <a:noFill/>
          </a:ln>
        </p:spPr>
      </p:pic>
      <p:pic>
        <p:nvPicPr>
          <p:cNvPr id="180" name="" descr=""/>
          <p:cNvPicPr/>
          <p:nvPr/>
        </p:nvPicPr>
        <p:blipFill>
          <a:blip r:embed="rId5"/>
          <a:stretch/>
        </p:blipFill>
        <p:spPr>
          <a:xfrm>
            <a:off x="3125160" y="5844960"/>
            <a:ext cx="3258000" cy="785520"/>
          </a:xfrm>
          <a:prstGeom prst="rect">
            <a:avLst/>
          </a:prstGeom>
          <a:ln>
            <a:noFill/>
          </a:ln>
        </p:spPr>
      </p:pic>
      <p:pic>
        <p:nvPicPr>
          <p:cNvPr id="181" name="" descr=""/>
          <p:cNvPicPr/>
          <p:nvPr/>
        </p:nvPicPr>
        <p:blipFill>
          <a:blip r:embed="rId6"/>
          <a:stretch/>
        </p:blipFill>
        <p:spPr>
          <a:xfrm>
            <a:off x="576000" y="1872000"/>
            <a:ext cx="3169800" cy="955080"/>
          </a:xfrm>
          <a:prstGeom prst="rect">
            <a:avLst/>
          </a:prstGeom>
          <a:ln>
            <a:noFill/>
          </a:ln>
        </p:spPr>
      </p:pic>
      <p:sp>
        <p:nvSpPr>
          <p:cNvPr id="182" name="CustomShape 1"/>
          <p:cNvSpPr/>
          <p:nvPr/>
        </p:nvSpPr>
        <p:spPr>
          <a:xfrm>
            <a:off x="0" y="174960"/>
            <a:ext cx="9067680" cy="466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ct val="100000"/>
              </a:lnSpc>
            </a:pPr>
            <a:r>
              <a:rPr b="1" lang="fr-BE" sz="2400" spc="-1" strike="noStrike">
                <a:solidFill>
                  <a:srgbClr val="000000"/>
                </a:solidFill>
                <a:latin typeface="Calibri"/>
                <a:ea typeface="Microsoft YaHei"/>
              </a:rPr>
              <a:t>Relations extérieures</a:t>
            </a:r>
            <a:endParaRPr b="0" lang="fr-BE" sz="2400" spc="-1" strike="noStrike">
              <a:latin typeface="Arial"/>
            </a:endParaRPr>
          </a:p>
        </p:txBody>
      </p:sp>
      <p:pic>
        <p:nvPicPr>
          <p:cNvPr id="183" name="" descr=""/>
          <p:cNvPicPr/>
          <p:nvPr/>
        </p:nvPicPr>
        <p:blipFill>
          <a:blip r:embed="rId7"/>
          <a:stretch/>
        </p:blipFill>
        <p:spPr>
          <a:xfrm>
            <a:off x="6097320" y="229320"/>
            <a:ext cx="2835000" cy="1352520"/>
          </a:xfrm>
          <a:prstGeom prst="rect">
            <a:avLst/>
          </a:prstGeom>
          <a:ln>
            <a:noFill/>
          </a:ln>
        </p:spPr>
      </p:pic>
      <p:pic>
        <p:nvPicPr>
          <p:cNvPr id="184" name="" descr=""/>
          <p:cNvPicPr/>
          <p:nvPr/>
        </p:nvPicPr>
        <p:blipFill>
          <a:blip r:embed="rId8"/>
          <a:stretch/>
        </p:blipFill>
        <p:spPr>
          <a:xfrm>
            <a:off x="464040" y="235800"/>
            <a:ext cx="2365560" cy="1032840"/>
          </a:xfrm>
          <a:prstGeom prst="rect">
            <a:avLst/>
          </a:prstGeom>
          <a:ln>
            <a:noFill/>
          </a:ln>
        </p:spPr>
      </p:pic>
      <p:pic>
        <p:nvPicPr>
          <p:cNvPr id="185" name="" descr=""/>
          <p:cNvPicPr/>
          <p:nvPr/>
        </p:nvPicPr>
        <p:blipFill>
          <a:blip r:embed="rId9"/>
          <a:stretch/>
        </p:blipFill>
        <p:spPr>
          <a:xfrm>
            <a:off x="6624000" y="2592000"/>
            <a:ext cx="1914480" cy="904680"/>
          </a:xfrm>
          <a:prstGeom prst="rect">
            <a:avLst/>
          </a:prstGeom>
          <a:ln>
            <a:noFill/>
          </a:ln>
        </p:spPr>
      </p:pic>
      <p:pic>
        <p:nvPicPr>
          <p:cNvPr id="186" name="" descr=""/>
          <p:cNvPicPr/>
          <p:nvPr/>
        </p:nvPicPr>
        <p:blipFill>
          <a:blip r:embed="rId10"/>
          <a:stretch/>
        </p:blipFill>
        <p:spPr>
          <a:xfrm>
            <a:off x="3779280" y="1195200"/>
            <a:ext cx="1533600" cy="704880"/>
          </a:xfrm>
          <a:prstGeom prst="rect">
            <a:avLst/>
          </a:prstGeom>
          <a:ln>
            <a:noFill/>
          </a:ln>
        </p:spPr>
      </p:pic>
      <p:pic>
        <p:nvPicPr>
          <p:cNvPr id="187" name="" descr=""/>
          <p:cNvPicPr/>
          <p:nvPr/>
        </p:nvPicPr>
        <p:blipFill>
          <a:blip r:embed="rId11"/>
          <a:stretch/>
        </p:blipFill>
        <p:spPr>
          <a:xfrm>
            <a:off x="6192000" y="4896000"/>
            <a:ext cx="2172240" cy="1267200"/>
          </a:xfrm>
          <a:prstGeom prst="rect">
            <a:avLst/>
          </a:prstGeom>
          <a:ln>
            <a:noFill/>
          </a:ln>
        </p:spPr>
      </p:pic>
      <p:sp>
        <p:nvSpPr>
          <p:cNvPr id="188" name="TextShape 2"/>
          <p:cNvSpPr txBox="1"/>
          <p:nvPr/>
        </p:nvSpPr>
        <p:spPr>
          <a:xfrm>
            <a:off x="5497200" y="3308040"/>
            <a:ext cx="2998800" cy="1299960"/>
          </a:xfrm>
          <a:prstGeom prst="rect">
            <a:avLst/>
          </a:prstGeom>
          <a:noFill/>
          <a:ln>
            <a:noFill/>
          </a:ln>
        </p:spPr>
        <p:txBody>
          <a:bodyPr lIns="90000" rIns="90000" tIns="45000" bIns="45000">
            <a:spAutoFit/>
          </a:bodyPr>
          <a:p>
            <a:pPr>
              <a:lnSpc>
                <a:spcPct val="100000"/>
              </a:lnSpc>
            </a:pPr>
            <a:r>
              <a:rPr b="0" lang="fr-BE" sz="1200" spc="-1" strike="noStrike">
                <a:solidFill>
                  <a:srgbClr val="000000"/>
                </a:solidFill>
                <a:latin typeface="Arial"/>
                <a:ea typeface="Arial"/>
              </a:rPr>
              <a:t>☻</a:t>
            </a:r>
            <a:endParaRPr b="0" lang="fr-BE" sz="1200" spc="-1" strike="noStrike">
              <a:latin typeface="Arial"/>
            </a:endParaRPr>
          </a:p>
        </p:txBody>
      </p:sp>
      <p:sp>
        <p:nvSpPr>
          <p:cNvPr id="189" name="TextShape 3"/>
          <p:cNvSpPr txBox="1"/>
          <p:nvPr/>
        </p:nvSpPr>
        <p:spPr>
          <a:xfrm>
            <a:off x="385200" y="3349800"/>
            <a:ext cx="2422800" cy="1114200"/>
          </a:xfrm>
          <a:prstGeom prst="rect">
            <a:avLst/>
          </a:prstGeom>
          <a:noFill/>
          <a:ln>
            <a:noFill/>
          </a:ln>
        </p:spPr>
        <p:txBody>
          <a:bodyPr lIns="90000" rIns="90000" tIns="45000" bIns="45000">
            <a:spAutoFit/>
          </a:bodyPr>
          <a:p>
            <a:pPr algn="ctr">
              <a:lnSpc>
                <a:spcPct val="100000"/>
              </a:lnSpc>
            </a:pPr>
            <a:r>
              <a:rPr b="0" lang="fr-BE" sz="1500" spc="-1" strike="noStrike">
                <a:solidFill>
                  <a:srgbClr val="000000"/>
                </a:solidFill>
                <a:latin typeface="Arial"/>
                <a:ea typeface="Arial"/>
              </a:rPr>
              <a:t>Fonds Des Amis de la</a:t>
            </a:r>
            <a:endParaRPr b="0" lang="fr-BE" sz="1500" spc="-1" strike="noStrike">
              <a:latin typeface="Arial"/>
            </a:endParaRPr>
          </a:p>
          <a:p>
            <a:pPr algn="ctr">
              <a:lnSpc>
                <a:spcPct val="100000"/>
              </a:lnSpc>
            </a:pPr>
            <a:r>
              <a:rPr b="0" lang="fr-BE" sz="1500" spc="-1" strike="noStrike">
                <a:solidFill>
                  <a:srgbClr val="000000"/>
                </a:solidFill>
                <a:latin typeface="Arial"/>
                <a:ea typeface="Arial"/>
              </a:rPr>
              <a:t>Fondation Pro Renovassistance</a:t>
            </a:r>
            <a:r>
              <a:rPr b="0" lang="fr-BE" sz="1200" spc="-1" strike="noStrike">
                <a:solidFill>
                  <a:srgbClr val="000000"/>
                </a:solidFill>
                <a:latin typeface="Arial"/>
                <a:ea typeface="Arial"/>
              </a:rPr>
              <a:t> </a:t>
            </a:r>
            <a:endParaRPr b="0" lang="fr-BE" sz="1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3678120" y="260640"/>
            <a:ext cx="1836000" cy="466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nSpc>
                <a:spcPct val="100000"/>
              </a:lnSpc>
            </a:pPr>
            <a:r>
              <a:rPr b="1" lang="fr-BE" sz="2400" spc="-1" strike="noStrike">
                <a:solidFill>
                  <a:srgbClr val="000000"/>
                </a:solidFill>
                <a:latin typeface="Calibri"/>
                <a:ea typeface="Microsoft YaHei"/>
              </a:rPr>
              <a:t>Organisation</a:t>
            </a:r>
            <a:endParaRPr b="0" lang="fr-BE" sz="2400" spc="-1" strike="noStrike">
              <a:latin typeface="Arial"/>
            </a:endParaRPr>
          </a:p>
        </p:txBody>
      </p:sp>
      <p:sp>
        <p:nvSpPr>
          <p:cNvPr id="191" name="CustomShape 2"/>
          <p:cNvSpPr/>
          <p:nvPr/>
        </p:nvSpPr>
        <p:spPr>
          <a:xfrm>
            <a:off x="210960" y="879480"/>
            <a:ext cx="8717040" cy="2720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marL="457200">
              <a:lnSpc>
                <a:spcPct val="100000"/>
              </a:lnSpc>
            </a:pPr>
            <a:r>
              <a:rPr b="0" lang="fr-BE" sz="1800" spc="-1" strike="noStrike">
                <a:solidFill>
                  <a:srgbClr val="000000"/>
                </a:solidFill>
                <a:latin typeface="Arial"/>
                <a:ea typeface="Microsoft YaHei"/>
              </a:rPr>
              <a:t>Fonctionnement du conseil d’administration </a:t>
            </a:r>
            <a:endParaRPr b="0" lang="fr-BE" sz="1800" spc="-1" strike="noStrike">
              <a:latin typeface="Arial"/>
            </a:endParaRPr>
          </a:p>
          <a:p>
            <a:pPr marL="457200">
              <a:lnSpc>
                <a:spcPct val="100000"/>
              </a:lnSpc>
            </a:pP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==&gt; 10 réunions, chacune articulée autour de 5 grandes sections </a:t>
            </a:r>
            <a:endParaRPr b="0" lang="fr-BE" sz="1800" spc="-1" strike="noStrike">
              <a:latin typeface="Arial"/>
            </a:endParaRPr>
          </a:p>
          <a:p>
            <a:pPr marL="457200">
              <a:lnSpc>
                <a:spcPct val="100000"/>
              </a:lnSpc>
            </a:pPr>
            <a:r>
              <a:rPr b="0" lang="fr-BE" sz="1200" spc="-1" strike="noStrike">
                <a:solidFill>
                  <a:srgbClr val="000000"/>
                </a:solidFill>
                <a:latin typeface="Arial"/>
                <a:ea typeface="Arial"/>
              </a:rPr>
              <a:t>	</a:t>
            </a:r>
            <a:r>
              <a:rPr b="0" lang="fr-BE" sz="1200" spc="-1" strike="noStrike">
                <a:solidFill>
                  <a:srgbClr val="000000"/>
                </a:solidFill>
                <a:latin typeface="Arial"/>
                <a:ea typeface="Arial"/>
              </a:rPr>
              <a:t>	</a:t>
            </a:r>
            <a:r>
              <a:rPr b="0" lang="fr-BE" sz="1200" spc="-1" strike="noStrike">
                <a:solidFill>
                  <a:srgbClr val="000000"/>
                </a:solidFill>
                <a:latin typeface="Arial"/>
                <a:ea typeface="Arial"/>
              </a:rPr>
              <a:t>☻</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gestion locative et relations avec LPT</a:t>
            </a:r>
            <a:endParaRPr b="0" lang="fr-BE" sz="1800" spc="-1" strike="noStrike">
              <a:latin typeface="Arial"/>
            </a:endParaRPr>
          </a:p>
          <a:p>
            <a:pPr marL="457200">
              <a:lnSpc>
                <a:spcPct val="100000"/>
              </a:lnSpc>
            </a:pPr>
            <a:r>
              <a:rPr b="0" lang="fr-BE" sz="1200" spc="-1" strike="noStrike">
                <a:solidFill>
                  <a:srgbClr val="000000"/>
                </a:solidFill>
                <a:latin typeface="Arial"/>
                <a:ea typeface="Arial"/>
              </a:rPr>
              <a:t>	</a:t>
            </a:r>
            <a:r>
              <a:rPr b="0" lang="fr-BE" sz="1200" spc="-1" strike="noStrike">
                <a:solidFill>
                  <a:srgbClr val="000000"/>
                </a:solidFill>
                <a:latin typeface="Arial"/>
                <a:ea typeface="Arial"/>
              </a:rPr>
              <a:t>	</a:t>
            </a:r>
            <a:r>
              <a:rPr b="0" lang="fr-BE" sz="1200" spc="-1" strike="noStrike">
                <a:solidFill>
                  <a:srgbClr val="000000"/>
                </a:solidFill>
                <a:latin typeface="Arial"/>
                <a:ea typeface="Arial"/>
              </a:rPr>
              <a:t>☻  </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matières financières, techniques et administratives</a:t>
            </a:r>
            <a:endParaRPr b="0" lang="fr-BE" sz="1800" spc="-1" strike="noStrike">
              <a:latin typeface="Arial"/>
            </a:endParaRPr>
          </a:p>
          <a:p>
            <a:pPr marL="457200">
              <a:lnSpc>
                <a:spcPct val="100000"/>
              </a:lnSpc>
            </a:pPr>
            <a:r>
              <a:rPr b="0" lang="fr-BE" sz="1200" spc="-1" strike="noStrike">
                <a:solidFill>
                  <a:srgbClr val="000000"/>
                </a:solidFill>
                <a:latin typeface="Arial"/>
                <a:ea typeface="Arial"/>
              </a:rPr>
              <a:t>	</a:t>
            </a:r>
            <a:r>
              <a:rPr b="0" lang="fr-BE" sz="1200" spc="-1" strike="noStrike">
                <a:solidFill>
                  <a:srgbClr val="000000"/>
                </a:solidFill>
                <a:latin typeface="Arial"/>
                <a:ea typeface="Arial"/>
              </a:rPr>
              <a:t>	</a:t>
            </a:r>
            <a:r>
              <a:rPr b="0" lang="fr-BE" sz="1200" spc="-1" strike="noStrike">
                <a:solidFill>
                  <a:srgbClr val="000000"/>
                </a:solidFill>
                <a:latin typeface="Arial"/>
                <a:ea typeface="Arial"/>
              </a:rPr>
              <a:t>☻</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relations extérieures </a:t>
            </a:r>
            <a:endParaRPr b="0" lang="fr-BE" sz="1800" spc="-1" strike="noStrike">
              <a:latin typeface="Arial"/>
            </a:endParaRPr>
          </a:p>
          <a:p>
            <a:pPr marL="457200">
              <a:lnSpc>
                <a:spcPct val="100000"/>
              </a:lnSpc>
            </a:pPr>
            <a:r>
              <a:rPr b="0" lang="fr-BE" sz="1200" spc="-1" strike="noStrike">
                <a:solidFill>
                  <a:srgbClr val="000000"/>
                </a:solidFill>
                <a:latin typeface="Arial"/>
                <a:ea typeface="Arial"/>
              </a:rPr>
              <a:t>	</a:t>
            </a:r>
            <a:r>
              <a:rPr b="0" lang="fr-BE" sz="1200" spc="-1" strike="noStrike">
                <a:solidFill>
                  <a:srgbClr val="000000"/>
                </a:solidFill>
                <a:latin typeface="Arial"/>
                <a:ea typeface="Arial"/>
              </a:rPr>
              <a:t>	</a:t>
            </a:r>
            <a:r>
              <a:rPr b="0" lang="fr-BE" sz="1200" spc="-1" strike="noStrike">
                <a:solidFill>
                  <a:srgbClr val="000000"/>
                </a:solidFill>
                <a:latin typeface="Arial"/>
                <a:ea typeface="Arial"/>
              </a:rPr>
              <a:t>☻</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projets et chantiers </a:t>
            </a:r>
            <a:endParaRPr b="0" lang="fr-BE" sz="1800" spc="-1" strike="noStrike">
              <a:latin typeface="Arial"/>
            </a:endParaRPr>
          </a:p>
          <a:p>
            <a:pPr marL="457200">
              <a:lnSpc>
                <a:spcPct val="100000"/>
              </a:lnSpc>
            </a:pPr>
            <a:r>
              <a:rPr b="0" lang="fr-BE" sz="1200" spc="-1" strike="noStrike">
                <a:solidFill>
                  <a:srgbClr val="000000"/>
                </a:solidFill>
                <a:latin typeface="Arial"/>
                <a:ea typeface="Arial"/>
              </a:rPr>
              <a:t>	</a:t>
            </a:r>
            <a:r>
              <a:rPr b="0" lang="fr-BE" sz="1200" spc="-1" strike="noStrike">
                <a:solidFill>
                  <a:srgbClr val="000000"/>
                </a:solidFill>
                <a:latin typeface="Arial"/>
                <a:ea typeface="Arial"/>
              </a:rPr>
              <a:t>	</a:t>
            </a:r>
            <a:r>
              <a:rPr b="0" lang="fr-BE" sz="1200" spc="-1" strike="noStrike">
                <a:solidFill>
                  <a:srgbClr val="000000"/>
                </a:solidFill>
                <a:latin typeface="Arial"/>
                <a:ea typeface="Arial"/>
              </a:rPr>
              <a:t>☻   </a:t>
            </a:r>
            <a:r>
              <a:rPr b="0" lang="fr-BE" sz="1800" spc="-1" strike="noStrike">
                <a:solidFill>
                  <a:srgbClr val="000000"/>
                </a:solidFill>
                <a:latin typeface="Arial"/>
                <a:ea typeface="Microsoft YaHei"/>
              </a:rPr>
              <a:t>prospection </a:t>
            </a:r>
            <a:endParaRPr b="0" lang="fr-BE" sz="1800" spc="-1" strike="noStrike">
              <a:latin typeface="Arial"/>
            </a:endParaRPr>
          </a:p>
          <a:p>
            <a:pPr marL="457200">
              <a:lnSpc>
                <a:spcPct val="100000"/>
              </a:lnSpc>
            </a:pP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Au-revoir à celles et ceux qui ont décidé faire un pas de côté :</a:t>
            </a: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Eliane Waucquez-Simons, Paul Defawe et Pierre Joosten.</a:t>
            </a: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Un tout grand merci pour leurs nombreuses et efficaces années </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d'engagement.</a:t>
            </a:r>
            <a:endParaRPr b="0" lang="fr-BE" sz="1800" spc="-1" strike="noStrike">
              <a:latin typeface="Arial"/>
            </a:endParaRPr>
          </a:p>
          <a:p>
            <a:pPr marL="457200">
              <a:lnSpc>
                <a:spcPct val="100000"/>
              </a:lnSpc>
            </a:pP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	</a:t>
            </a:r>
            <a:endParaRPr b="0" lang="fr-BE" sz="1800" spc="-1" strike="noStrike">
              <a:latin typeface="Arial"/>
            </a:endParaRPr>
          </a:p>
          <a:p>
            <a:pPr marL="457200">
              <a:lnSpc>
                <a:spcPct val="100000"/>
              </a:lnSpc>
            </a:pPr>
            <a:endParaRPr b="0" lang="fr-BE" sz="1800" spc="-1" strike="noStrike">
              <a:latin typeface="Arial"/>
            </a:endParaRPr>
          </a:p>
          <a:p>
            <a:pPr marL="457200">
              <a:lnSpc>
                <a:spcPct val="100000"/>
              </a:lnSpc>
            </a:pP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Bienvenue à François Ladrière, Philippe Dedobbeleer, Arnout Verhargen et </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Clara Delgado.</a:t>
            </a: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L'ASBL aura grand besoin de leur participation pour mener à bien les </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	</a:t>
            </a:r>
            <a:r>
              <a:rPr b="0" lang="fr-BE" sz="1800" spc="-1" strike="noStrike">
                <a:solidFill>
                  <a:srgbClr val="000000"/>
                </a:solidFill>
                <a:latin typeface="Arial"/>
                <a:ea typeface="Microsoft YaHei"/>
              </a:rPr>
              <a:t>objectifs qu'elle s'est fixée.</a:t>
            </a:r>
            <a:endParaRPr b="0" lang="fr-BE" sz="1800" spc="-1" strike="noStrike">
              <a:latin typeface="Arial"/>
            </a:endParaRPr>
          </a:p>
          <a:p>
            <a:pPr marL="457200">
              <a:lnSpc>
                <a:spcPct val="100000"/>
              </a:lnSpc>
            </a:pPr>
            <a:endParaRPr b="0" lang="fr-BE" sz="1800" spc="-1" strike="noStrike">
              <a:latin typeface="Arial"/>
            </a:endParaRPr>
          </a:p>
          <a:p>
            <a:pPr marL="457200">
              <a:lnSpc>
                <a:spcPct val="100000"/>
              </a:lnSpc>
            </a:pPr>
            <a:r>
              <a:rPr b="0" lang="fr-BE" sz="1800" spc="-1" strike="noStrike">
                <a:solidFill>
                  <a:srgbClr val="000000"/>
                </a:solidFill>
                <a:latin typeface="Arial"/>
                <a:ea typeface="Microsoft YaHei"/>
              </a:rPr>
              <a:t>	</a:t>
            </a:r>
            <a:endParaRPr b="0" lang="fr-BE" sz="1800" spc="-1" strike="noStrike">
              <a:latin typeface="Arial"/>
            </a:endParaRPr>
          </a:p>
        </p:txBody>
      </p:sp>
      <p:pic>
        <p:nvPicPr>
          <p:cNvPr id="192" name="" descr=""/>
          <p:cNvPicPr/>
          <p:nvPr/>
        </p:nvPicPr>
        <p:blipFill>
          <a:blip r:embed="rId1"/>
          <a:stretch/>
        </p:blipFill>
        <p:spPr>
          <a:xfrm>
            <a:off x="7596000" y="112680"/>
            <a:ext cx="1254600" cy="1229400"/>
          </a:xfrm>
          <a:prstGeom prst="rect">
            <a:avLst/>
          </a:prstGeom>
          <a:ln>
            <a:noFill/>
          </a:ln>
        </p:spPr>
      </p:pic>
      <p:pic>
        <p:nvPicPr>
          <p:cNvPr id="193" name="" descr=""/>
          <p:cNvPicPr/>
          <p:nvPr/>
        </p:nvPicPr>
        <p:blipFill>
          <a:blip r:embed="rId2"/>
          <a:stretch/>
        </p:blipFill>
        <p:spPr>
          <a:xfrm>
            <a:off x="3024000" y="4104000"/>
            <a:ext cx="1751760" cy="108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1032840" y="263880"/>
            <a:ext cx="7189560" cy="842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wrap="none" lIns="90000" rIns="90000" tIns="45000" bIns="45000">
            <a:noAutofit/>
          </a:bodyPr>
          <a:p>
            <a:pPr algn="ctr">
              <a:lnSpc>
                <a:spcPct val="100000"/>
              </a:lnSpc>
            </a:pPr>
            <a:r>
              <a:rPr b="1" lang="fr-BE" sz="2400" spc="-1" strike="noStrike">
                <a:solidFill>
                  <a:srgbClr val="000000"/>
                </a:solidFill>
                <a:latin typeface="Calibri"/>
                <a:ea typeface="Microsoft YaHei"/>
              </a:rPr>
              <a:t>3 inaugurations dont 2 de projets déjà loués en 2021</a:t>
            </a:r>
            <a:endParaRPr b="0" lang="fr-BE" sz="2400" spc="-1" strike="noStrike">
              <a:latin typeface="Arial"/>
            </a:endParaRPr>
          </a:p>
          <a:p>
            <a:pPr algn="ctr">
              <a:lnSpc>
                <a:spcPct val="100000"/>
              </a:lnSpc>
            </a:pPr>
            <a:endParaRPr b="0" lang="fr-BE" sz="2400" spc="-1" strike="noStrike">
              <a:latin typeface="Arial"/>
            </a:endParaRPr>
          </a:p>
        </p:txBody>
      </p:sp>
      <p:pic>
        <p:nvPicPr>
          <p:cNvPr id="86" name="" descr=""/>
          <p:cNvPicPr/>
          <p:nvPr/>
        </p:nvPicPr>
        <p:blipFill>
          <a:blip r:embed="rId1"/>
          <a:stretch/>
        </p:blipFill>
        <p:spPr>
          <a:xfrm>
            <a:off x="4571640" y="1306800"/>
            <a:ext cx="3583440" cy="2388600"/>
          </a:xfrm>
          <a:prstGeom prst="rect">
            <a:avLst/>
          </a:prstGeom>
          <a:ln w="9360">
            <a:solidFill>
              <a:srgbClr val="000000">
                <a:alpha val="98000"/>
              </a:srgbClr>
            </a:solidFill>
            <a:round/>
          </a:ln>
        </p:spPr>
      </p:pic>
      <p:pic>
        <p:nvPicPr>
          <p:cNvPr id="87" name="" descr=""/>
          <p:cNvPicPr/>
          <p:nvPr/>
        </p:nvPicPr>
        <p:blipFill>
          <a:blip r:embed="rId2"/>
          <a:stretch/>
        </p:blipFill>
        <p:spPr>
          <a:xfrm>
            <a:off x="4606920" y="4293000"/>
            <a:ext cx="3596040" cy="2394360"/>
          </a:xfrm>
          <a:prstGeom prst="rect">
            <a:avLst/>
          </a:prstGeom>
          <a:ln>
            <a:noFill/>
          </a:ln>
        </p:spPr>
      </p:pic>
      <p:sp>
        <p:nvSpPr>
          <p:cNvPr id="88" name="TextShape 2"/>
          <p:cNvSpPr txBox="1"/>
          <p:nvPr/>
        </p:nvSpPr>
        <p:spPr>
          <a:xfrm>
            <a:off x="311040" y="6125040"/>
            <a:ext cx="4312440" cy="369360"/>
          </a:xfrm>
          <a:prstGeom prst="rect">
            <a:avLst/>
          </a:prstGeom>
          <a:solidFill>
            <a:srgbClr val="dbeef4"/>
          </a:solidFill>
          <a:ln w="9360">
            <a:solidFill>
              <a:srgbClr val="000000">
                <a:alpha val="98000"/>
              </a:srgbClr>
            </a:solidFill>
            <a:round/>
          </a:ln>
        </p:spPr>
        <p:txBody>
          <a:bodyPr lIns="94680" rIns="94680" tIns="49680" bIns="49680">
            <a:spAutoFit/>
          </a:bodyPr>
          <a:p>
            <a:pPr>
              <a:lnSpc>
                <a:spcPct val="100000"/>
              </a:lnSpc>
            </a:pPr>
            <a:r>
              <a:rPr b="0" lang="fr-BE" sz="1800" spc="-1" strike="noStrike">
                <a:solidFill>
                  <a:srgbClr val="000000"/>
                </a:solidFill>
                <a:latin typeface="Arial"/>
                <a:ea typeface="Arial"/>
              </a:rPr>
              <a:t>Avenue d'Itterbeek 175-177 à Anderlecht</a:t>
            </a:r>
            <a:endParaRPr b="0" lang="fr-BE" sz="1800" spc="-1" strike="noStrike">
              <a:latin typeface="Arial"/>
            </a:endParaRPr>
          </a:p>
        </p:txBody>
      </p:sp>
      <p:pic>
        <p:nvPicPr>
          <p:cNvPr id="89" name="" descr=""/>
          <p:cNvPicPr/>
          <p:nvPr/>
        </p:nvPicPr>
        <p:blipFill>
          <a:blip r:embed="rId3"/>
          <a:stretch/>
        </p:blipFill>
        <p:spPr>
          <a:xfrm>
            <a:off x="114840" y="91440"/>
            <a:ext cx="923040" cy="904680"/>
          </a:xfrm>
          <a:prstGeom prst="rect">
            <a:avLst/>
          </a:prstGeom>
          <a:ln>
            <a:noFill/>
          </a:ln>
        </p:spPr>
      </p:pic>
      <p:pic>
        <p:nvPicPr>
          <p:cNvPr id="90" name="" descr=""/>
          <p:cNvPicPr/>
          <p:nvPr/>
        </p:nvPicPr>
        <p:blipFill>
          <a:blip r:embed="rId4"/>
          <a:stretch/>
        </p:blipFill>
        <p:spPr>
          <a:xfrm>
            <a:off x="978120" y="1789560"/>
            <a:ext cx="2549880" cy="3610440"/>
          </a:xfrm>
          <a:prstGeom prst="rect">
            <a:avLst/>
          </a:prstGeom>
          <a:ln>
            <a:noFill/>
          </a:ln>
        </p:spPr>
      </p:pic>
      <p:sp>
        <p:nvSpPr>
          <p:cNvPr id="91" name="TextShape 3"/>
          <p:cNvSpPr txBox="1"/>
          <p:nvPr/>
        </p:nvSpPr>
        <p:spPr>
          <a:xfrm>
            <a:off x="309960" y="1440000"/>
            <a:ext cx="3914640" cy="356040"/>
          </a:xfrm>
          <a:prstGeom prst="rect">
            <a:avLst/>
          </a:prstGeom>
          <a:solidFill>
            <a:srgbClr val="dbeef4"/>
          </a:solidFill>
          <a:ln w="9360">
            <a:solidFill>
              <a:srgbClr val="000000">
                <a:alpha val="98000"/>
              </a:srgbClr>
            </a:solidFill>
            <a:round/>
          </a:ln>
        </p:spPr>
        <p:txBody>
          <a:bodyPr lIns="94680" rIns="94680" tIns="49680" bIns="49680">
            <a:spAutoFit/>
          </a:bodyPr>
          <a:p>
            <a:pPr>
              <a:lnSpc>
                <a:spcPct val="100000"/>
              </a:lnSpc>
            </a:pPr>
            <a:r>
              <a:rPr b="0" lang="fr-BE" sz="1800" spc="-1" strike="noStrike">
                <a:solidFill>
                  <a:srgbClr val="000000"/>
                </a:solidFill>
                <a:latin typeface="Arial"/>
                <a:ea typeface="Arial"/>
              </a:rPr>
              <a:t>Avenue Dailly 134 à Schaerbeek</a:t>
            </a:r>
            <a:endParaRPr b="0" lang="fr-BE" sz="1800" spc="-1" strike="noStrike">
              <a:latin typeface="Arial"/>
            </a:endParaRPr>
          </a:p>
        </p:txBody>
      </p:sp>
      <p:sp>
        <p:nvSpPr>
          <p:cNvPr id="92" name="TextShape 4"/>
          <p:cNvSpPr txBox="1"/>
          <p:nvPr/>
        </p:nvSpPr>
        <p:spPr>
          <a:xfrm>
            <a:off x="4042080" y="3704040"/>
            <a:ext cx="4794120" cy="369360"/>
          </a:xfrm>
          <a:prstGeom prst="rect">
            <a:avLst/>
          </a:prstGeom>
          <a:solidFill>
            <a:srgbClr val="dbeef4"/>
          </a:solidFill>
          <a:ln w="9360">
            <a:solidFill>
              <a:srgbClr val="000000">
                <a:alpha val="98000"/>
              </a:srgbClr>
            </a:solidFill>
            <a:round/>
          </a:ln>
        </p:spPr>
        <p:txBody>
          <a:bodyPr lIns="94680" rIns="94680" tIns="49680" bIns="49680">
            <a:spAutoFit/>
          </a:bodyPr>
          <a:p>
            <a:pPr>
              <a:lnSpc>
                <a:spcPct val="100000"/>
              </a:lnSpc>
            </a:pPr>
            <a:r>
              <a:rPr b="0" lang="fr-BE" sz="1800" spc="-1" strike="noStrike">
                <a:solidFill>
                  <a:srgbClr val="000000"/>
                </a:solidFill>
                <a:latin typeface="Arial"/>
                <a:ea typeface="Arial"/>
              </a:rPr>
              <a:t>Rue des Quatre-Vents 25 &amp; 25b à Molenbeek</a:t>
            </a:r>
            <a:endParaRPr b="0" lang="fr-BE"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0" y="263880"/>
            <a:ext cx="9142920" cy="466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ct val="100000"/>
              </a:lnSpc>
            </a:pPr>
            <a:r>
              <a:rPr b="1" lang="fr-BE" sz="2400" spc="-1" strike="noStrike">
                <a:solidFill>
                  <a:srgbClr val="000000"/>
                </a:solidFill>
                <a:latin typeface="Calibri"/>
                <a:ea typeface="Microsoft YaHei"/>
              </a:rPr>
              <a:t>Conseil d’administration – échéance des mandats </a:t>
            </a:r>
            <a:endParaRPr b="0" lang="fr-BE" sz="2400" spc="-1" strike="noStrike">
              <a:latin typeface="Arial"/>
            </a:endParaRPr>
          </a:p>
        </p:txBody>
      </p:sp>
      <p:sp>
        <p:nvSpPr>
          <p:cNvPr id="195" name="CustomShape 2"/>
          <p:cNvSpPr/>
          <p:nvPr/>
        </p:nvSpPr>
        <p:spPr>
          <a:xfrm>
            <a:off x="317880" y="6154560"/>
            <a:ext cx="8077320" cy="702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0" bIns="45000">
            <a:noAutofit/>
          </a:bodyPr>
          <a:p>
            <a:r>
              <a:rPr b="0" lang="fr-BE" sz="1800" spc="-1" strike="noStrike">
                <a:latin typeface="Arial"/>
              </a:rPr>
              <a:t>(*) </a:t>
            </a:r>
            <a:r>
              <a:rPr b="0" lang="fr-BE" sz="1800" spc="-1" strike="noStrike">
                <a:solidFill>
                  <a:srgbClr val="000000"/>
                </a:solidFill>
                <a:latin typeface="Calibri"/>
                <a:ea typeface="Microsoft YaHei"/>
              </a:rPr>
              <a:t>se présentent à vos suffrages pour un mandat de 4 ans.</a:t>
            </a:r>
            <a:r>
              <a:rPr b="0" lang="fr-BE" sz="1800" spc="-1" strike="noStrike">
                <a:latin typeface="Arial"/>
              </a:rPr>
              <a:t> (suivant les nouveaux statuts)</a:t>
            </a:r>
            <a:endParaRPr b="0" lang="fr-BE" sz="1800" spc="-1" strike="noStrike">
              <a:latin typeface="Arial"/>
            </a:endParaRPr>
          </a:p>
        </p:txBody>
      </p:sp>
      <p:graphicFrame>
        <p:nvGraphicFramePr>
          <p:cNvPr id="196" name="Table 3"/>
          <p:cNvGraphicFramePr/>
          <p:nvPr/>
        </p:nvGraphicFramePr>
        <p:xfrm>
          <a:off x="477000" y="753840"/>
          <a:ext cx="8272440" cy="5221440"/>
        </p:xfrm>
        <a:graphic>
          <a:graphicData uri="http://schemas.openxmlformats.org/drawingml/2006/table">
            <a:tbl>
              <a:tblPr/>
              <a:tblGrid>
                <a:gridCol w="5493960"/>
                <a:gridCol w="2778840"/>
              </a:tblGrid>
              <a:tr h="355320">
                <a:tc>
                  <a:txBody>
                    <a:bodyPr>
                      <a:noAutofit/>
                    </a:bodyPr>
                    <a:p>
                      <a:pPr>
                        <a:lnSpc>
                          <a:spcPct val="100000"/>
                        </a:lnSpc>
                      </a:pPr>
                      <a:r>
                        <a:rPr b="1" lang="fr-BE" sz="1800" spc="-1" strike="noStrike">
                          <a:solidFill>
                            <a:srgbClr val="ffffff"/>
                          </a:solidFill>
                          <a:latin typeface="Arial"/>
                          <a:ea typeface="Arial"/>
                        </a:rPr>
                        <a:t>NOM</a:t>
                      </a:r>
                      <a:endParaRPr b="0" lang="fr-BE" sz="1800" spc="-1" strike="noStrike">
                        <a:latin typeface="Arial"/>
                      </a:endParaRPr>
                    </a:p>
                  </a:txBody>
                  <a:tcPr marL="91440" marR="91440">
                    <a:solidFill>
                      <a:srgbClr val="4f81bd"/>
                    </a:solidFill>
                  </a:tcPr>
                </a:tc>
                <a:tc>
                  <a:txBody>
                    <a:bodyPr>
                      <a:noAutofit/>
                    </a:bodyPr>
                    <a:p>
                      <a:pPr algn="ctr">
                        <a:lnSpc>
                          <a:spcPct val="100000"/>
                        </a:lnSpc>
                      </a:pPr>
                      <a:r>
                        <a:rPr b="1" lang="fr-BE" sz="1800" spc="-1" strike="noStrike">
                          <a:solidFill>
                            <a:srgbClr val="ffffff"/>
                          </a:solidFill>
                          <a:latin typeface="Arial"/>
                          <a:ea typeface="Arial"/>
                        </a:rPr>
                        <a:t>Echéance </a:t>
                      </a:r>
                      <a:endParaRPr b="0" lang="fr-BE" sz="1800" spc="-1" strike="noStrike">
                        <a:latin typeface="Arial"/>
                      </a:endParaRPr>
                    </a:p>
                  </a:txBody>
                  <a:tcPr marL="91440" marR="91440">
                    <a:solidFill>
                      <a:srgbClr val="4f81bd"/>
                    </a:solidFill>
                  </a:tcPr>
                </a:tc>
              </a:tr>
              <a:tr h="405360">
                <a:tc>
                  <a:txBody>
                    <a:bodyPr>
                      <a:noAutofit/>
                    </a:bodyPr>
                    <a:p>
                      <a:pPr>
                        <a:lnSpc>
                          <a:spcPct val="100000"/>
                        </a:lnSpc>
                      </a:pPr>
                      <a:r>
                        <a:rPr b="0" lang="fr-BE" sz="1800" spc="-1" strike="noStrike">
                          <a:solidFill>
                            <a:srgbClr val="000000"/>
                          </a:solidFill>
                          <a:latin typeface="Arial"/>
                          <a:ea typeface="Arial"/>
                        </a:rPr>
                        <a:t>Billiet Michel *</a:t>
                      </a:r>
                      <a:endParaRPr b="0" lang="fr-BE" sz="1800" spc="-1" strike="noStrike">
                        <a:latin typeface="Arial"/>
                      </a:endParaRPr>
                    </a:p>
                  </a:txBody>
                  <a:tcPr marL="91440" marR="91440">
                    <a:solidFill>
                      <a:srgbClr val="d0d8e8"/>
                    </a:solidFill>
                  </a:tcPr>
                </a:tc>
                <a:tc>
                  <a:txBody>
                    <a:bodyPr>
                      <a:noAutofit/>
                    </a:bodyPr>
                    <a:p>
                      <a:pPr>
                        <a:lnSpc>
                          <a:spcPct val="100000"/>
                        </a:lnSpc>
                      </a:pPr>
                      <a:r>
                        <a:rPr b="0" lang="fr-BE" sz="1800" spc="-1" strike="noStrike">
                          <a:solidFill>
                            <a:srgbClr val="000000"/>
                          </a:solidFill>
                          <a:latin typeface="Arial"/>
                          <a:ea typeface="Arial"/>
                        </a:rPr>
                        <a:t>2027</a:t>
                      </a:r>
                      <a:endParaRPr b="0" lang="fr-BE" sz="1800" spc="-1" strike="noStrike">
                        <a:latin typeface="Arial"/>
                      </a:endParaRPr>
                    </a:p>
                  </a:txBody>
                  <a:tcPr marL="91440" marR="91440">
                    <a:solidFill>
                      <a:srgbClr val="d0d8e8"/>
                    </a:solidFill>
                  </a:tcPr>
                </a:tc>
              </a:tr>
              <a:tr h="405360">
                <a:tc>
                  <a:txBody>
                    <a:bodyPr>
                      <a:noAutofit/>
                    </a:bodyPr>
                    <a:p>
                      <a:pPr>
                        <a:lnSpc>
                          <a:spcPct val="100000"/>
                        </a:lnSpc>
                      </a:pPr>
                      <a:r>
                        <a:rPr b="0" lang="fr-BE" sz="1800" spc="-1" strike="noStrike">
                          <a:solidFill>
                            <a:srgbClr val="000000"/>
                          </a:solidFill>
                          <a:latin typeface="Arial"/>
                          <a:ea typeface="Arial"/>
                        </a:rPr>
                        <a:t>Cuylits Philippe, président *</a:t>
                      </a:r>
                      <a:endParaRPr b="0" lang="fr-BE" sz="1800" spc="-1" strike="noStrike">
                        <a:latin typeface="Arial"/>
                      </a:endParaRPr>
                    </a:p>
                  </a:txBody>
                  <a:tcPr marL="91440" marR="91440">
                    <a:solidFill>
                      <a:srgbClr val="d0d8e8"/>
                    </a:solidFill>
                  </a:tcPr>
                </a:tc>
                <a:tc>
                  <a:txBody>
                    <a:bodyPr>
                      <a:noAutofit/>
                    </a:bodyPr>
                    <a:p>
                      <a:pPr>
                        <a:lnSpc>
                          <a:spcPct val="100000"/>
                        </a:lnSpc>
                      </a:pPr>
                      <a:r>
                        <a:rPr b="0" lang="fr-BE" sz="1800" spc="-1" strike="noStrike">
                          <a:solidFill>
                            <a:srgbClr val="000000"/>
                          </a:solidFill>
                          <a:latin typeface="Arial"/>
                          <a:ea typeface="Arial"/>
                        </a:rPr>
                        <a:t>2027</a:t>
                      </a:r>
                      <a:endParaRPr b="0" lang="fr-BE" sz="1800" spc="-1" strike="noStrike">
                        <a:latin typeface="Arial"/>
                      </a:endParaRPr>
                    </a:p>
                  </a:txBody>
                  <a:tcPr marL="91440" marR="91440">
                    <a:solidFill>
                      <a:srgbClr val="d0d8e8"/>
                    </a:solidFill>
                  </a:tcPr>
                </a:tc>
              </a:tr>
              <a:tr h="405360">
                <a:tc>
                  <a:txBody>
                    <a:bodyPr>
                      <a:noAutofit/>
                    </a:bodyPr>
                    <a:p>
                      <a:pPr>
                        <a:lnSpc>
                          <a:spcPct val="100000"/>
                        </a:lnSpc>
                      </a:pPr>
                      <a:r>
                        <a:rPr b="0" lang="fr-BE" sz="1800" spc="-1" strike="noStrike">
                          <a:solidFill>
                            <a:srgbClr val="000000"/>
                          </a:solidFill>
                          <a:latin typeface="Arial"/>
                          <a:ea typeface="Arial"/>
                        </a:rPr>
                        <a:t>Defawe Paul</a:t>
                      </a:r>
                      <a:endParaRPr b="0" lang="fr-BE" sz="1800" spc="-1" strike="noStrike">
                        <a:latin typeface="Arial"/>
                      </a:endParaRPr>
                    </a:p>
                  </a:txBody>
                  <a:tcPr marL="91440" marR="91440">
                    <a:solidFill>
                      <a:srgbClr val="e9edf4"/>
                    </a:solidFill>
                  </a:tcPr>
                </a:tc>
                <a:tc>
                  <a:txBody>
                    <a:bodyPr>
                      <a:noAutofit/>
                    </a:bodyPr>
                    <a:p>
                      <a:r>
                        <a:rPr b="0" lang="fr-BE" sz="1800" spc="-1" strike="noStrike">
                          <a:latin typeface="Arial"/>
                        </a:rPr>
                        <a:t>Démissionnaire </a:t>
                      </a:r>
                      <a:endParaRPr b="0" lang="fr-BE" sz="1800" spc="-1" strike="noStrike">
                        <a:latin typeface="Arial"/>
                      </a:endParaRPr>
                    </a:p>
                  </a:txBody>
                  <a:tcPr marL="91440" marR="91440">
                    <a:solidFill>
                      <a:srgbClr val="e9edf4"/>
                    </a:solidFill>
                  </a:tcPr>
                </a:tc>
              </a:tr>
              <a:tr h="405360">
                <a:tc>
                  <a:txBody>
                    <a:bodyPr>
                      <a:noAutofit/>
                    </a:bodyPr>
                    <a:p>
                      <a:pPr>
                        <a:lnSpc>
                          <a:spcPct val="100000"/>
                        </a:lnSpc>
                      </a:pPr>
                      <a:r>
                        <a:rPr b="0" lang="fr-BE" sz="1800" spc="-1" strike="noStrike">
                          <a:solidFill>
                            <a:srgbClr val="000000"/>
                          </a:solidFill>
                          <a:latin typeface="Arial"/>
                          <a:ea typeface="Arial"/>
                        </a:rPr>
                        <a:t>Etienne Philippe </a:t>
                      </a:r>
                      <a:endParaRPr b="0" lang="fr-BE" sz="1800" spc="-1" strike="noStrike">
                        <a:latin typeface="Arial"/>
                      </a:endParaRPr>
                    </a:p>
                  </a:txBody>
                  <a:tcPr marL="91440" marR="91440">
                    <a:solidFill>
                      <a:srgbClr val="d0d8e8"/>
                    </a:solidFill>
                  </a:tcPr>
                </a:tc>
                <a:tc>
                  <a:txBody>
                    <a:bodyPr>
                      <a:noAutofit/>
                    </a:bodyPr>
                    <a:p>
                      <a:pPr>
                        <a:lnSpc>
                          <a:spcPct val="100000"/>
                        </a:lnSpc>
                      </a:pPr>
                      <a:r>
                        <a:rPr b="0" lang="fr-BE" sz="1800" spc="-1" strike="noStrike">
                          <a:latin typeface="Arial"/>
                        </a:rPr>
                        <a:t>2024</a:t>
                      </a:r>
                      <a:endParaRPr b="0" lang="fr-BE" sz="1800" spc="-1" strike="noStrike">
                        <a:latin typeface="Arial"/>
                      </a:endParaRPr>
                    </a:p>
                  </a:txBody>
                  <a:tcPr marL="91440" marR="91440">
                    <a:solidFill>
                      <a:srgbClr val="d0d8e8"/>
                    </a:solidFill>
                  </a:tcPr>
                </a:tc>
              </a:tr>
              <a:tr h="405360">
                <a:tc>
                  <a:txBody>
                    <a:bodyPr>
                      <a:noAutofit/>
                    </a:bodyPr>
                    <a:p>
                      <a:pPr>
                        <a:lnSpc>
                          <a:spcPct val="100000"/>
                        </a:lnSpc>
                      </a:pPr>
                      <a:r>
                        <a:rPr b="0" lang="fr-BE" sz="1800" spc="-1" strike="noStrike">
                          <a:solidFill>
                            <a:srgbClr val="000000"/>
                          </a:solidFill>
                          <a:latin typeface="Arial"/>
                          <a:ea typeface="Arial"/>
                        </a:rPr>
                        <a:t>Grimberghs Denis </a:t>
                      </a:r>
                      <a:endParaRPr b="0" lang="fr-BE" sz="1800" spc="-1" strike="noStrike">
                        <a:latin typeface="Arial"/>
                      </a:endParaRPr>
                    </a:p>
                  </a:txBody>
                  <a:tcPr marL="91440" marR="91440">
                    <a:solidFill>
                      <a:srgbClr val="e9edf4"/>
                    </a:solidFill>
                  </a:tcPr>
                </a:tc>
                <a:tc>
                  <a:txBody>
                    <a:bodyPr>
                      <a:noAutofit/>
                    </a:bodyPr>
                    <a:p>
                      <a:pPr>
                        <a:lnSpc>
                          <a:spcPct val="100000"/>
                        </a:lnSpc>
                      </a:pPr>
                      <a:r>
                        <a:rPr b="0" lang="fr-BE" sz="1800" spc="-1" strike="noStrike">
                          <a:latin typeface="Arial"/>
                        </a:rPr>
                        <a:t>2024</a:t>
                      </a:r>
                      <a:endParaRPr b="0" lang="fr-BE" sz="1800" spc="-1" strike="noStrike">
                        <a:latin typeface="Arial"/>
                      </a:endParaRPr>
                    </a:p>
                  </a:txBody>
                  <a:tcPr marL="91440" marR="91440">
                    <a:solidFill>
                      <a:srgbClr val="e9edf4"/>
                    </a:solidFill>
                  </a:tcPr>
                </a:tc>
              </a:tr>
              <a:tr h="405360">
                <a:tc>
                  <a:txBody>
                    <a:bodyPr>
                      <a:noAutofit/>
                    </a:bodyPr>
                    <a:p>
                      <a:pPr>
                        <a:lnSpc>
                          <a:spcPct val="100000"/>
                        </a:lnSpc>
                      </a:pPr>
                      <a:r>
                        <a:rPr b="0" lang="fr-BE" sz="1800" spc="-1" strike="noStrike">
                          <a:solidFill>
                            <a:srgbClr val="000000"/>
                          </a:solidFill>
                          <a:latin typeface="Arial"/>
                          <a:ea typeface="Arial"/>
                        </a:rPr>
                        <a:t>Ladrière François *</a:t>
                      </a:r>
                      <a:endParaRPr b="0" lang="fr-BE" sz="1800" spc="-1" strike="noStrike">
                        <a:latin typeface="Arial"/>
                      </a:endParaRPr>
                    </a:p>
                  </a:txBody>
                  <a:tcPr marL="91440" marR="91440">
                    <a:solidFill>
                      <a:srgbClr val="d0d8e8"/>
                    </a:solidFill>
                  </a:tcPr>
                </a:tc>
                <a:tc>
                  <a:txBody>
                    <a:bodyPr>
                      <a:noAutofit/>
                    </a:bodyPr>
                    <a:p>
                      <a:pPr>
                        <a:lnSpc>
                          <a:spcPct val="100000"/>
                        </a:lnSpc>
                      </a:pPr>
                      <a:r>
                        <a:rPr b="0" lang="fr-BE" sz="1800" spc="-1" strike="noStrike">
                          <a:solidFill>
                            <a:srgbClr val="000000"/>
                          </a:solidFill>
                          <a:latin typeface="Arial"/>
                          <a:ea typeface="Arial"/>
                        </a:rPr>
                        <a:t>2027 (nouveau mandat)</a:t>
                      </a:r>
                      <a:endParaRPr b="0" lang="fr-BE" sz="1800" spc="-1" strike="noStrike">
                        <a:latin typeface="Arial"/>
                      </a:endParaRPr>
                    </a:p>
                  </a:txBody>
                  <a:tcPr marL="91440" marR="91440">
                    <a:solidFill>
                      <a:srgbClr val="d0d8e8"/>
                    </a:solidFill>
                  </a:tcPr>
                </a:tc>
              </a:tr>
              <a:tr h="405360">
                <a:tc>
                  <a:txBody>
                    <a:bodyPr>
                      <a:noAutofit/>
                    </a:bodyPr>
                    <a:p>
                      <a:pPr>
                        <a:lnSpc>
                          <a:spcPct val="100000"/>
                        </a:lnSpc>
                      </a:pPr>
                      <a:r>
                        <a:rPr b="0" lang="fr-BE" sz="1800" spc="-1" strike="noStrike">
                          <a:solidFill>
                            <a:srgbClr val="000000"/>
                          </a:solidFill>
                          <a:latin typeface="Arial"/>
                          <a:ea typeface="Arial"/>
                        </a:rPr>
                        <a:t>Louveaux Françoise , administratrice déléguée *</a:t>
                      </a:r>
                      <a:endParaRPr b="0" lang="fr-BE" sz="1800" spc="-1" strike="noStrike">
                        <a:latin typeface="Arial"/>
                      </a:endParaRPr>
                    </a:p>
                  </a:txBody>
                  <a:tcPr marL="91440" marR="91440">
                    <a:solidFill>
                      <a:srgbClr val="d0d8e8"/>
                    </a:solidFill>
                  </a:tcPr>
                </a:tc>
                <a:tc>
                  <a:txBody>
                    <a:bodyPr>
                      <a:noAutofit/>
                    </a:bodyPr>
                    <a:p>
                      <a:pPr>
                        <a:lnSpc>
                          <a:spcPct val="100000"/>
                        </a:lnSpc>
                      </a:pPr>
                      <a:r>
                        <a:rPr b="0" lang="fr-BE" sz="1800" spc="-1" strike="noStrike">
                          <a:solidFill>
                            <a:srgbClr val="000000"/>
                          </a:solidFill>
                          <a:latin typeface="Arial"/>
                          <a:ea typeface="Arial"/>
                        </a:rPr>
                        <a:t>2027</a:t>
                      </a:r>
                      <a:endParaRPr b="0" lang="fr-BE" sz="1800" spc="-1" strike="noStrike">
                        <a:latin typeface="Arial"/>
                      </a:endParaRPr>
                    </a:p>
                  </a:txBody>
                  <a:tcPr marL="91440" marR="91440">
                    <a:solidFill>
                      <a:srgbClr val="d0d8e8"/>
                    </a:solidFill>
                  </a:tcPr>
                </a:tc>
              </a:tr>
              <a:tr h="405360">
                <a:tc>
                  <a:txBody>
                    <a:bodyPr>
                      <a:noAutofit/>
                    </a:bodyPr>
                    <a:p>
                      <a:pPr>
                        <a:lnSpc>
                          <a:spcPct val="100000"/>
                        </a:lnSpc>
                      </a:pPr>
                      <a:r>
                        <a:rPr b="0" lang="fr-BE" sz="1800" spc="-1" strike="noStrike">
                          <a:solidFill>
                            <a:srgbClr val="000000"/>
                          </a:solidFill>
                          <a:latin typeface="Arial"/>
                          <a:ea typeface="Arial"/>
                        </a:rPr>
                        <a:t>Nguyen Yen</a:t>
                      </a:r>
                      <a:endParaRPr b="0" lang="fr-BE" sz="1800" spc="-1" strike="noStrike">
                        <a:latin typeface="Arial"/>
                      </a:endParaRPr>
                    </a:p>
                  </a:txBody>
                  <a:tcPr marL="91440" marR="91440">
                    <a:solidFill>
                      <a:srgbClr val="e9edf4"/>
                    </a:solidFill>
                  </a:tcPr>
                </a:tc>
                <a:tc>
                  <a:txBody>
                    <a:bodyPr>
                      <a:noAutofit/>
                    </a:bodyPr>
                    <a:p>
                      <a:pPr>
                        <a:lnSpc>
                          <a:spcPct val="100000"/>
                        </a:lnSpc>
                      </a:pPr>
                      <a:r>
                        <a:rPr b="0" lang="fr-BE" sz="1800" spc="-1" strike="noStrike">
                          <a:latin typeface="Arial"/>
                        </a:rPr>
                        <a:t>2024</a:t>
                      </a:r>
                      <a:endParaRPr b="0" lang="fr-BE" sz="1800" spc="-1" strike="noStrike">
                        <a:latin typeface="Arial"/>
                      </a:endParaRPr>
                    </a:p>
                  </a:txBody>
                  <a:tcPr marL="91440" marR="91440">
                    <a:solidFill>
                      <a:srgbClr val="e9edf4"/>
                    </a:solidFill>
                  </a:tcPr>
                </a:tc>
              </a:tr>
              <a:tr h="405360">
                <a:tc>
                  <a:txBody>
                    <a:bodyPr>
                      <a:noAutofit/>
                    </a:bodyPr>
                    <a:p>
                      <a:pPr>
                        <a:lnSpc>
                          <a:spcPct val="100000"/>
                        </a:lnSpc>
                      </a:pPr>
                      <a:r>
                        <a:rPr b="0" lang="fr-BE" sz="1800" spc="-1" strike="noStrike">
                          <a:solidFill>
                            <a:srgbClr val="000000"/>
                          </a:solidFill>
                          <a:latin typeface="Arial"/>
                          <a:ea typeface="Arial"/>
                        </a:rPr>
                        <a:t>Seghin Isabelle *</a:t>
                      </a:r>
                      <a:endParaRPr b="0" lang="fr-BE" sz="1800" spc="-1" strike="noStrike">
                        <a:latin typeface="Arial"/>
                      </a:endParaRPr>
                    </a:p>
                  </a:txBody>
                  <a:tcPr marL="91440" marR="91440">
                    <a:solidFill>
                      <a:srgbClr val="e9edf4"/>
                    </a:solidFill>
                  </a:tcPr>
                </a:tc>
                <a:tc>
                  <a:txBody>
                    <a:bodyPr>
                      <a:noAutofit/>
                    </a:bodyPr>
                    <a:p>
                      <a:pPr>
                        <a:lnSpc>
                          <a:spcPct val="100000"/>
                        </a:lnSpc>
                      </a:pPr>
                      <a:r>
                        <a:rPr b="0" lang="fr-BE" sz="1800" spc="-1" strike="noStrike">
                          <a:solidFill>
                            <a:srgbClr val="000000"/>
                          </a:solidFill>
                          <a:latin typeface="Arial"/>
                          <a:ea typeface="Arial"/>
                        </a:rPr>
                        <a:t>2027</a:t>
                      </a:r>
                      <a:endParaRPr b="0" lang="fr-BE" sz="1800" spc="-1" strike="noStrike">
                        <a:latin typeface="Arial"/>
                      </a:endParaRPr>
                    </a:p>
                  </a:txBody>
                  <a:tcPr marL="91440" marR="91440">
                    <a:solidFill>
                      <a:srgbClr val="e9edf4"/>
                    </a:solidFill>
                  </a:tcPr>
                </a:tc>
              </a:tr>
              <a:tr h="405360">
                <a:tc>
                  <a:txBody>
                    <a:bodyPr>
                      <a:noAutofit/>
                    </a:bodyPr>
                    <a:p>
                      <a:pPr>
                        <a:lnSpc>
                          <a:spcPct val="100000"/>
                        </a:lnSpc>
                      </a:pPr>
                      <a:r>
                        <a:rPr b="0" lang="fr-BE" sz="1800" spc="-1" strike="noStrike">
                          <a:solidFill>
                            <a:srgbClr val="000000"/>
                          </a:solidFill>
                          <a:latin typeface="Arial"/>
                          <a:ea typeface="Arial"/>
                        </a:rPr>
                        <a:t>Simons-Waucquez Eliane , secrétaire </a:t>
                      </a:r>
                      <a:endParaRPr b="0" lang="fr-BE" sz="1800" spc="-1" strike="noStrike">
                        <a:latin typeface="Arial"/>
                      </a:endParaRPr>
                    </a:p>
                  </a:txBody>
                  <a:tcPr marL="91440" marR="91440">
                    <a:solidFill>
                      <a:srgbClr val="d0d8e8"/>
                    </a:solidFill>
                  </a:tcPr>
                </a:tc>
                <a:tc>
                  <a:txBody>
                    <a:bodyPr>
                      <a:noAutofit/>
                    </a:bodyPr>
                    <a:p>
                      <a:pPr>
                        <a:lnSpc>
                          <a:spcPct val="100000"/>
                        </a:lnSpc>
                      </a:pPr>
                      <a:r>
                        <a:rPr b="0" lang="fr-BE" sz="1800" spc="-1" strike="noStrike">
                          <a:latin typeface="Arial"/>
                        </a:rPr>
                        <a:t>démissionnaire </a:t>
                      </a:r>
                      <a:endParaRPr b="0" lang="fr-BE" sz="1800" spc="-1" strike="noStrike">
                        <a:latin typeface="Arial"/>
                      </a:endParaRPr>
                    </a:p>
                  </a:txBody>
                  <a:tcPr marL="91440" marR="91440">
                    <a:solidFill>
                      <a:srgbClr val="d0d8e8"/>
                    </a:solidFill>
                  </a:tcPr>
                </a:tc>
              </a:tr>
              <a:tr h="405360">
                <a:tc>
                  <a:txBody>
                    <a:bodyPr>
                      <a:noAutofit/>
                    </a:bodyPr>
                    <a:p>
                      <a:pPr>
                        <a:lnSpc>
                          <a:spcPct val="100000"/>
                        </a:lnSpc>
                      </a:pPr>
                      <a:r>
                        <a:rPr b="0" lang="fr-BE" sz="1800" spc="-1" strike="noStrike">
                          <a:solidFill>
                            <a:srgbClr val="000000"/>
                          </a:solidFill>
                          <a:latin typeface="Arial"/>
                          <a:ea typeface="Arial"/>
                        </a:rPr>
                        <a:t>Thomas Pierre *</a:t>
                      </a:r>
                      <a:endParaRPr b="0" lang="fr-BE" sz="1800" spc="-1" strike="noStrike">
                        <a:latin typeface="Arial"/>
                      </a:endParaRPr>
                    </a:p>
                  </a:txBody>
                  <a:tcPr marL="91440" marR="91440">
                    <a:solidFill>
                      <a:srgbClr val="e9edf4"/>
                    </a:solidFill>
                  </a:tcPr>
                </a:tc>
                <a:tc>
                  <a:txBody>
                    <a:bodyPr>
                      <a:noAutofit/>
                    </a:bodyPr>
                    <a:p>
                      <a:pPr>
                        <a:lnSpc>
                          <a:spcPct val="100000"/>
                        </a:lnSpc>
                      </a:pPr>
                      <a:r>
                        <a:rPr b="0" lang="fr-BE" sz="1800" spc="-1" strike="noStrike">
                          <a:solidFill>
                            <a:srgbClr val="000000"/>
                          </a:solidFill>
                          <a:latin typeface="Arial"/>
                          <a:ea typeface="Arial"/>
                        </a:rPr>
                        <a:t>2027</a:t>
                      </a:r>
                      <a:endParaRPr b="0" lang="fr-BE" sz="1800" spc="-1" strike="noStrike">
                        <a:latin typeface="Arial"/>
                      </a:endParaRPr>
                    </a:p>
                  </a:txBody>
                  <a:tcPr marL="91440" marR="91440">
                    <a:solidFill>
                      <a:srgbClr val="e9edf4"/>
                    </a:solidFill>
                  </a:tcPr>
                </a:tc>
              </a:tr>
              <a:tr h="407520">
                <a:tc>
                  <a:txBody>
                    <a:bodyPr>
                      <a:noAutofit/>
                    </a:bodyPr>
                    <a:p>
                      <a:pPr>
                        <a:lnSpc>
                          <a:spcPct val="100000"/>
                        </a:lnSpc>
                      </a:pPr>
                      <a:r>
                        <a:rPr b="0" lang="fr-BE" sz="1800" spc="-1" strike="noStrike">
                          <a:solidFill>
                            <a:srgbClr val="000000"/>
                          </a:solidFill>
                          <a:latin typeface="Arial"/>
                          <a:ea typeface="Arial"/>
                        </a:rPr>
                        <a:t>Waucquez Emmanuel </a:t>
                      </a:r>
                      <a:endParaRPr b="0" lang="fr-BE" sz="1800" spc="-1" strike="noStrike">
                        <a:latin typeface="Arial"/>
                      </a:endParaRPr>
                    </a:p>
                  </a:txBody>
                  <a:tcPr marL="91440" marR="91440">
                    <a:solidFill>
                      <a:srgbClr val="d0d8e8"/>
                    </a:solidFill>
                  </a:tcPr>
                </a:tc>
                <a:tc>
                  <a:txBody>
                    <a:bodyPr>
                      <a:noAutofit/>
                    </a:bodyPr>
                    <a:p>
                      <a:pPr>
                        <a:lnSpc>
                          <a:spcPct val="100000"/>
                        </a:lnSpc>
                      </a:pPr>
                      <a:r>
                        <a:rPr b="0" lang="fr-BE" sz="1800" spc="-1" strike="noStrike">
                          <a:latin typeface="Arial"/>
                        </a:rPr>
                        <a:t>2024</a:t>
                      </a:r>
                      <a:endParaRPr b="0" lang="fr-BE" sz="1800" spc="-1" strike="noStrike">
                        <a:latin typeface="Arial"/>
                      </a:endParaRPr>
                    </a:p>
                  </a:txBody>
                  <a:tcPr marL="91440" marR="91440">
                    <a:solidFill>
                      <a:srgbClr val="d0d8e8"/>
                    </a:solidFill>
                  </a:tcPr>
                </a:tc>
              </a:tr>
            </a:tbl>
          </a:graphicData>
        </a:graphic>
      </p:graphicFrame>
      <p:pic>
        <p:nvPicPr>
          <p:cNvPr id="197" name="" descr=""/>
          <p:cNvPicPr/>
          <p:nvPr/>
        </p:nvPicPr>
        <p:blipFill>
          <a:blip r:embed="rId1"/>
          <a:stretch/>
        </p:blipFill>
        <p:spPr>
          <a:xfrm>
            <a:off x="8510400" y="263880"/>
            <a:ext cx="633240" cy="62028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586800" y="976320"/>
            <a:ext cx="7920000" cy="1969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just">
              <a:lnSpc>
                <a:spcPct val="100000"/>
              </a:lnSpc>
            </a:pPr>
            <a:r>
              <a:rPr b="0" lang="fr-BE" sz="2200" spc="-1" strike="noStrike">
                <a:solidFill>
                  <a:srgbClr val="000000"/>
                </a:solidFill>
                <a:latin typeface="Arial"/>
                <a:ea typeface="Arial"/>
              </a:rPr>
              <a:t>La s.c.r.l. FCG, rue de Jausse 49 à 5100 Naninnes, représentée par Olivier Ronsmans, a été désignée en tant que commissaire aux comptes par l’Assemblée Générale de 2021 pour 3 ans et son mandat expire à l’issue de l’Assemblée Générale de 2024.</a:t>
            </a:r>
            <a:endParaRPr b="0" lang="fr-BE" sz="2200" spc="-1" strike="noStrike">
              <a:latin typeface="Arial"/>
            </a:endParaRPr>
          </a:p>
        </p:txBody>
      </p:sp>
      <p:sp>
        <p:nvSpPr>
          <p:cNvPr id="199" name="CustomShape 2"/>
          <p:cNvSpPr/>
          <p:nvPr/>
        </p:nvSpPr>
        <p:spPr>
          <a:xfrm>
            <a:off x="-34200" y="260640"/>
            <a:ext cx="9142920" cy="456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ct val="100000"/>
              </a:lnSpc>
            </a:pPr>
            <a:r>
              <a:rPr b="1" lang="fr-BE" sz="2400" spc="-1" strike="noStrike">
                <a:solidFill>
                  <a:srgbClr val="000000"/>
                </a:solidFill>
                <a:latin typeface="Calibri"/>
                <a:ea typeface="Microsoft YaHei"/>
              </a:rPr>
              <a:t>Commissaire aux comptes</a:t>
            </a:r>
            <a:endParaRPr b="0" lang="fr-BE" sz="2400" spc="-1" strike="noStrike">
              <a:latin typeface="Arial"/>
            </a:endParaRPr>
          </a:p>
        </p:txBody>
      </p:sp>
      <p:sp>
        <p:nvSpPr>
          <p:cNvPr id="200" name="CustomShape 3"/>
          <p:cNvSpPr/>
          <p:nvPr/>
        </p:nvSpPr>
        <p:spPr>
          <a:xfrm>
            <a:off x="668880" y="3522600"/>
            <a:ext cx="8103600" cy="1969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marL="216000" indent="-216000">
              <a:lnSpc>
                <a:spcPct val="100000"/>
              </a:lnSpc>
              <a:buClr>
                <a:srgbClr val="000000"/>
              </a:buClr>
              <a:buSzPct val="45000"/>
              <a:buFont typeface="Wingdings" charset="2"/>
              <a:buChar char=""/>
            </a:pPr>
            <a:r>
              <a:rPr b="0" lang="fr-BE" sz="2200" spc="-1" strike="noStrike">
                <a:solidFill>
                  <a:srgbClr val="000000"/>
                </a:solidFill>
                <a:latin typeface="Arial"/>
                <a:ea typeface="Microsoft YaHei"/>
              </a:rPr>
              <a:t>Rapport annuel, comptes, bilan, budget comptable et budget de trésorerie sont soumis à l’approbation de l’Assemblée Générale.</a:t>
            </a:r>
            <a:endParaRPr b="0" lang="fr-BE" sz="2200" spc="-1" strike="noStrike">
              <a:latin typeface="Arial"/>
            </a:endParaRPr>
          </a:p>
          <a:p>
            <a:pPr marL="216000" indent="-216000">
              <a:lnSpc>
                <a:spcPct val="100000"/>
              </a:lnSpc>
              <a:buClr>
                <a:srgbClr val="000000"/>
              </a:buClr>
              <a:buSzPct val="45000"/>
              <a:buFont typeface="Wingdings" charset="2"/>
              <a:buChar char=""/>
            </a:pPr>
            <a:r>
              <a:rPr b="0" lang="fr-BE" sz="2200" spc="-1" strike="noStrike">
                <a:solidFill>
                  <a:srgbClr val="000000"/>
                </a:solidFill>
                <a:latin typeface="Arial"/>
                <a:ea typeface="Microsoft YaHei"/>
              </a:rPr>
              <a:t>Il est également proposé à l’Assemblée de donner décharges aux administrateurs, administratrices et commissaire.</a:t>
            </a:r>
            <a:endParaRPr b="0" lang="fr-BE" sz="2200" spc="-1" strike="noStrike">
              <a:latin typeface="Arial"/>
            </a:endParaRPr>
          </a:p>
        </p:txBody>
      </p:sp>
      <p:sp>
        <p:nvSpPr>
          <p:cNvPr id="201" name="CustomShape 4"/>
          <p:cNvSpPr/>
          <p:nvPr/>
        </p:nvSpPr>
        <p:spPr>
          <a:xfrm>
            <a:off x="-46800" y="2872080"/>
            <a:ext cx="9142920" cy="456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ct val="100000"/>
              </a:lnSpc>
            </a:pPr>
            <a:r>
              <a:rPr b="1" lang="fr-BE" sz="2400" spc="-1" strike="noStrike">
                <a:solidFill>
                  <a:srgbClr val="000000"/>
                </a:solidFill>
                <a:latin typeface="Calibri"/>
                <a:ea typeface="Microsoft YaHei"/>
              </a:rPr>
              <a:t>Approbation</a:t>
            </a:r>
            <a:endParaRPr b="0" lang="fr-BE" sz="2400" spc="-1" strike="noStrike">
              <a:latin typeface="Arial"/>
            </a:endParaRPr>
          </a:p>
        </p:txBody>
      </p:sp>
      <p:pic>
        <p:nvPicPr>
          <p:cNvPr id="202" name="" descr=""/>
          <p:cNvPicPr/>
          <p:nvPr/>
        </p:nvPicPr>
        <p:blipFill>
          <a:blip r:embed="rId1"/>
          <a:stretch/>
        </p:blipFill>
        <p:spPr>
          <a:xfrm>
            <a:off x="8088120" y="36360"/>
            <a:ext cx="923040" cy="904680"/>
          </a:xfrm>
          <a:prstGeom prst="rect">
            <a:avLst/>
          </a:prstGeom>
          <a:ln>
            <a:noFill/>
          </a:ln>
        </p:spPr>
      </p:pic>
      <p:pic>
        <p:nvPicPr>
          <p:cNvPr id="203" name="" descr=""/>
          <p:cNvPicPr/>
          <p:nvPr/>
        </p:nvPicPr>
        <p:blipFill>
          <a:blip r:embed="rId2"/>
          <a:stretch/>
        </p:blipFill>
        <p:spPr>
          <a:xfrm>
            <a:off x="3877200" y="5237280"/>
            <a:ext cx="2088000" cy="1368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394920" y="1335960"/>
            <a:ext cx="8474400" cy="1029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05" name="CustomShape 2"/>
          <p:cNvSpPr/>
          <p:nvPr/>
        </p:nvSpPr>
        <p:spPr>
          <a:xfrm>
            <a:off x="372600" y="5445000"/>
            <a:ext cx="8627400" cy="717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06" name="TextShape 3"/>
          <p:cNvSpPr txBox="1"/>
          <p:nvPr/>
        </p:nvSpPr>
        <p:spPr>
          <a:xfrm>
            <a:off x="155520" y="-144360"/>
            <a:ext cx="304920" cy="433440"/>
          </a:xfrm>
          <a:prstGeom prst="rect">
            <a:avLst/>
          </a:prstGeom>
          <a:noFill/>
          <a:ln>
            <a:noFill/>
          </a:ln>
        </p:spPr>
      </p:sp>
      <p:sp>
        <p:nvSpPr>
          <p:cNvPr id="207" name="TextShape 4"/>
          <p:cNvSpPr txBox="1"/>
          <p:nvPr/>
        </p:nvSpPr>
        <p:spPr>
          <a:xfrm>
            <a:off x="307800" y="7920"/>
            <a:ext cx="304920" cy="433440"/>
          </a:xfrm>
          <a:prstGeom prst="rect">
            <a:avLst/>
          </a:prstGeom>
          <a:noFill/>
          <a:ln>
            <a:noFill/>
          </a:ln>
        </p:spPr>
      </p:sp>
      <p:sp>
        <p:nvSpPr>
          <p:cNvPr id="208" name="TextShape 5"/>
          <p:cNvSpPr txBox="1"/>
          <p:nvPr/>
        </p:nvSpPr>
        <p:spPr>
          <a:xfrm>
            <a:off x="460440" y="160200"/>
            <a:ext cx="304920" cy="433440"/>
          </a:xfrm>
          <a:prstGeom prst="rect">
            <a:avLst/>
          </a:prstGeom>
          <a:noFill/>
          <a:ln>
            <a:noFill/>
          </a:ln>
        </p:spPr>
      </p:sp>
      <p:pic>
        <p:nvPicPr>
          <p:cNvPr id="209" name="" descr=""/>
          <p:cNvPicPr/>
          <p:nvPr/>
        </p:nvPicPr>
        <p:blipFill>
          <a:blip r:embed="rId1"/>
          <a:stretch/>
        </p:blipFill>
        <p:spPr>
          <a:xfrm>
            <a:off x="4160520" y="113400"/>
            <a:ext cx="914400" cy="896040"/>
          </a:xfrm>
          <a:prstGeom prst="rect">
            <a:avLst/>
          </a:prstGeom>
          <a:ln>
            <a:noFill/>
          </a:ln>
        </p:spPr>
      </p:pic>
      <p:sp>
        <p:nvSpPr>
          <p:cNvPr id="210" name="TextShape 6"/>
          <p:cNvSpPr txBox="1"/>
          <p:nvPr/>
        </p:nvSpPr>
        <p:spPr>
          <a:xfrm>
            <a:off x="155520" y="-807840"/>
            <a:ext cx="2705040" cy="1695240"/>
          </a:xfrm>
          <a:prstGeom prst="rect">
            <a:avLst/>
          </a:prstGeom>
          <a:noFill/>
          <a:ln>
            <a:noFill/>
          </a:ln>
        </p:spPr>
      </p:sp>
      <p:sp>
        <p:nvSpPr>
          <p:cNvPr id="211" name="TextShape 7"/>
          <p:cNvSpPr txBox="1"/>
          <p:nvPr/>
        </p:nvSpPr>
        <p:spPr>
          <a:xfrm>
            <a:off x="307800" y="-655560"/>
            <a:ext cx="2705040" cy="1695240"/>
          </a:xfrm>
          <a:prstGeom prst="rect">
            <a:avLst/>
          </a:prstGeom>
          <a:noFill/>
          <a:ln>
            <a:noFill/>
          </a:ln>
        </p:spPr>
      </p:sp>
      <p:pic>
        <p:nvPicPr>
          <p:cNvPr id="212" name="" descr=""/>
          <p:cNvPicPr/>
          <p:nvPr/>
        </p:nvPicPr>
        <p:blipFill>
          <a:blip r:embed="rId2"/>
          <a:stretch/>
        </p:blipFill>
        <p:spPr>
          <a:xfrm>
            <a:off x="2665440" y="2016000"/>
            <a:ext cx="3600000" cy="2736000"/>
          </a:xfrm>
          <a:prstGeom prst="rect">
            <a:avLst/>
          </a:prstGeom>
          <a:ln>
            <a:noFill/>
          </a:ln>
        </p:spPr>
      </p:pic>
      <p:sp>
        <p:nvSpPr>
          <p:cNvPr id="213" name="TextShape 8"/>
          <p:cNvSpPr txBox="1"/>
          <p:nvPr/>
        </p:nvSpPr>
        <p:spPr>
          <a:xfrm>
            <a:off x="146160" y="1286640"/>
            <a:ext cx="8965800" cy="660960"/>
          </a:xfrm>
          <a:prstGeom prst="rect">
            <a:avLst/>
          </a:prstGeom>
          <a:noFill/>
          <a:ln>
            <a:noFill/>
          </a:ln>
        </p:spPr>
        <p:txBody>
          <a:bodyPr lIns="90000" rIns="90000" tIns="45000" bIns="45000">
            <a:spAutoFit/>
          </a:bodyPr>
          <a:p>
            <a:pPr>
              <a:lnSpc>
                <a:spcPct val="100000"/>
              </a:lnSpc>
            </a:pPr>
            <a:r>
              <a:rPr b="0" lang="fr-BE" sz="2000" spc="-1" strike="noStrike">
                <a:solidFill>
                  <a:srgbClr val="000000"/>
                </a:solidFill>
                <a:latin typeface="Arial"/>
                <a:ea typeface="Arial"/>
              </a:rPr>
              <a:t>Un chaleureux merci à toutes et tous de croire à l’action de Renovassistance et de la soutenir. Votre soutien est indispensable ! </a:t>
            </a:r>
            <a:endParaRPr b="0" lang="fr-BE" sz="2000" spc="-1" strike="noStrike">
              <a:latin typeface="Arial"/>
            </a:endParaRPr>
          </a:p>
        </p:txBody>
      </p:sp>
      <p:sp>
        <p:nvSpPr>
          <p:cNvPr id="214" name="TextShape 9"/>
          <p:cNvSpPr txBox="1"/>
          <p:nvPr/>
        </p:nvSpPr>
        <p:spPr>
          <a:xfrm>
            <a:off x="0" y="4885920"/>
            <a:ext cx="8999280" cy="946080"/>
          </a:xfrm>
          <a:prstGeom prst="rect">
            <a:avLst/>
          </a:prstGeom>
          <a:noFill/>
          <a:ln>
            <a:noFill/>
          </a:ln>
        </p:spPr>
        <p:txBody>
          <a:bodyPr lIns="90000" rIns="90000" tIns="45000" bIns="45000">
            <a:spAutoFit/>
          </a:bodyPr>
          <a:p>
            <a:pPr algn="just">
              <a:lnSpc>
                <a:spcPct val="100000"/>
              </a:lnSpc>
            </a:pPr>
            <a:r>
              <a:rPr b="0" lang="fr-BE" sz="2000" spc="-1" strike="noStrike">
                <a:solidFill>
                  <a:srgbClr val="000000"/>
                </a:solidFill>
                <a:latin typeface="Arial"/>
                <a:ea typeface="Arial"/>
              </a:rPr>
              <a:t>Les nombreux projets en cours ne sont réalisables qu’avec l’aide de propriétaires, prêteurs, donateurs et institutions convaincus de l’importance de la création de logements de qualité pour lutter contre l’exclusion sociale.</a:t>
            </a:r>
            <a:endParaRPr b="0" lang="fr-BE"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0" y="139680"/>
            <a:ext cx="9143280" cy="842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ct val="100000"/>
              </a:lnSpc>
            </a:pPr>
            <a:r>
              <a:rPr b="1" lang="fr-BE" sz="2200" spc="-1" strike="noStrike">
                <a:solidFill>
                  <a:srgbClr val="000000"/>
                </a:solidFill>
                <a:latin typeface="Calibri"/>
                <a:ea typeface="Microsoft YaHei"/>
              </a:rPr>
              <a:t>2023  - 7 chantiers à boucler </a:t>
            </a:r>
            <a:endParaRPr b="0" lang="fr-BE" sz="2200" spc="-1" strike="noStrike">
              <a:latin typeface="Arial"/>
            </a:endParaRPr>
          </a:p>
        </p:txBody>
      </p:sp>
      <p:sp>
        <p:nvSpPr>
          <p:cNvPr id="94" name="CustomShape 2"/>
          <p:cNvSpPr/>
          <p:nvPr/>
        </p:nvSpPr>
        <p:spPr>
          <a:xfrm>
            <a:off x="1475640" y="2996640"/>
            <a:ext cx="45360" cy="369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95" name="TextShape 3"/>
          <p:cNvSpPr txBox="1"/>
          <p:nvPr/>
        </p:nvSpPr>
        <p:spPr>
          <a:xfrm>
            <a:off x="216000" y="6100920"/>
            <a:ext cx="194400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Av. Eekhoud 48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sp>
        <p:nvSpPr>
          <p:cNvPr id="96" name="TextShape 4"/>
          <p:cNvSpPr txBox="1"/>
          <p:nvPr/>
        </p:nvSpPr>
        <p:spPr>
          <a:xfrm>
            <a:off x="2449080" y="6100920"/>
            <a:ext cx="201492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Chée. de Haecht 406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pic>
        <p:nvPicPr>
          <p:cNvPr id="97" name="" descr=""/>
          <p:cNvPicPr/>
          <p:nvPr/>
        </p:nvPicPr>
        <p:blipFill>
          <a:blip r:embed="rId1"/>
          <a:stretch/>
        </p:blipFill>
        <p:spPr>
          <a:xfrm>
            <a:off x="2447640" y="3506400"/>
            <a:ext cx="2016720" cy="2577600"/>
          </a:xfrm>
          <a:prstGeom prst="rect">
            <a:avLst/>
          </a:prstGeom>
          <a:ln>
            <a:noFill/>
          </a:ln>
        </p:spPr>
      </p:pic>
      <p:pic>
        <p:nvPicPr>
          <p:cNvPr id="98" name="" descr=""/>
          <p:cNvPicPr/>
          <p:nvPr/>
        </p:nvPicPr>
        <p:blipFill>
          <a:blip r:embed="rId2"/>
          <a:stretch/>
        </p:blipFill>
        <p:spPr>
          <a:xfrm>
            <a:off x="211320" y="3506040"/>
            <a:ext cx="2002320" cy="2576160"/>
          </a:xfrm>
          <a:prstGeom prst="rect">
            <a:avLst/>
          </a:prstGeom>
          <a:ln>
            <a:noFill/>
          </a:ln>
        </p:spPr>
      </p:pic>
      <p:sp>
        <p:nvSpPr>
          <p:cNvPr id="99" name="TextShape 5"/>
          <p:cNvSpPr txBox="1"/>
          <p:nvPr/>
        </p:nvSpPr>
        <p:spPr>
          <a:xfrm>
            <a:off x="3645000" y="2788920"/>
            <a:ext cx="192600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d’Anethan 42-44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sp>
        <p:nvSpPr>
          <p:cNvPr id="100" name="TextShape 6"/>
          <p:cNvSpPr txBox="1"/>
          <p:nvPr/>
        </p:nvSpPr>
        <p:spPr>
          <a:xfrm>
            <a:off x="6986160" y="2788920"/>
            <a:ext cx="179028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J. A. De Mot 15</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 </a:t>
            </a:r>
            <a:r>
              <a:rPr b="0" lang="fr-BE" sz="1400" spc="-1" strike="noStrike">
                <a:solidFill>
                  <a:srgbClr val="000000"/>
                </a:solidFill>
                <a:latin typeface="Arial"/>
                <a:ea typeface="Arial"/>
              </a:rPr>
              <a:t>à Etterbeek</a:t>
            </a:r>
            <a:endParaRPr b="0" lang="fr-BE" sz="1400" spc="-1" strike="noStrike">
              <a:latin typeface="Arial"/>
            </a:endParaRPr>
          </a:p>
        </p:txBody>
      </p:sp>
      <p:pic>
        <p:nvPicPr>
          <p:cNvPr id="101" name="" descr=""/>
          <p:cNvPicPr/>
          <p:nvPr/>
        </p:nvPicPr>
        <p:blipFill>
          <a:blip r:embed="rId3"/>
          <a:stretch/>
        </p:blipFill>
        <p:spPr>
          <a:xfrm>
            <a:off x="3614400" y="883800"/>
            <a:ext cx="2001600" cy="1888200"/>
          </a:xfrm>
          <a:prstGeom prst="rect">
            <a:avLst/>
          </a:prstGeom>
          <a:ln>
            <a:noFill/>
          </a:ln>
        </p:spPr>
      </p:pic>
      <p:pic>
        <p:nvPicPr>
          <p:cNvPr id="102" name="" descr=""/>
          <p:cNvPicPr/>
          <p:nvPr/>
        </p:nvPicPr>
        <p:blipFill>
          <a:blip r:embed="rId4"/>
          <a:stretch/>
        </p:blipFill>
        <p:spPr>
          <a:xfrm>
            <a:off x="7022520" y="194400"/>
            <a:ext cx="1718280" cy="2577600"/>
          </a:xfrm>
          <a:prstGeom prst="rect">
            <a:avLst/>
          </a:prstGeom>
          <a:ln>
            <a:noFill/>
          </a:ln>
        </p:spPr>
      </p:pic>
      <p:sp>
        <p:nvSpPr>
          <p:cNvPr id="103" name="TextShape 7"/>
          <p:cNvSpPr txBox="1"/>
          <p:nvPr/>
        </p:nvSpPr>
        <p:spPr>
          <a:xfrm>
            <a:off x="156960" y="2788920"/>
            <a:ext cx="2284200" cy="49932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de la Mutualité 55-57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Forest </a:t>
            </a:r>
            <a:endParaRPr b="0" lang="fr-BE" sz="1400" spc="-1" strike="noStrike">
              <a:latin typeface="Arial"/>
            </a:endParaRPr>
          </a:p>
        </p:txBody>
      </p:sp>
      <p:pic>
        <p:nvPicPr>
          <p:cNvPr id="104" name="" descr=""/>
          <p:cNvPicPr/>
          <p:nvPr/>
        </p:nvPicPr>
        <p:blipFill>
          <a:blip r:embed="rId5"/>
          <a:stretch/>
        </p:blipFill>
        <p:spPr>
          <a:xfrm>
            <a:off x="438120" y="194400"/>
            <a:ext cx="1722960" cy="2577600"/>
          </a:xfrm>
          <a:prstGeom prst="rect">
            <a:avLst/>
          </a:prstGeom>
          <a:ln>
            <a:noFill/>
          </a:ln>
        </p:spPr>
      </p:pic>
      <p:pic>
        <p:nvPicPr>
          <p:cNvPr id="105" name="" descr=""/>
          <p:cNvPicPr/>
          <p:nvPr/>
        </p:nvPicPr>
        <p:blipFill>
          <a:blip r:embed="rId6"/>
          <a:stretch/>
        </p:blipFill>
        <p:spPr>
          <a:xfrm>
            <a:off x="84960" y="103320"/>
            <a:ext cx="635040" cy="688680"/>
          </a:xfrm>
          <a:prstGeom prst="rect">
            <a:avLst/>
          </a:prstGeom>
          <a:ln>
            <a:noFill/>
          </a:ln>
        </p:spPr>
      </p:pic>
      <p:sp>
        <p:nvSpPr>
          <p:cNvPr id="106" name="TextShape 8"/>
          <p:cNvSpPr txBox="1"/>
          <p:nvPr/>
        </p:nvSpPr>
        <p:spPr>
          <a:xfrm>
            <a:off x="4577040" y="1245240"/>
            <a:ext cx="1322280" cy="253800"/>
          </a:xfrm>
          <a:prstGeom prst="rect">
            <a:avLst/>
          </a:prstGeom>
          <a:solidFill>
            <a:srgbClr val="ffffff"/>
          </a:solidFill>
          <a:ln w="9360">
            <a:solidFill>
              <a:srgbClr val="000000"/>
            </a:solidFill>
            <a:round/>
          </a:ln>
        </p:spPr>
        <p:txBody>
          <a:bodyPr lIns="94680" rIns="94680" tIns="49680" bIns="49680">
            <a:spAutoFit/>
          </a:bodyPr>
          <a:p>
            <a:pPr>
              <a:lnSpc>
                <a:spcPct val="100000"/>
              </a:lnSpc>
            </a:pPr>
            <a:r>
              <a:rPr b="0" lang="fr-BE" sz="1050" spc="-1" strike="noStrike">
                <a:solidFill>
                  <a:srgbClr val="000000"/>
                </a:solidFill>
                <a:latin typeface="Arial"/>
                <a:ea typeface="Arial"/>
              </a:rPr>
              <a:t>Projet avec la STIB</a:t>
            </a:r>
            <a:endParaRPr b="0" lang="fr-BE" sz="1050" spc="-1" strike="noStrike">
              <a:latin typeface="Arial"/>
            </a:endParaRPr>
          </a:p>
        </p:txBody>
      </p:sp>
      <p:sp>
        <p:nvSpPr>
          <p:cNvPr id="107" name="TextShape 9"/>
          <p:cNvSpPr txBox="1"/>
          <p:nvPr/>
        </p:nvSpPr>
        <p:spPr>
          <a:xfrm>
            <a:off x="7872120" y="3702600"/>
            <a:ext cx="1322280" cy="253800"/>
          </a:xfrm>
          <a:prstGeom prst="rect">
            <a:avLst/>
          </a:prstGeom>
          <a:solidFill>
            <a:srgbClr val="ffffff"/>
          </a:solidFill>
          <a:ln w="9360">
            <a:solidFill>
              <a:srgbClr val="000000"/>
            </a:solidFill>
            <a:round/>
          </a:ln>
        </p:spPr>
        <p:txBody>
          <a:bodyPr lIns="94680" rIns="94680" tIns="49680" bIns="49680">
            <a:spAutoFit/>
          </a:bodyPr>
          <a:p>
            <a:pPr>
              <a:lnSpc>
                <a:spcPct val="100000"/>
              </a:lnSpc>
            </a:pPr>
            <a:r>
              <a:rPr b="0" lang="fr-BE" sz="1050" spc="-1" strike="noStrike">
                <a:solidFill>
                  <a:srgbClr val="000000"/>
                </a:solidFill>
                <a:latin typeface="Arial"/>
                <a:ea typeface="Arial"/>
              </a:rPr>
              <a:t>Projet avec la STIB</a:t>
            </a:r>
            <a:endParaRPr b="0" lang="fr-BE" sz="1050" spc="-1" strike="noStrike">
              <a:latin typeface="Arial"/>
            </a:endParaRPr>
          </a:p>
        </p:txBody>
      </p:sp>
      <p:sp>
        <p:nvSpPr>
          <p:cNvPr id="108" name="TextShape 10"/>
          <p:cNvSpPr txBox="1"/>
          <p:nvPr/>
        </p:nvSpPr>
        <p:spPr>
          <a:xfrm>
            <a:off x="7872120" y="318240"/>
            <a:ext cx="1322280" cy="253800"/>
          </a:xfrm>
          <a:prstGeom prst="rect">
            <a:avLst/>
          </a:prstGeom>
          <a:solidFill>
            <a:srgbClr val="ffffff"/>
          </a:solidFill>
          <a:ln w="9360">
            <a:solidFill>
              <a:srgbClr val="000000"/>
            </a:solidFill>
            <a:round/>
          </a:ln>
        </p:spPr>
        <p:txBody>
          <a:bodyPr lIns="94680" rIns="94680" tIns="49680" bIns="49680">
            <a:spAutoFit/>
          </a:bodyPr>
          <a:p>
            <a:pPr>
              <a:lnSpc>
                <a:spcPct val="100000"/>
              </a:lnSpc>
            </a:pPr>
            <a:r>
              <a:rPr b="0" lang="fr-BE" sz="1050" spc="-1" strike="noStrike">
                <a:solidFill>
                  <a:srgbClr val="000000"/>
                </a:solidFill>
                <a:latin typeface="Arial"/>
                <a:ea typeface="Arial"/>
              </a:rPr>
              <a:t>Projet avec la STIB</a:t>
            </a:r>
            <a:endParaRPr b="0" lang="fr-BE" sz="1050" spc="-1" strike="noStrike">
              <a:latin typeface="Arial"/>
            </a:endParaRPr>
          </a:p>
        </p:txBody>
      </p:sp>
      <p:sp>
        <p:nvSpPr>
          <p:cNvPr id="109" name="TextShape 11"/>
          <p:cNvSpPr txBox="1"/>
          <p:nvPr/>
        </p:nvSpPr>
        <p:spPr>
          <a:xfrm>
            <a:off x="7024680" y="6124680"/>
            <a:ext cx="1689840" cy="49932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Josaphat 312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pic>
        <p:nvPicPr>
          <p:cNvPr id="110" name="" descr=""/>
          <p:cNvPicPr/>
          <p:nvPr/>
        </p:nvPicPr>
        <p:blipFill>
          <a:blip r:embed="rId7"/>
          <a:stretch/>
        </p:blipFill>
        <p:spPr>
          <a:xfrm>
            <a:off x="6868800" y="3506400"/>
            <a:ext cx="1872000" cy="2577600"/>
          </a:xfrm>
          <a:prstGeom prst="rect">
            <a:avLst/>
          </a:prstGeom>
          <a:ln>
            <a:noFill/>
          </a:ln>
        </p:spPr>
      </p:pic>
      <p:pic>
        <p:nvPicPr>
          <p:cNvPr id="111" name="" descr=""/>
          <p:cNvPicPr/>
          <p:nvPr/>
        </p:nvPicPr>
        <p:blipFill>
          <a:blip r:embed="rId8"/>
          <a:stretch/>
        </p:blipFill>
        <p:spPr>
          <a:xfrm>
            <a:off x="4824000" y="3506400"/>
            <a:ext cx="1800000" cy="2577600"/>
          </a:xfrm>
          <a:prstGeom prst="rect">
            <a:avLst/>
          </a:prstGeom>
          <a:ln>
            <a:noFill/>
          </a:ln>
        </p:spPr>
      </p:pic>
      <p:sp>
        <p:nvSpPr>
          <p:cNvPr id="112" name="TextShape 12"/>
          <p:cNvSpPr txBox="1"/>
          <p:nvPr/>
        </p:nvSpPr>
        <p:spPr>
          <a:xfrm>
            <a:off x="4827960" y="6124680"/>
            <a:ext cx="1827000" cy="49932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Bonaventure 61</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Jette</a:t>
            </a:r>
            <a:endParaRPr b="0" lang="fr-BE"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0" y="139680"/>
            <a:ext cx="9143280" cy="842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ct val="100000"/>
              </a:lnSpc>
            </a:pPr>
            <a:r>
              <a:rPr b="1" lang="fr-BE" sz="2200" spc="-1" strike="noStrike">
                <a:solidFill>
                  <a:srgbClr val="000000"/>
                </a:solidFill>
                <a:latin typeface="Calibri"/>
                <a:ea typeface="Microsoft YaHei"/>
              </a:rPr>
              <a:t>2023  - 7 chantiers à boucler </a:t>
            </a:r>
            <a:endParaRPr b="0" lang="fr-BE" sz="2200" spc="-1" strike="noStrike">
              <a:latin typeface="Arial"/>
            </a:endParaRPr>
          </a:p>
        </p:txBody>
      </p:sp>
      <p:sp>
        <p:nvSpPr>
          <p:cNvPr id="114" name="CustomShape 2"/>
          <p:cNvSpPr/>
          <p:nvPr/>
        </p:nvSpPr>
        <p:spPr>
          <a:xfrm>
            <a:off x="1475640" y="2996640"/>
            <a:ext cx="45360" cy="369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15" name="TextShape 3"/>
          <p:cNvSpPr txBox="1"/>
          <p:nvPr/>
        </p:nvSpPr>
        <p:spPr>
          <a:xfrm>
            <a:off x="216000" y="6100920"/>
            <a:ext cx="194400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Av. Eekhoud 48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sp>
        <p:nvSpPr>
          <p:cNvPr id="116" name="TextShape 4"/>
          <p:cNvSpPr txBox="1"/>
          <p:nvPr/>
        </p:nvSpPr>
        <p:spPr>
          <a:xfrm>
            <a:off x="2449080" y="6100920"/>
            <a:ext cx="201492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Chée. de Haecht 406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pic>
        <p:nvPicPr>
          <p:cNvPr id="117" name="" descr=""/>
          <p:cNvPicPr/>
          <p:nvPr/>
        </p:nvPicPr>
        <p:blipFill>
          <a:blip r:embed="rId1"/>
          <a:stretch/>
        </p:blipFill>
        <p:spPr>
          <a:xfrm>
            <a:off x="2447640" y="3506400"/>
            <a:ext cx="2016720" cy="2577600"/>
          </a:xfrm>
          <a:prstGeom prst="rect">
            <a:avLst/>
          </a:prstGeom>
          <a:ln>
            <a:noFill/>
          </a:ln>
        </p:spPr>
      </p:pic>
      <p:pic>
        <p:nvPicPr>
          <p:cNvPr id="118" name="" descr=""/>
          <p:cNvPicPr/>
          <p:nvPr/>
        </p:nvPicPr>
        <p:blipFill>
          <a:blip r:embed="rId2"/>
          <a:stretch/>
        </p:blipFill>
        <p:spPr>
          <a:xfrm>
            <a:off x="211320" y="3506040"/>
            <a:ext cx="2002320" cy="2576160"/>
          </a:xfrm>
          <a:prstGeom prst="rect">
            <a:avLst/>
          </a:prstGeom>
          <a:ln>
            <a:noFill/>
          </a:ln>
        </p:spPr>
      </p:pic>
      <p:sp>
        <p:nvSpPr>
          <p:cNvPr id="119" name="TextShape 5"/>
          <p:cNvSpPr txBox="1"/>
          <p:nvPr/>
        </p:nvSpPr>
        <p:spPr>
          <a:xfrm>
            <a:off x="3645000" y="2788920"/>
            <a:ext cx="192600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d’Anethan 42-44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sp>
        <p:nvSpPr>
          <p:cNvPr id="120" name="TextShape 6"/>
          <p:cNvSpPr txBox="1"/>
          <p:nvPr/>
        </p:nvSpPr>
        <p:spPr>
          <a:xfrm>
            <a:off x="6986160" y="2788920"/>
            <a:ext cx="1790280" cy="52308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J. A. De Mot 15</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 </a:t>
            </a:r>
            <a:r>
              <a:rPr b="0" lang="fr-BE" sz="1400" spc="-1" strike="noStrike">
                <a:solidFill>
                  <a:srgbClr val="000000"/>
                </a:solidFill>
                <a:latin typeface="Arial"/>
                <a:ea typeface="Arial"/>
              </a:rPr>
              <a:t>à Etterbeek</a:t>
            </a:r>
            <a:endParaRPr b="0" lang="fr-BE" sz="1400" spc="-1" strike="noStrike">
              <a:latin typeface="Arial"/>
            </a:endParaRPr>
          </a:p>
        </p:txBody>
      </p:sp>
      <p:pic>
        <p:nvPicPr>
          <p:cNvPr id="121" name="" descr=""/>
          <p:cNvPicPr/>
          <p:nvPr/>
        </p:nvPicPr>
        <p:blipFill>
          <a:blip r:embed="rId3"/>
          <a:stretch/>
        </p:blipFill>
        <p:spPr>
          <a:xfrm>
            <a:off x="3614400" y="883800"/>
            <a:ext cx="2001600" cy="1888200"/>
          </a:xfrm>
          <a:prstGeom prst="rect">
            <a:avLst/>
          </a:prstGeom>
          <a:ln>
            <a:noFill/>
          </a:ln>
        </p:spPr>
      </p:pic>
      <p:pic>
        <p:nvPicPr>
          <p:cNvPr id="122" name="" descr=""/>
          <p:cNvPicPr/>
          <p:nvPr/>
        </p:nvPicPr>
        <p:blipFill>
          <a:blip r:embed="rId4"/>
          <a:stretch/>
        </p:blipFill>
        <p:spPr>
          <a:xfrm>
            <a:off x="7022520" y="194400"/>
            <a:ext cx="1718280" cy="2577600"/>
          </a:xfrm>
          <a:prstGeom prst="rect">
            <a:avLst/>
          </a:prstGeom>
          <a:ln>
            <a:noFill/>
          </a:ln>
        </p:spPr>
      </p:pic>
      <p:sp>
        <p:nvSpPr>
          <p:cNvPr id="123" name="TextShape 7"/>
          <p:cNvSpPr txBox="1"/>
          <p:nvPr/>
        </p:nvSpPr>
        <p:spPr>
          <a:xfrm>
            <a:off x="156960" y="2788920"/>
            <a:ext cx="2284200" cy="49932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de la Mutualité 55-57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Forest </a:t>
            </a:r>
            <a:endParaRPr b="0" lang="fr-BE" sz="1400" spc="-1" strike="noStrike">
              <a:latin typeface="Arial"/>
            </a:endParaRPr>
          </a:p>
        </p:txBody>
      </p:sp>
      <p:pic>
        <p:nvPicPr>
          <p:cNvPr id="124" name="" descr=""/>
          <p:cNvPicPr/>
          <p:nvPr/>
        </p:nvPicPr>
        <p:blipFill>
          <a:blip r:embed="rId5"/>
          <a:stretch/>
        </p:blipFill>
        <p:spPr>
          <a:xfrm>
            <a:off x="438120" y="194400"/>
            <a:ext cx="1722960" cy="2577600"/>
          </a:xfrm>
          <a:prstGeom prst="rect">
            <a:avLst/>
          </a:prstGeom>
          <a:ln>
            <a:noFill/>
          </a:ln>
        </p:spPr>
      </p:pic>
      <p:pic>
        <p:nvPicPr>
          <p:cNvPr id="125" name="" descr=""/>
          <p:cNvPicPr/>
          <p:nvPr/>
        </p:nvPicPr>
        <p:blipFill>
          <a:blip r:embed="rId6"/>
          <a:stretch/>
        </p:blipFill>
        <p:spPr>
          <a:xfrm>
            <a:off x="84960" y="103320"/>
            <a:ext cx="635040" cy="688680"/>
          </a:xfrm>
          <a:prstGeom prst="rect">
            <a:avLst/>
          </a:prstGeom>
          <a:ln>
            <a:noFill/>
          </a:ln>
        </p:spPr>
      </p:pic>
      <p:sp>
        <p:nvSpPr>
          <p:cNvPr id="126" name="TextShape 8"/>
          <p:cNvSpPr txBox="1"/>
          <p:nvPr/>
        </p:nvSpPr>
        <p:spPr>
          <a:xfrm>
            <a:off x="4577040" y="1245240"/>
            <a:ext cx="1322280" cy="253800"/>
          </a:xfrm>
          <a:prstGeom prst="rect">
            <a:avLst/>
          </a:prstGeom>
          <a:solidFill>
            <a:srgbClr val="ffffff"/>
          </a:solidFill>
          <a:ln w="9360">
            <a:solidFill>
              <a:srgbClr val="000000"/>
            </a:solidFill>
            <a:round/>
          </a:ln>
        </p:spPr>
        <p:txBody>
          <a:bodyPr lIns="94680" rIns="94680" tIns="49680" bIns="49680">
            <a:spAutoFit/>
          </a:bodyPr>
          <a:p>
            <a:pPr>
              <a:lnSpc>
                <a:spcPct val="100000"/>
              </a:lnSpc>
            </a:pPr>
            <a:r>
              <a:rPr b="0" lang="fr-BE" sz="1050" spc="-1" strike="noStrike">
                <a:solidFill>
                  <a:srgbClr val="000000"/>
                </a:solidFill>
                <a:latin typeface="Arial"/>
                <a:ea typeface="Arial"/>
              </a:rPr>
              <a:t>Projet avec la STIB</a:t>
            </a:r>
            <a:endParaRPr b="0" lang="fr-BE" sz="1050" spc="-1" strike="noStrike">
              <a:latin typeface="Arial"/>
            </a:endParaRPr>
          </a:p>
        </p:txBody>
      </p:sp>
      <p:sp>
        <p:nvSpPr>
          <p:cNvPr id="127" name="TextShape 9"/>
          <p:cNvSpPr txBox="1"/>
          <p:nvPr/>
        </p:nvSpPr>
        <p:spPr>
          <a:xfrm>
            <a:off x="7872120" y="3702600"/>
            <a:ext cx="1322280" cy="253800"/>
          </a:xfrm>
          <a:prstGeom prst="rect">
            <a:avLst/>
          </a:prstGeom>
          <a:solidFill>
            <a:srgbClr val="ffffff"/>
          </a:solidFill>
          <a:ln w="9360">
            <a:solidFill>
              <a:srgbClr val="000000"/>
            </a:solidFill>
            <a:round/>
          </a:ln>
        </p:spPr>
        <p:txBody>
          <a:bodyPr lIns="94680" rIns="94680" tIns="49680" bIns="49680">
            <a:spAutoFit/>
          </a:bodyPr>
          <a:p>
            <a:pPr>
              <a:lnSpc>
                <a:spcPct val="100000"/>
              </a:lnSpc>
            </a:pPr>
            <a:r>
              <a:rPr b="0" lang="fr-BE" sz="1050" spc="-1" strike="noStrike">
                <a:solidFill>
                  <a:srgbClr val="000000"/>
                </a:solidFill>
                <a:latin typeface="Arial"/>
                <a:ea typeface="Arial"/>
              </a:rPr>
              <a:t>Projet avec la STIB</a:t>
            </a:r>
            <a:endParaRPr b="0" lang="fr-BE" sz="1050" spc="-1" strike="noStrike">
              <a:latin typeface="Arial"/>
            </a:endParaRPr>
          </a:p>
        </p:txBody>
      </p:sp>
      <p:sp>
        <p:nvSpPr>
          <p:cNvPr id="128" name="TextShape 10"/>
          <p:cNvSpPr txBox="1"/>
          <p:nvPr/>
        </p:nvSpPr>
        <p:spPr>
          <a:xfrm>
            <a:off x="7872120" y="318240"/>
            <a:ext cx="1322280" cy="253800"/>
          </a:xfrm>
          <a:prstGeom prst="rect">
            <a:avLst/>
          </a:prstGeom>
          <a:solidFill>
            <a:srgbClr val="ffffff"/>
          </a:solidFill>
          <a:ln w="9360">
            <a:solidFill>
              <a:srgbClr val="000000"/>
            </a:solidFill>
            <a:round/>
          </a:ln>
        </p:spPr>
        <p:txBody>
          <a:bodyPr lIns="94680" rIns="94680" tIns="49680" bIns="49680">
            <a:spAutoFit/>
          </a:bodyPr>
          <a:p>
            <a:pPr>
              <a:lnSpc>
                <a:spcPct val="100000"/>
              </a:lnSpc>
            </a:pPr>
            <a:r>
              <a:rPr b="0" lang="fr-BE" sz="1050" spc="-1" strike="noStrike">
                <a:solidFill>
                  <a:srgbClr val="000000"/>
                </a:solidFill>
                <a:latin typeface="Arial"/>
                <a:ea typeface="Arial"/>
              </a:rPr>
              <a:t>Projet avec la STIB</a:t>
            </a:r>
            <a:endParaRPr b="0" lang="fr-BE" sz="1050" spc="-1" strike="noStrike">
              <a:latin typeface="Arial"/>
            </a:endParaRPr>
          </a:p>
        </p:txBody>
      </p:sp>
      <p:sp>
        <p:nvSpPr>
          <p:cNvPr id="129" name="TextShape 11"/>
          <p:cNvSpPr txBox="1"/>
          <p:nvPr/>
        </p:nvSpPr>
        <p:spPr>
          <a:xfrm>
            <a:off x="7024680" y="6124680"/>
            <a:ext cx="1689840" cy="49932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Josaphat 312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Schaerbeek</a:t>
            </a:r>
            <a:endParaRPr b="0" lang="fr-BE" sz="1400" spc="-1" strike="noStrike">
              <a:latin typeface="Arial"/>
            </a:endParaRPr>
          </a:p>
        </p:txBody>
      </p:sp>
      <p:pic>
        <p:nvPicPr>
          <p:cNvPr id="130" name="" descr=""/>
          <p:cNvPicPr/>
          <p:nvPr/>
        </p:nvPicPr>
        <p:blipFill>
          <a:blip r:embed="rId7"/>
          <a:stretch/>
        </p:blipFill>
        <p:spPr>
          <a:xfrm>
            <a:off x="6868800" y="3506400"/>
            <a:ext cx="1872000" cy="2577600"/>
          </a:xfrm>
          <a:prstGeom prst="rect">
            <a:avLst/>
          </a:prstGeom>
          <a:ln>
            <a:noFill/>
          </a:ln>
        </p:spPr>
      </p:pic>
      <p:pic>
        <p:nvPicPr>
          <p:cNvPr id="131" name="" descr=""/>
          <p:cNvPicPr/>
          <p:nvPr/>
        </p:nvPicPr>
        <p:blipFill>
          <a:blip r:embed="rId8"/>
          <a:stretch/>
        </p:blipFill>
        <p:spPr>
          <a:xfrm>
            <a:off x="4824000" y="3506400"/>
            <a:ext cx="1800000" cy="2577600"/>
          </a:xfrm>
          <a:prstGeom prst="rect">
            <a:avLst/>
          </a:prstGeom>
          <a:ln>
            <a:noFill/>
          </a:ln>
        </p:spPr>
      </p:pic>
      <p:sp>
        <p:nvSpPr>
          <p:cNvPr id="132" name="TextShape 12"/>
          <p:cNvSpPr txBox="1"/>
          <p:nvPr/>
        </p:nvSpPr>
        <p:spPr>
          <a:xfrm>
            <a:off x="4827960" y="6124680"/>
            <a:ext cx="1827000" cy="49932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Rue Bonaventure 61</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Jette</a:t>
            </a:r>
            <a:endParaRPr b="0" lang="fr-BE"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0" y="139680"/>
            <a:ext cx="9143280" cy="842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ctr">
              <a:lnSpc>
                <a:spcPct val="100000"/>
              </a:lnSpc>
            </a:pPr>
            <a:r>
              <a:rPr b="1" lang="fr-BE" sz="2200" spc="-1" strike="noStrike">
                <a:solidFill>
                  <a:srgbClr val="000000"/>
                </a:solidFill>
                <a:latin typeface="Arial"/>
                <a:ea typeface="Microsoft YaHei"/>
              </a:rPr>
              <a:t>Et pour 2024...</a:t>
            </a:r>
            <a:endParaRPr b="0" lang="fr-BE" sz="2200" spc="-1" strike="noStrike">
              <a:latin typeface="Arial"/>
            </a:endParaRPr>
          </a:p>
        </p:txBody>
      </p:sp>
      <p:sp>
        <p:nvSpPr>
          <p:cNvPr id="134" name="CustomShape 2"/>
          <p:cNvSpPr/>
          <p:nvPr/>
        </p:nvSpPr>
        <p:spPr>
          <a:xfrm>
            <a:off x="1475640" y="2996640"/>
            <a:ext cx="45360" cy="369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35" name="TextShape 3"/>
          <p:cNvSpPr txBox="1"/>
          <p:nvPr/>
        </p:nvSpPr>
        <p:spPr>
          <a:xfrm>
            <a:off x="3456000" y="3300480"/>
            <a:ext cx="2160000" cy="499320"/>
          </a:xfrm>
          <a:prstGeom prst="rect">
            <a:avLst/>
          </a:prstGeom>
          <a:solidFill>
            <a:srgbClr val="dbeef4"/>
          </a:solidFill>
          <a:ln w="9360">
            <a:solidFill>
              <a:srgbClr val="000000">
                <a:alpha val="98000"/>
              </a:srgbClr>
            </a:solidFill>
            <a:round/>
          </a:ln>
        </p:spPr>
        <p:txBody>
          <a:bodyPr lIns="94680" rIns="94680" tIns="49680" bIns="49680">
            <a:spAutoFit/>
          </a:bodyPr>
          <a:p>
            <a:pPr algn="ctr">
              <a:lnSpc>
                <a:spcPct val="100000"/>
              </a:lnSpc>
            </a:pPr>
            <a:r>
              <a:rPr b="0" lang="fr-BE" sz="1400" spc="-1" strike="noStrike">
                <a:solidFill>
                  <a:srgbClr val="000000"/>
                </a:solidFill>
                <a:latin typeface="Arial"/>
                <a:ea typeface="Arial"/>
              </a:rPr>
              <a:t>Bd Brand Whitlock 105 </a:t>
            </a:r>
            <a:endParaRPr b="0" lang="fr-BE" sz="1400" spc="-1" strike="noStrike">
              <a:latin typeface="Arial"/>
            </a:endParaRPr>
          </a:p>
          <a:p>
            <a:pPr algn="ctr">
              <a:lnSpc>
                <a:spcPct val="100000"/>
              </a:lnSpc>
            </a:pPr>
            <a:r>
              <a:rPr b="0" lang="fr-BE" sz="1400" spc="-1" strike="noStrike">
                <a:solidFill>
                  <a:srgbClr val="000000"/>
                </a:solidFill>
                <a:latin typeface="Arial"/>
                <a:ea typeface="Arial"/>
              </a:rPr>
              <a:t>à Wol.-St-Lamb.</a:t>
            </a:r>
            <a:endParaRPr b="0" lang="fr-BE" sz="1400" spc="-1" strike="noStrike">
              <a:latin typeface="Arial"/>
            </a:endParaRPr>
          </a:p>
        </p:txBody>
      </p:sp>
      <p:pic>
        <p:nvPicPr>
          <p:cNvPr id="136" name="" descr=""/>
          <p:cNvPicPr/>
          <p:nvPr/>
        </p:nvPicPr>
        <p:blipFill>
          <a:blip r:embed="rId1"/>
          <a:stretch/>
        </p:blipFill>
        <p:spPr>
          <a:xfrm>
            <a:off x="3456000" y="720000"/>
            <a:ext cx="2206800" cy="2520000"/>
          </a:xfrm>
          <a:prstGeom prst="rect">
            <a:avLst/>
          </a:prstGeom>
          <a:ln>
            <a:noFill/>
          </a:ln>
        </p:spPr>
      </p:pic>
      <p:pic>
        <p:nvPicPr>
          <p:cNvPr id="137" name="" descr=""/>
          <p:cNvPicPr/>
          <p:nvPr/>
        </p:nvPicPr>
        <p:blipFill>
          <a:blip r:embed="rId2"/>
          <a:stretch/>
        </p:blipFill>
        <p:spPr>
          <a:xfrm>
            <a:off x="613080" y="307800"/>
            <a:ext cx="923040" cy="904680"/>
          </a:xfrm>
          <a:prstGeom prst="rect">
            <a:avLst/>
          </a:prstGeom>
          <a:ln>
            <a:noFill/>
          </a:ln>
        </p:spPr>
      </p:pic>
      <p:sp>
        <p:nvSpPr>
          <p:cNvPr id="138" name="TextShape 4"/>
          <p:cNvSpPr txBox="1"/>
          <p:nvPr/>
        </p:nvSpPr>
        <p:spPr>
          <a:xfrm>
            <a:off x="648000" y="4062600"/>
            <a:ext cx="7632000" cy="2633400"/>
          </a:xfrm>
          <a:prstGeom prst="rect">
            <a:avLst/>
          </a:prstGeom>
          <a:noFill/>
          <a:ln>
            <a:noFill/>
          </a:ln>
        </p:spPr>
        <p:txBody>
          <a:bodyPr lIns="90000" rIns="90000" tIns="45000" bIns="45000">
            <a:spAutoFit/>
          </a:bodyPr>
          <a:p>
            <a:pPr algn="ctr">
              <a:lnSpc>
                <a:spcPct val="100000"/>
              </a:lnSpc>
            </a:pPr>
            <a:r>
              <a:rPr b="1" lang="fr-BE" sz="2200" spc="-1" strike="noStrike">
                <a:solidFill>
                  <a:srgbClr val="000000"/>
                </a:solidFill>
                <a:latin typeface="Arial"/>
                <a:ea typeface="Microsoft YaHei"/>
              </a:rPr>
              <a:t>Sans oublier le principal</a:t>
            </a:r>
            <a:endParaRPr b="0" lang="fr-BE" sz="2200" spc="-1" strike="noStrike">
              <a:latin typeface="Arial"/>
            </a:endParaRPr>
          </a:p>
          <a:p>
            <a:pPr algn="ctr">
              <a:lnSpc>
                <a:spcPct val="100000"/>
              </a:lnSpc>
            </a:pPr>
            <a:endParaRPr b="0" lang="fr-BE" sz="2200" spc="-1" strike="noStrike">
              <a:latin typeface="Arial"/>
            </a:endParaRPr>
          </a:p>
          <a:p>
            <a:pPr algn="just">
              <a:lnSpc>
                <a:spcPct val="100000"/>
              </a:lnSpc>
            </a:pPr>
            <a:r>
              <a:rPr b="0" i="1" lang="fr-BE" sz="1800" spc="-1" strike="noStrike">
                <a:solidFill>
                  <a:srgbClr val="000000"/>
                </a:solidFill>
                <a:latin typeface="Arial"/>
                <a:ea typeface="Microsoft YaHei"/>
              </a:rPr>
              <a:t>Au delà de la sécheresse des nécessaires situations comptables et financières, des graphiques et statistiques il faut percevoir la raison d'être de </a:t>
            </a:r>
            <a:r>
              <a:rPr b="1" i="1" lang="fr-BE" sz="1300" spc="-1" strike="noStrike">
                <a:solidFill>
                  <a:srgbClr val="000000"/>
                </a:solidFill>
                <a:latin typeface="Arial"/>
                <a:ea typeface="Microsoft YaHei"/>
              </a:rPr>
              <a:t>RENOVASSISTANCE </a:t>
            </a:r>
            <a:r>
              <a:rPr b="0" i="1" lang="fr-BE" sz="1800" spc="-1" strike="noStrike">
                <a:solidFill>
                  <a:srgbClr val="000000"/>
                </a:solidFill>
                <a:latin typeface="Arial"/>
                <a:ea typeface="Microsoft YaHei"/>
              </a:rPr>
              <a:t>: venir en aide à une population défavorisée en mettant à disposition des logements de qualité.</a:t>
            </a: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r>
              <a:rPr b="0" i="1" lang="fr-BE" sz="1800" spc="-1" strike="noStrike">
                <a:solidFill>
                  <a:srgbClr val="000000"/>
                </a:solidFill>
                <a:latin typeface="Arial"/>
                <a:ea typeface="Microsoft YaHei"/>
              </a:rPr>
              <a:t>C'est la source d'une vie sociale stable permettant d'offrir à des adultes et des  enfants un environnement épanouissant.</a:t>
            </a:r>
            <a:endParaRPr b="0" lang="fr-BE"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 descr=""/>
          <p:cNvPicPr/>
          <p:nvPr/>
        </p:nvPicPr>
        <p:blipFill>
          <a:blip r:embed="rId1"/>
          <a:stretch/>
        </p:blipFill>
        <p:spPr>
          <a:xfrm>
            <a:off x="518040" y="194400"/>
            <a:ext cx="2721960" cy="1965600"/>
          </a:xfrm>
          <a:prstGeom prst="rect">
            <a:avLst/>
          </a:prstGeom>
          <a:ln>
            <a:noFill/>
          </a:ln>
        </p:spPr>
      </p:pic>
      <p:sp>
        <p:nvSpPr>
          <p:cNvPr id="140" name="CustomShape 1"/>
          <p:cNvSpPr/>
          <p:nvPr/>
        </p:nvSpPr>
        <p:spPr>
          <a:xfrm>
            <a:off x="1475640" y="2996640"/>
            <a:ext cx="45360" cy="369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141" name="" descr=""/>
          <p:cNvPicPr/>
          <p:nvPr/>
        </p:nvPicPr>
        <p:blipFill>
          <a:blip r:embed="rId2"/>
          <a:stretch/>
        </p:blipFill>
        <p:spPr>
          <a:xfrm>
            <a:off x="434880" y="4221000"/>
            <a:ext cx="923040" cy="904680"/>
          </a:xfrm>
          <a:prstGeom prst="rect">
            <a:avLst/>
          </a:prstGeom>
          <a:ln>
            <a:noFill/>
          </a:ln>
        </p:spPr>
      </p:pic>
      <p:sp>
        <p:nvSpPr>
          <p:cNvPr id="142" name="CustomShape 2"/>
          <p:cNvSpPr/>
          <p:nvPr/>
        </p:nvSpPr>
        <p:spPr>
          <a:xfrm>
            <a:off x="3851640" y="892800"/>
            <a:ext cx="4943520" cy="654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just">
              <a:lnSpc>
                <a:spcPct val="100000"/>
              </a:lnSpc>
            </a:pPr>
            <a:r>
              <a:rPr b="0" lang="fr-BE" sz="1800" spc="-1" strike="noStrike">
                <a:solidFill>
                  <a:srgbClr val="000000"/>
                </a:solidFill>
                <a:latin typeface="Arial"/>
                <a:ea typeface="Arial"/>
              </a:rPr>
              <a:t>Actuellement : 22 immeubles sont équipés pour un total de 266 panneaux.</a:t>
            </a: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r>
              <a:rPr b="0" lang="fr-BE" sz="1800" spc="-1" strike="noStrike">
                <a:solidFill>
                  <a:srgbClr val="000000"/>
                </a:solidFill>
                <a:latin typeface="Arial"/>
                <a:ea typeface="Arial"/>
              </a:rPr>
              <a:t> </a:t>
            </a:r>
            <a:endParaRPr b="0" lang="fr-BE" sz="1800" spc="-1" strike="noStrike">
              <a:latin typeface="Arial"/>
            </a:endParaRPr>
          </a:p>
        </p:txBody>
      </p:sp>
      <p:sp>
        <p:nvSpPr>
          <p:cNvPr id="143" name="TextShape 3"/>
          <p:cNvSpPr txBox="1"/>
          <p:nvPr/>
        </p:nvSpPr>
        <p:spPr>
          <a:xfrm>
            <a:off x="2987640" y="194400"/>
            <a:ext cx="6155640" cy="462240"/>
          </a:xfrm>
          <a:prstGeom prst="rect">
            <a:avLst/>
          </a:prstGeom>
          <a:noFill/>
          <a:ln>
            <a:noFill/>
          </a:ln>
        </p:spPr>
        <p:txBody>
          <a:bodyPr lIns="90000" rIns="90000" tIns="45000" bIns="45000">
            <a:spAutoFit/>
          </a:bodyPr>
          <a:p>
            <a:pPr algn="ctr">
              <a:lnSpc>
                <a:spcPct val="100000"/>
              </a:lnSpc>
            </a:pPr>
            <a:r>
              <a:rPr b="1" lang="fr-BE" sz="2200" spc="-1" strike="noStrike">
                <a:solidFill>
                  <a:srgbClr val="000000"/>
                </a:solidFill>
                <a:latin typeface="Arial"/>
                <a:ea typeface="Microsoft YaHei"/>
              </a:rPr>
              <a:t>Panneaux photovoltaïques</a:t>
            </a:r>
            <a:endParaRPr b="0" lang="fr-BE" sz="2200" spc="-1" strike="noStrike">
              <a:latin typeface="Arial"/>
            </a:endParaRPr>
          </a:p>
        </p:txBody>
      </p:sp>
      <p:graphicFrame>
        <p:nvGraphicFramePr>
          <p:cNvPr id="144" name="Table 4"/>
          <p:cNvGraphicFramePr/>
          <p:nvPr/>
        </p:nvGraphicFramePr>
        <p:xfrm>
          <a:off x="2069640" y="2936880"/>
          <a:ext cx="5509800" cy="3276000"/>
        </p:xfrm>
        <a:graphic>
          <a:graphicData uri="http://schemas.openxmlformats.org/drawingml/2006/table">
            <a:tbl>
              <a:tblPr/>
              <a:tblGrid>
                <a:gridCol w="1185840"/>
                <a:gridCol w="1660320"/>
                <a:gridCol w="1200960"/>
                <a:gridCol w="1463040"/>
              </a:tblGrid>
              <a:tr h="718920">
                <a:tc>
                  <a:txBody>
                    <a:bodyPr lIns="44280" rIns="44280" tIns="0" bIns="0">
                      <a:noAutofit/>
                    </a:bodyPr>
                    <a:p>
                      <a:pPr algn="ctr">
                        <a:lnSpc>
                          <a:spcPct val="115000"/>
                        </a:lnSpc>
                      </a:pPr>
                      <a:r>
                        <a:rPr b="1" lang="fr-BE" sz="2200" spc="-1" strike="noStrike">
                          <a:solidFill>
                            <a:srgbClr val="ffffff"/>
                          </a:solidFill>
                          <a:latin typeface="Arial"/>
                          <a:ea typeface="Arial"/>
                        </a:rPr>
                        <a:t>Année</a:t>
                      </a:r>
                      <a:endParaRPr b="0" lang="fr-BE" sz="2200" spc="-1" strike="noStrike">
                        <a:latin typeface="Arial"/>
                      </a:endParaRPr>
                    </a:p>
                  </a:txBody>
                  <a:tcPr marL="44280" marR="44280">
                    <a:solidFill>
                      <a:srgbClr val="4f81bd"/>
                    </a:solidFill>
                  </a:tcPr>
                </a:tc>
                <a:tc>
                  <a:txBody>
                    <a:bodyPr lIns="44280" rIns="44280" tIns="0" bIns="0">
                      <a:noAutofit/>
                    </a:bodyPr>
                    <a:p>
                      <a:pPr algn="ctr">
                        <a:lnSpc>
                          <a:spcPct val="115000"/>
                        </a:lnSpc>
                      </a:pPr>
                      <a:r>
                        <a:rPr b="1" lang="fr-BE" sz="2200" spc="-1" strike="noStrike">
                          <a:solidFill>
                            <a:srgbClr val="ffffff"/>
                          </a:solidFill>
                          <a:latin typeface="Arial"/>
                          <a:ea typeface="Arial"/>
                        </a:rPr>
                        <a:t>Immeubles visités</a:t>
                      </a:r>
                      <a:endParaRPr b="0" lang="fr-BE" sz="2200" spc="-1" strike="noStrike">
                        <a:latin typeface="Arial"/>
                      </a:endParaRPr>
                    </a:p>
                  </a:txBody>
                  <a:tcPr marL="44280" marR="44280">
                    <a:solidFill>
                      <a:srgbClr val="4f81bd"/>
                    </a:solidFill>
                  </a:tcPr>
                </a:tc>
                <a:tc>
                  <a:txBody>
                    <a:bodyPr lIns="44280" rIns="44280" tIns="0" bIns="0">
                      <a:noAutofit/>
                    </a:bodyPr>
                    <a:p>
                      <a:pPr algn="ctr">
                        <a:lnSpc>
                          <a:spcPct val="115000"/>
                        </a:lnSpc>
                      </a:pPr>
                      <a:r>
                        <a:rPr b="1" lang="fr-BE" sz="2200" spc="-1" strike="noStrike">
                          <a:solidFill>
                            <a:srgbClr val="ffffff"/>
                          </a:solidFill>
                          <a:latin typeface="Arial"/>
                          <a:ea typeface="Arial"/>
                        </a:rPr>
                        <a:t>Baux conclus</a:t>
                      </a:r>
                      <a:endParaRPr b="0" lang="fr-BE" sz="2200" spc="-1" strike="noStrike">
                        <a:latin typeface="Arial"/>
                      </a:endParaRPr>
                    </a:p>
                  </a:txBody>
                  <a:tcPr marL="44280" marR="44280">
                    <a:solidFill>
                      <a:srgbClr val="4f81bd"/>
                    </a:solidFill>
                  </a:tcPr>
                </a:tc>
                <a:tc>
                  <a:txBody>
                    <a:bodyPr lIns="44280" rIns="44280" tIns="0" bIns="0">
                      <a:noAutofit/>
                    </a:bodyPr>
                    <a:p>
                      <a:pPr algn="ctr">
                        <a:lnSpc>
                          <a:spcPct val="115000"/>
                        </a:lnSpc>
                      </a:pPr>
                      <a:r>
                        <a:rPr b="1" lang="fr-BE" sz="2200" spc="-1" strike="noStrike">
                          <a:solidFill>
                            <a:srgbClr val="ffffff"/>
                          </a:solidFill>
                          <a:latin typeface="Arial"/>
                          <a:ea typeface="Arial"/>
                        </a:rPr>
                        <a:t>Taux de réussite</a:t>
                      </a:r>
                      <a:endParaRPr b="0" lang="fr-BE" sz="2200" spc="-1" strike="noStrike">
                        <a:latin typeface="Arial"/>
                      </a:endParaRPr>
                    </a:p>
                  </a:txBody>
                  <a:tcPr marL="44280" marR="44280">
                    <a:solidFill>
                      <a:srgbClr val="4f81bd"/>
                    </a:solidFill>
                  </a:tcPr>
                </a:tc>
              </a:tr>
              <a:tr h="321120">
                <a:tc>
                  <a:txBody>
                    <a:bodyPr lIns="44280" rIns="44280" tIns="0" bIns="0">
                      <a:noAutofit/>
                    </a:bodyPr>
                    <a:p>
                      <a:pPr algn="ctr">
                        <a:lnSpc>
                          <a:spcPct val="115000"/>
                        </a:lnSpc>
                      </a:pPr>
                      <a:r>
                        <a:rPr b="0" lang="fr-BE" sz="2200" spc="-1" strike="noStrike">
                          <a:solidFill>
                            <a:srgbClr val="000000"/>
                          </a:solidFill>
                          <a:latin typeface="Calibri"/>
                          <a:ea typeface="MS Mincho"/>
                        </a:rPr>
                        <a:t>2022</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4</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2</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50%</a:t>
                      </a:r>
                      <a:endParaRPr b="0" lang="fr-BE" sz="2200" spc="-1" strike="noStrike">
                        <a:latin typeface="Arial"/>
                      </a:endParaRPr>
                    </a:p>
                  </a:txBody>
                  <a:tcPr marL="44280" marR="44280">
                    <a:solidFill>
                      <a:srgbClr val="d0d8e8"/>
                    </a:solidFill>
                  </a:tcPr>
                </a:tc>
              </a:tr>
              <a:tr h="321120">
                <a:tc>
                  <a:txBody>
                    <a:bodyPr lIns="44280" rIns="44280" tIns="0" bIns="0">
                      <a:noAutofit/>
                    </a:bodyPr>
                    <a:p>
                      <a:pPr algn="ctr">
                        <a:lnSpc>
                          <a:spcPct val="115000"/>
                        </a:lnSpc>
                      </a:pPr>
                      <a:r>
                        <a:rPr b="0" lang="fr-BE" sz="2200" spc="-1" strike="noStrike">
                          <a:solidFill>
                            <a:srgbClr val="000000"/>
                          </a:solidFill>
                          <a:latin typeface="Calibri"/>
                          <a:ea typeface="MS Mincho"/>
                        </a:rPr>
                        <a:t>2021</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5</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0</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0%</a:t>
                      </a:r>
                      <a:endParaRPr b="0" lang="fr-BE" sz="2200" spc="-1" strike="noStrike">
                        <a:latin typeface="Arial"/>
                      </a:endParaRPr>
                    </a:p>
                  </a:txBody>
                  <a:tcPr marL="44280" marR="44280">
                    <a:solidFill>
                      <a:srgbClr val="d0d8e8"/>
                    </a:solidFill>
                  </a:tcPr>
                </a:tc>
              </a:tr>
              <a:tr h="321120">
                <a:tc>
                  <a:txBody>
                    <a:bodyPr lIns="44280" rIns="44280" tIns="0" bIns="0">
                      <a:noAutofit/>
                    </a:bodyPr>
                    <a:p>
                      <a:pPr algn="ctr">
                        <a:lnSpc>
                          <a:spcPct val="115000"/>
                        </a:lnSpc>
                      </a:pPr>
                      <a:r>
                        <a:rPr b="0" lang="fr-BE" sz="2200" spc="-1" strike="noStrike">
                          <a:solidFill>
                            <a:srgbClr val="000000"/>
                          </a:solidFill>
                          <a:latin typeface="Calibri"/>
                          <a:ea typeface="MS Mincho"/>
                        </a:rPr>
                        <a:t>2020</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5</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2</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Calibri"/>
                          <a:ea typeface="MS Mincho"/>
                        </a:rPr>
                        <a:t>40%</a:t>
                      </a:r>
                      <a:endParaRPr b="0" lang="fr-BE" sz="2200" spc="-1" strike="noStrike">
                        <a:latin typeface="Arial"/>
                      </a:endParaRPr>
                    </a:p>
                  </a:txBody>
                  <a:tcPr marL="44280" marR="44280">
                    <a:solidFill>
                      <a:srgbClr val="e9edf4"/>
                    </a:solidFill>
                  </a:tcPr>
                </a:tc>
              </a:tr>
              <a:tr h="373680">
                <a:tc>
                  <a:txBody>
                    <a:bodyPr lIns="44280" rIns="44280" tIns="0" bIns="0">
                      <a:noAutofit/>
                    </a:bodyPr>
                    <a:p>
                      <a:pPr algn="ctr">
                        <a:lnSpc>
                          <a:spcPct val="115000"/>
                        </a:lnSpc>
                      </a:pPr>
                      <a:r>
                        <a:rPr b="0" lang="fr-BE" sz="2200" spc="-1" strike="noStrike">
                          <a:solidFill>
                            <a:srgbClr val="000000"/>
                          </a:solidFill>
                          <a:latin typeface="Arial"/>
                          <a:ea typeface="Arial"/>
                        </a:rPr>
                        <a:t>2019</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4</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mn-lt"/>
                          <a:ea typeface="Arial"/>
                        </a:rPr>
                        <a:t>1</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25%</a:t>
                      </a:r>
                      <a:endParaRPr b="0" lang="fr-BE" sz="2200" spc="-1" strike="noStrike">
                        <a:latin typeface="Arial"/>
                      </a:endParaRPr>
                    </a:p>
                  </a:txBody>
                  <a:tcPr marL="44280" marR="44280">
                    <a:solidFill>
                      <a:srgbClr val="d0d8e8"/>
                    </a:solidFill>
                  </a:tcPr>
                </a:tc>
              </a:tr>
              <a:tr h="359640">
                <a:tc>
                  <a:txBody>
                    <a:bodyPr lIns="44280" rIns="44280" tIns="0" bIns="0">
                      <a:noAutofit/>
                    </a:bodyPr>
                    <a:p>
                      <a:pPr algn="ctr">
                        <a:lnSpc>
                          <a:spcPct val="115000"/>
                        </a:lnSpc>
                      </a:pPr>
                      <a:r>
                        <a:rPr b="0" lang="fr-BE" sz="2200" spc="-1" strike="noStrike">
                          <a:solidFill>
                            <a:srgbClr val="000000"/>
                          </a:solidFill>
                          <a:latin typeface="Arial"/>
                          <a:ea typeface="Arial"/>
                        </a:rPr>
                        <a:t>2018</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7</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5</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71%</a:t>
                      </a:r>
                      <a:endParaRPr b="0" lang="fr-BE" sz="2200" spc="-1" strike="noStrike">
                        <a:latin typeface="Arial"/>
                      </a:endParaRPr>
                    </a:p>
                  </a:txBody>
                  <a:tcPr marL="44280" marR="44280">
                    <a:solidFill>
                      <a:srgbClr val="e9edf4"/>
                    </a:solidFill>
                  </a:tcPr>
                </a:tc>
              </a:tr>
              <a:tr h="359640">
                <a:tc>
                  <a:txBody>
                    <a:bodyPr lIns="44280" rIns="44280" tIns="0" bIns="0">
                      <a:noAutofit/>
                    </a:bodyPr>
                    <a:p>
                      <a:pPr algn="ctr">
                        <a:lnSpc>
                          <a:spcPct val="115000"/>
                        </a:lnSpc>
                      </a:pPr>
                      <a:r>
                        <a:rPr b="0" lang="fr-BE" sz="2200" spc="-1" strike="noStrike">
                          <a:solidFill>
                            <a:srgbClr val="000000"/>
                          </a:solidFill>
                          <a:latin typeface="Arial"/>
                          <a:ea typeface="Arial"/>
                        </a:rPr>
                        <a:t>2017</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6</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1</a:t>
                      </a:r>
                      <a:endParaRPr b="0" lang="fr-BE" sz="2200" spc="-1" strike="noStrike">
                        <a:latin typeface="Arial"/>
                      </a:endParaRPr>
                    </a:p>
                  </a:txBody>
                  <a:tcPr marL="44280" marR="44280">
                    <a:solidFill>
                      <a:srgbClr val="d0d8e8"/>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17%</a:t>
                      </a:r>
                      <a:endParaRPr b="0" lang="fr-BE" sz="2200" spc="-1" strike="noStrike">
                        <a:latin typeface="Arial"/>
                      </a:endParaRPr>
                    </a:p>
                  </a:txBody>
                  <a:tcPr marL="44280" marR="44280">
                    <a:solidFill>
                      <a:srgbClr val="d0d8e8"/>
                    </a:solidFill>
                  </a:tcPr>
                </a:tc>
              </a:tr>
              <a:tr h="359640">
                <a:tc>
                  <a:txBody>
                    <a:bodyPr lIns="44280" rIns="44280" tIns="0" bIns="0">
                      <a:noAutofit/>
                    </a:bodyPr>
                    <a:p>
                      <a:pPr algn="ctr">
                        <a:lnSpc>
                          <a:spcPct val="115000"/>
                        </a:lnSpc>
                      </a:pPr>
                      <a:r>
                        <a:rPr b="0" lang="fr-BE" sz="2200" spc="-1" strike="noStrike">
                          <a:solidFill>
                            <a:srgbClr val="000000"/>
                          </a:solidFill>
                          <a:latin typeface="Arial"/>
                          <a:ea typeface="Arial"/>
                        </a:rPr>
                        <a:t>2016</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6</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2</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33%</a:t>
                      </a:r>
                      <a:endParaRPr b="0" lang="fr-BE" sz="2200" spc="-1" strike="noStrike">
                        <a:latin typeface="Arial"/>
                      </a:endParaRPr>
                    </a:p>
                  </a:txBody>
                  <a:tcPr marL="44280" marR="44280">
                    <a:solidFill>
                      <a:srgbClr val="e9edf4"/>
                    </a:solidFill>
                  </a:tcPr>
                </a:tc>
              </a:tr>
              <a:tr h="359640">
                <a:tc>
                  <a:txBody>
                    <a:bodyPr lIns="44280" rIns="44280" tIns="0" bIns="0">
                      <a:noAutofit/>
                    </a:bodyPr>
                    <a:p>
                      <a:pPr algn="ctr">
                        <a:lnSpc>
                          <a:spcPct val="115000"/>
                        </a:lnSpc>
                      </a:pPr>
                      <a:r>
                        <a:rPr b="0" lang="fr-BE" sz="2200" spc="-1" strike="noStrike">
                          <a:solidFill>
                            <a:srgbClr val="000000"/>
                          </a:solidFill>
                          <a:latin typeface="Arial"/>
                          <a:ea typeface="Arial"/>
                        </a:rPr>
                        <a:t>TOTAL</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38</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13</a:t>
                      </a:r>
                      <a:endParaRPr b="0" lang="fr-BE" sz="2200" spc="-1" strike="noStrike">
                        <a:latin typeface="Arial"/>
                      </a:endParaRPr>
                    </a:p>
                  </a:txBody>
                  <a:tcPr marL="44280" marR="44280">
                    <a:solidFill>
                      <a:srgbClr val="e9edf4"/>
                    </a:solidFill>
                  </a:tcPr>
                </a:tc>
                <a:tc>
                  <a:txBody>
                    <a:bodyPr lIns="44280" rIns="44280" tIns="0" bIns="0">
                      <a:noAutofit/>
                    </a:bodyPr>
                    <a:p>
                      <a:pPr algn="ctr">
                        <a:lnSpc>
                          <a:spcPct val="115000"/>
                        </a:lnSpc>
                      </a:pPr>
                      <a:r>
                        <a:rPr b="0" lang="fr-BE" sz="2200" spc="-1" strike="noStrike">
                          <a:solidFill>
                            <a:srgbClr val="000000"/>
                          </a:solidFill>
                          <a:latin typeface="Arial"/>
                          <a:ea typeface="Arial"/>
                        </a:rPr>
                        <a:t>34%</a:t>
                      </a:r>
                      <a:endParaRPr b="0" lang="fr-BE" sz="2200" spc="-1" strike="noStrike">
                        <a:latin typeface="Arial"/>
                      </a:endParaRPr>
                    </a:p>
                  </a:txBody>
                  <a:tcPr marL="44280" marR="44280">
                    <a:solidFill>
                      <a:srgbClr val="e9edf4"/>
                    </a:solidFill>
                  </a:tcPr>
                </a:tc>
              </a:tr>
            </a:tbl>
          </a:graphicData>
        </a:graphic>
      </p:graphicFrame>
      <p:sp>
        <p:nvSpPr>
          <p:cNvPr id="145" name="TextShape 5"/>
          <p:cNvSpPr txBox="1"/>
          <p:nvPr/>
        </p:nvSpPr>
        <p:spPr>
          <a:xfrm>
            <a:off x="144000" y="1913760"/>
            <a:ext cx="8999280" cy="462240"/>
          </a:xfrm>
          <a:prstGeom prst="rect">
            <a:avLst/>
          </a:prstGeom>
          <a:noFill/>
          <a:ln>
            <a:noFill/>
          </a:ln>
        </p:spPr>
        <p:txBody>
          <a:bodyPr lIns="90000" rIns="90000" tIns="45000" bIns="45000">
            <a:spAutoFit/>
          </a:bodyPr>
          <a:p>
            <a:pPr algn="ctr">
              <a:lnSpc>
                <a:spcPct val="100000"/>
              </a:lnSpc>
            </a:pPr>
            <a:r>
              <a:rPr b="1" lang="fr-BE" sz="2200" spc="-1" strike="noStrike">
                <a:solidFill>
                  <a:srgbClr val="000000"/>
                </a:solidFill>
                <a:latin typeface="Arial"/>
                <a:ea typeface="Microsoft YaHei"/>
              </a:rPr>
              <a:t>Prospection </a:t>
            </a:r>
            <a:endParaRPr b="0" lang="fr-BE" sz="2200" spc="-1" strike="noStrike">
              <a:latin typeface="Arial"/>
            </a:endParaRPr>
          </a:p>
        </p:txBody>
      </p:sp>
      <p:sp>
        <p:nvSpPr>
          <p:cNvPr id="146" name="CustomShape 6"/>
          <p:cNvSpPr/>
          <p:nvPr/>
        </p:nvSpPr>
        <p:spPr>
          <a:xfrm>
            <a:off x="2400480" y="2376000"/>
            <a:ext cx="4943520" cy="654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noAutofit/>
          </a:bodyPr>
          <a:p>
            <a:pPr algn="just">
              <a:lnSpc>
                <a:spcPct val="100000"/>
              </a:lnSpc>
            </a:pPr>
            <a:r>
              <a:rPr b="0" lang="fr-BE" sz="1800" spc="-1" strike="noStrike">
                <a:solidFill>
                  <a:srgbClr val="000000"/>
                </a:solidFill>
                <a:latin typeface="Arial"/>
                <a:ea typeface="Arial"/>
              </a:rPr>
              <a:t>Secteur public = premier acte de prospection </a:t>
            </a: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endParaRPr b="0" lang="fr-BE" sz="1800" spc="-1" strike="noStrike">
              <a:latin typeface="Arial"/>
            </a:endParaRPr>
          </a:p>
          <a:p>
            <a:pPr algn="just">
              <a:lnSpc>
                <a:spcPct val="100000"/>
              </a:lnSpc>
            </a:pPr>
            <a:r>
              <a:rPr b="0" lang="fr-BE" sz="1800" spc="-1" strike="noStrike">
                <a:solidFill>
                  <a:srgbClr val="000000"/>
                </a:solidFill>
                <a:latin typeface="Arial"/>
                <a:ea typeface="Arial"/>
              </a:rPr>
              <a:t> </a:t>
            </a:r>
            <a:endParaRPr b="0" lang="fr-BE"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360000" y="194400"/>
            <a:ext cx="8280000" cy="6061680"/>
          </a:xfrm>
          <a:prstGeom prst="rect">
            <a:avLst/>
          </a:prstGeom>
          <a:noFill/>
          <a:ln>
            <a:noFill/>
          </a:ln>
        </p:spPr>
        <p:txBody>
          <a:bodyPr lIns="90000" rIns="90000" tIns="45000" bIns="45000">
            <a:spAutoFit/>
          </a:bodyPr>
          <a:p>
            <a:pPr algn="ctr">
              <a:lnSpc>
                <a:spcPct val="100000"/>
              </a:lnSpc>
            </a:pPr>
            <a:r>
              <a:rPr b="1" lang="fr-BE" sz="2200" spc="-1" strike="noStrike">
                <a:latin typeface="Arial"/>
              </a:rPr>
              <a:t>Mise au vert</a:t>
            </a:r>
            <a:endParaRPr b="0" lang="fr-BE" sz="2200" spc="-1" strike="noStrike">
              <a:latin typeface="Arial"/>
            </a:endParaRPr>
          </a:p>
          <a:p>
            <a:pPr>
              <a:lnSpc>
                <a:spcPct val="100000"/>
              </a:lnSpc>
            </a:pPr>
            <a:r>
              <a:rPr b="0" lang="fr-BE" sz="1800" spc="-1" strike="noStrike">
                <a:latin typeface="Arial"/>
              </a:rPr>
              <a:t>- </a:t>
            </a:r>
            <a:r>
              <a:rPr b="1" lang="fr-BE" sz="1800" spc="-1" strike="noStrike">
                <a:latin typeface="Arial"/>
              </a:rPr>
              <a:t>Prets </a:t>
            </a:r>
            <a:r>
              <a:rPr b="0" lang="fr-BE" sz="1800" spc="-1" strike="noStrike">
                <a:latin typeface="Arial"/>
              </a:rPr>
              <a:t>:</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90% des prêteurs acceptent la limitation de rétribution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50% des prêteurs reconduisent leurs prêts pour 5 ans.</a:t>
            </a:r>
            <a:endParaRPr b="0" lang="fr-BE" sz="1800" spc="-1" strike="noStrike">
              <a:latin typeface="Arial"/>
            </a:endParaRPr>
          </a:p>
          <a:p>
            <a:pPr>
              <a:lnSpc>
                <a:spcPct val="100000"/>
              </a:lnSpc>
            </a:pPr>
            <a:endParaRPr b="0" lang="fr-BE" sz="1800" spc="-1" strike="noStrike">
              <a:latin typeface="Arial"/>
            </a:endParaRPr>
          </a:p>
          <a:p>
            <a:pPr>
              <a:lnSpc>
                <a:spcPct val="100000"/>
              </a:lnSpc>
            </a:pPr>
            <a:r>
              <a:rPr b="1" lang="fr-BE" sz="1800" spc="-1" strike="noStrike">
                <a:latin typeface="Arial"/>
              </a:rPr>
              <a:t>- Critères de gestion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pas d'allongement des projets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pas de prolongation de bail si les coûts de rénovation augmentent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meilleure sélection des immeubles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augmentation du volume du bâti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continuer à privilégier la rénovation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pas d'acquisition immobilière sans visibilité financière</a:t>
            </a:r>
            <a:endParaRPr b="0" lang="fr-BE" sz="1800" spc="-1" strike="noStrike">
              <a:latin typeface="Arial"/>
            </a:endParaRPr>
          </a:p>
          <a:p>
            <a:pPr>
              <a:lnSpc>
                <a:spcPct val="100000"/>
              </a:lnSpc>
            </a:pPr>
            <a:endParaRPr b="0" lang="fr-BE" sz="1800" spc="-1" strike="noStrike">
              <a:latin typeface="Arial"/>
            </a:endParaRPr>
          </a:p>
          <a:p>
            <a:pPr>
              <a:lnSpc>
                <a:spcPct val="100000"/>
              </a:lnSpc>
            </a:pPr>
            <a:r>
              <a:rPr b="1" lang="fr-BE" sz="1800" spc="-1" strike="noStrike">
                <a:latin typeface="Arial"/>
              </a:rPr>
              <a:t>- 4 groupes de travail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technique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financier </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politique</a:t>
            </a:r>
            <a:endParaRPr b="0" lang="fr-BE" sz="1800" spc="-1" strike="noStrike">
              <a:latin typeface="Arial"/>
            </a:endParaRPr>
          </a:p>
          <a:p>
            <a:pPr>
              <a:lnSpc>
                <a:spcPct val="100000"/>
              </a:lnSpc>
            </a:pPr>
            <a:r>
              <a:rPr b="0" lang="fr-BE" sz="1800" spc="-1" strike="noStrike">
                <a:latin typeface="Arial"/>
              </a:rPr>
              <a:t>	</a:t>
            </a:r>
            <a:r>
              <a:rPr b="0" lang="fr-BE" sz="1200" spc="-1" strike="noStrike">
                <a:latin typeface="Arial"/>
              </a:rPr>
              <a:t>☻</a:t>
            </a:r>
            <a:r>
              <a:rPr b="0" lang="fr-BE" sz="1800" spc="-1" strike="noStrike">
                <a:latin typeface="Arial"/>
              </a:rPr>
              <a:t>   </a:t>
            </a:r>
            <a:r>
              <a:rPr b="0" lang="fr-BE" sz="1800" spc="-1" strike="noStrike">
                <a:latin typeface="Arial"/>
              </a:rPr>
              <a:t>administratif </a:t>
            </a:r>
            <a:endParaRPr b="0" lang="fr-BE" sz="1800" spc="-1" strike="noStrike">
              <a:latin typeface="Arial"/>
            </a:endParaRPr>
          </a:p>
          <a:p>
            <a:pPr algn="ctr">
              <a:lnSpc>
                <a:spcPct val="100000"/>
              </a:lnSpc>
            </a:pPr>
            <a:endParaRPr b="0" lang="fr-BE" sz="1800" spc="-1" strike="noStrike">
              <a:latin typeface="Arial"/>
            </a:endParaRPr>
          </a:p>
        </p:txBody>
      </p:sp>
      <p:pic>
        <p:nvPicPr>
          <p:cNvPr id="148" name="" descr=""/>
          <p:cNvPicPr/>
          <p:nvPr/>
        </p:nvPicPr>
        <p:blipFill>
          <a:blip r:embed="rId1"/>
          <a:stretch/>
        </p:blipFill>
        <p:spPr>
          <a:xfrm>
            <a:off x="7416000" y="256320"/>
            <a:ext cx="914040" cy="895680"/>
          </a:xfrm>
          <a:prstGeom prst="rect">
            <a:avLst/>
          </a:prstGeom>
          <a:ln>
            <a:noFill/>
          </a:ln>
        </p:spPr>
      </p:pic>
      <p:pic>
        <p:nvPicPr>
          <p:cNvPr id="149" name="" descr=""/>
          <p:cNvPicPr/>
          <p:nvPr/>
        </p:nvPicPr>
        <p:blipFill>
          <a:blip r:embed="rId2"/>
          <a:stretch/>
        </p:blipFill>
        <p:spPr>
          <a:xfrm>
            <a:off x="3202200" y="4811400"/>
            <a:ext cx="2880000" cy="17928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0" y="1224000"/>
            <a:ext cx="9143280" cy="430920"/>
          </a:xfrm>
          <a:prstGeom prst="rect">
            <a:avLst/>
          </a:prstGeom>
          <a:noFill/>
          <a:ln>
            <a:noFill/>
          </a:ln>
        </p:spPr>
        <p:txBody>
          <a:bodyPr lIns="90000" rIns="90000" tIns="45000" bIns="45000">
            <a:spAutoFit/>
          </a:bodyPr>
          <a:p>
            <a:pPr algn="ctr">
              <a:lnSpc>
                <a:spcPct val="100000"/>
              </a:lnSpc>
            </a:pPr>
            <a:r>
              <a:rPr b="1" lang="fr-BE" sz="2200" spc="-1" strike="noStrike">
                <a:solidFill>
                  <a:srgbClr val="000000"/>
                </a:solidFill>
                <a:latin typeface="Arial"/>
                <a:ea typeface="Arial"/>
              </a:rPr>
              <a:t>Gestion locative confiée à Logement pour Tous</a:t>
            </a:r>
            <a:endParaRPr b="0" lang="fr-BE" sz="2200" spc="-1" strike="noStrike">
              <a:latin typeface="Arial"/>
            </a:endParaRPr>
          </a:p>
        </p:txBody>
      </p:sp>
      <p:sp>
        <p:nvSpPr>
          <p:cNvPr id="151" name="TextShape 2"/>
          <p:cNvSpPr txBox="1"/>
          <p:nvPr/>
        </p:nvSpPr>
        <p:spPr>
          <a:xfrm>
            <a:off x="369000" y="1689840"/>
            <a:ext cx="8497080" cy="5037840"/>
          </a:xfrm>
          <a:prstGeom prst="rect">
            <a:avLst/>
          </a:prstGeom>
          <a:noFill/>
          <a:ln>
            <a:noFill/>
          </a:ln>
        </p:spPr>
        <p:txBody>
          <a:bodyPr lIns="90000" rIns="90000" tIns="45000" bIns="45000">
            <a:spAutoFit/>
          </a:bodyPr>
          <a:p>
            <a:pPr>
              <a:lnSpc>
                <a:spcPct val="100000"/>
              </a:lnSpc>
            </a:pPr>
            <a:r>
              <a:rPr b="1" lang="fr-BE" sz="1800" spc="-1" strike="noStrike">
                <a:solidFill>
                  <a:srgbClr val="000000"/>
                </a:solidFill>
                <a:latin typeface="Arial"/>
                <a:ea typeface="Arial"/>
              </a:rPr>
              <a:t>Logements</a:t>
            </a:r>
            <a:r>
              <a:rPr b="0" lang="fr-BE" sz="1800" spc="-1" strike="noStrike">
                <a:solidFill>
                  <a:srgbClr val="000000"/>
                </a:solidFill>
                <a:latin typeface="Arial"/>
                <a:ea typeface="Arial"/>
              </a:rPr>
              <a:t> de Renovassistance </a:t>
            </a:r>
            <a:endParaRPr b="0" lang="fr-BE" sz="1800" spc="-1" strike="noStrike">
              <a:latin typeface="Arial"/>
            </a:endParaRPr>
          </a:p>
          <a:p>
            <a:pPr>
              <a:lnSpc>
                <a:spcPct val="100000"/>
              </a:lnSpc>
            </a:pPr>
            <a:r>
              <a:rPr b="0" lang="fr-BE" sz="1800" spc="-1" strike="noStrike">
                <a:solidFill>
                  <a:srgbClr val="000000"/>
                </a:solidFill>
                <a:latin typeface="Arial"/>
                <a:ea typeface="Arial"/>
              </a:rPr>
              <a:t> </a:t>
            </a:r>
            <a:r>
              <a:rPr b="0" lang="fr-BE" sz="1800" spc="-1" strike="noStrike">
                <a:solidFill>
                  <a:srgbClr val="000000"/>
                </a:solidFill>
                <a:latin typeface="Arial"/>
                <a:ea typeface="Arial"/>
              </a:rPr>
              <a:t>= 123  ménages (+/- 400 personnes dont +/-250 enfants)</a:t>
            </a:r>
            <a:endParaRPr b="0" lang="fr-BE" sz="1800" spc="-1" strike="noStrike">
              <a:latin typeface="Arial"/>
            </a:endParaRPr>
          </a:p>
          <a:p>
            <a:pPr>
              <a:lnSpc>
                <a:spcPct val="100000"/>
              </a:lnSpc>
            </a:pPr>
            <a:endParaRPr b="0" lang="fr-BE" sz="1800" spc="-1" strike="noStrike">
              <a:latin typeface="Arial"/>
            </a:endParaRPr>
          </a:p>
          <a:p>
            <a:pPr>
              <a:lnSpc>
                <a:spcPct val="100000"/>
              </a:lnSpc>
            </a:pPr>
            <a:endParaRPr b="0" lang="fr-BE" sz="1800" spc="-1" strike="noStrike">
              <a:latin typeface="Arial"/>
            </a:endParaRPr>
          </a:p>
          <a:p>
            <a:pPr>
              <a:lnSpc>
                <a:spcPct val="100000"/>
              </a:lnSpc>
            </a:pPr>
            <a:endParaRPr b="0" lang="fr-BE" sz="1800" spc="-1" strike="noStrike">
              <a:latin typeface="Arial"/>
            </a:endParaRPr>
          </a:p>
          <a:p>
            <a:pPr>
              <a:lnSpc>
                <a:spcPct val="100000"/>
              </a:lnSpc>
            </a:pPr>
            <a:endParaRPr b="0" lang="fr-BE" sz="1800" spc="-1" strike="noStrike">
              <a:latin typeface="Arial"/>
            </a:endParaRPr>
          </a:p>
          <a:p>
            <a:pPr>
              <a:lnSpc>
                <a:spcPct val="100000"/>
              </a:lnSpc>
            </a:pPr>
            <a:endParaRPr b="0" lang="fr-BE" sz="1800" spc="-1" strike="noStrike">
              <a:latin typeface="Arial"/>
            </a:endParaRPr>
          </a:p>
          <a:p>
            <a:pPr>
              <a:lnSpc>
                <a:spcPct val="100000"/>
              </a:lnSpc>
            </a:pPr>
            <a:endParaRPr b="0" lang="fr-BE" sz="1800" spc="-1" strike="noStrike">
              <a:latin typeface="Arial"/>
            </a:endParaRPr>
          </a:p>
          <a:p>
            <a:pPr>
              <a:lnSpc>
                <a:spcPct val="100000"/>
              </a:lnSpc>
            </a:pPr>
            <a:endParaRPr b="0" lang="fr-BE" sz="1800" spc="-1" strike="noStrike">
              <a:latin typeface="Arial"/>
            </a:endParaRPr>
          </a:p>
          <a:p>
            <a:pPr>
              <a:lnSpc>
                <a:spcPct val="100000"/>
              </a:lnSpc>
            </a:pPr>
            <a:endParaRPr b="0" lang="fr-BE" sz="1800" spc="-1" strike="noStrike">
              <a:latin typeface="Arial"/>
            </a:endParaRPr>
          </a:p>
          <a:p>
            <a:pPr>
              <a:lnSpc>
                <a:spcPct val="100000"/>
              </a:lnSpc>
            </a:pPr>
            <a:r>
              <a:rPr b="0" i="1" lang="fr-BE" sz="1800" spc="-1" strike="noStrike">
                <a:solidFill>
                  <a:srgbClr val="000000"/>
                </a:solidFill>
                <a:latin typeface="Arial"/>
                <a:ea typeface="Arial"/>
              </a:rPr>
              <a:t>L’offre de RENOVASSISTANCE répond parfaitement à la demande des candidats </a:t>
            </a:r>
            <a:endParaRPr b="0" lang="fr-BE" sz="1800" spc="-1" strike="noStrike">
              <a:latin typeface="Arial"/>
            </a:endParaRPr>
          </a:p>
          <a:p>
            <a:pPr>
              <a:lnSpc>
                <a:spcPct val="100000"/>
              </a:lnSpc>
            </a:pPr>
            <a:r>
              <a:rPr b="0" i="1" lang="fr-BE" sz="1800" spc="-1" strike="noStrike">
                <a:solidFill>
                  <a:srgbClr val="000000"/>
                </a:solidFill>
                <a:latin typeface="Arial"/>
                <a:ea typeface="Arial"/>
              </a:rPr>
              <a:t>de « Logement Pour Tous ».  </a:t>
            </a:r>
            <a:r>
              <a:rPr b="0" lang="fr-BE" sz="1800" spc="-1" strike="noStrike">
                <a:solidFill>
                  <a:srgbClr val="000000"/>
                </a:solidFill>
                <a:latin typeface="Arial"/>
                <a:ea typeface="Arial"/>
              </a:rPr>
              <a:t>(mais les liste d'attente reste très longue)</a:t>
            </a:r>
            <a:endParaRPr b="0" lang="fr-BE" sz="1800" spc="-1" strike="noStrike">
              <a:latin typeface="Arial"/>
            </a:endParaRPr>
          </a:p>
          <a:p>
            <a:pPr>
              <a:lnSpc>
                <a:spcPct val="100000"/>
              </a:lnSpc>
            </a:pPr>
            <a:endParaRPr b="0" lang="fr-BE" sz="1800" spc="-1" strike="noStrike">
              <a:latin typeface="Arial"/>
            </a:endParaRPr>
          </a:p>
          <a:p>
            <a:pPr>
              <a:lnSpc>
                <a:spcPct val="100000"/>
              </a:lnSpc>
            </a:pPr>
            <a:r>
              <a:rPr b="1" lang="fr-BE" sz="1800" spc="-1" strike="noStrike">
                <a:solidFill>
                  <a:srgbClr val="000000"/>
                </a:solidFill>
                <a:latin typeface="Arial"/>
                <a:ea typeface="Arial"/>
              </a:rPr>
              <a:t>Durée moyenne </a:t>
            </a:r>
            <a:r>
              <a:rPr b="0" lang="fr-BE" sz="1800" spc="-1" strike="noStrike">
                <a:solidFill>
                  <a:srgbClr val="000000"/>
                </a:solidFill>
                <a:latin typeface="Arial"/>
                <a:ea typeface="Arial"/>
              </a:rPr>
              <a:t>des occupations : 6 ans</a:t>
            </a:r>
            <a:endParaRPr b="0" lang="fr-BE" sz="1800" spc="-1" strike="noStrike">
              <a:latin typeface="Arial"/>
            </a:endParaRPr>
          </a:p>
          <a:p>
            <a:pPr>
              <a:lnSpc>
                <a:spcPct val="100000"/>
              </a:lnSpc>
            </a:pPr>
            <a:r>
              <a:rPr b="0" lang="fr-BE" sz="1800" spc="-1" strike="noStrike">
                <a:solidFill>
                  <a:srgbClr val="000000"/>
                </a:solidFill>
                <a:latin typeface="Arial"/>
                <a:ea typeface="Arial"/>
              </a:rPr>
              <a:t>(plus longtemps pour les personnes âgées et familles avec enfants)</a:t>
            </a:r>
            <a:endParaRPr b="0" lang="fr-BE" sz="1800" spc="-1" strike="noStrike">
              <a:latin typeface="Arial"/>
            </a:endParaRPr>
          </a:p>
          <a:p>
            <a:pPr>
              <a:lnSpc>
                <a:spcPct val="100000"/>
              </a:lnSpc>
            </a:pPr>
            <a:endParaRPr b="0" lang="fr-BE" sz="1800" spc="-1" strike="noStrike">
              <a:latin typeface="Arial"/>
            </a:endParaRPr>
          </a:p>
          <a:p>
            <a:pPr>
              <a:lnSpc>
                <a:spcPct val="100000"/>
              </a:lnSpc>
            </a:pPr>
            <a:r>
              <a:rPr b="1" lang="fr-BE" sz="1800" spc="-1" strike="noStrike">
                <a:solidFill>
                  <a:srgbClr val="000000"/>
                </a:solidFill>
                <a:latin typeface="Arial"/>
                <a:ea typeface="Arial"/>
              </a:rPr>
              <a:t>Mutation internes : </a:t>
            </a:r>
            <a:r>
              <a:rPr b="0" lang="fr-BE" sz="1800" spc="-1" strike="noStrike">
                <a:solidFill>
                  <a:srgbClr val="000000"/>
                </a:solidFill>
                <a:latin typeface="Arial"/>
                <a:ea typeface="Arial"/>
              </a:rPr>
              <a:t>=15% des déménagements </a:t>
            </a:r>
            <a:r>
              <a:rPr b="0" lang="fr-BE" sz="1800" spc="-1" strike="noStrike">
                <a:solidFill>
                  <a:srgbClr val="000000"/>
                </a:solidFill>
                <a:latin typeface="Arial"/>
                <a:ea typeface="Arial"/>
              </a:rPr>
              <a:t>suite à modification de la </a:t>
            </a:r>
            <a:endParaRPr b="0" lang="fr-BE" sz="1800" spc="-1" strike="noStrike">
              <a:latin typeface="Arial"/>
            </a:endParaRPr>
          </a:p>
          <a:p>
            <a:pPr>
              <a:lnSpc>
                <a:spcPct val="100000"/>
              </a:lnSpc>
            </a:pPr>
            <a:r>
              <a:rPr b="0" lang="fr-BE" sz="1800" spc="-1" strike="noStrike">
                <a:solidFill>
                  <a:srgbClr val="000000"/>
                </a:solidFill>
                <a:latin typeface="Arial"/>
                <a:ea typeface="Arial"/>
              </a:rPr>
              <a:t>composition familiale ou problème de mobilité .</a:t>
            </a:r>
            <a:endParaRPr b="0" lang="fr-BE" sz="1800" spc="-1" strike="noStrike">
              <a:latin typeface="Arial"/>
            </a:endParaRPr>
          </a:p>
          <a:p>
            <a:pPr>
              <a:lnSpc>
                <a:spcPct val="100000"/>
              </a:lnSpc>
            </a:pPr>
            <a:endParaRPr b="0" lang="fr-BE" sz="1800" spc="-1" strike="noStrike">
              <a:latin typeface="Arial"/>
            </a:endParaRPr>
          </a:p>
        </p:txBody>
      </p:sp>
      <p:pic>
        <p:nvPicPr>
          <p:cNvPr id="152" name="" descr=""/>
          <p:cNvPicPr/>
          <p:nvPr/>
        </p:nvPicPr>
        <p:blipFill>
          <a:blip r:embed="rId1"/>
          <a:stretch/>
        </p:blipFill>
        <p:spPr>
          <a:xfrm>
            <a:off x="3312000" y="432000"/>
            <a:ext cx="2104920" cy="619200"/>
          </a:xfrm>
          <a:prstGeom prst="rect">
            <a:avLst/>
          </a:prstGeom>
          <a:ln>
            <a:noFill/>
          </a:ln>
        </p:spPr>
      </p:pic>
      <p:pic>
        <p:nvPicPr>
          <p:cNvPr id="153" name="" descr=""/>
          <p:cNvPicPr/>
          <p:nvPr/>
        </p:nvPicPr>
        <p:blipFill>
          <a:blip r:embed="rId2"/>
          <a:stretch/>
        </p:blipFill>
        <p:spPr>
          <a:xfrm>
            <a:off x="8064000" y="216000"/>
            <a:ext cx="914400" cy="896040"/>
          </a:xfrm>
          <a:prstGeom prst="rect">
            <a:avLst/>
          </a:prstGeom>
          <a:ln>
            <a:noFill/>
          </a:ln>
        </p:spPr>
      </p:pic>
      <p:graphicFrame>
        <p:nvGraphicFramePr>
          <p:cNvPr id="154" name="Table 3"/>
          <p:cNvGraphicFramePr/>
          <p:nvPr/>
        </p:nvGraphicFramePr>
        <p:xfrm>
          <a:off x="1194840" y="2303280"/>
          <a:ext cx="6500160" cy="1897560"/>
        </p:xfrm>
        <a:graphic>
          <a:graphicData uri="http://schemas.openxmlformats.org/drawingml/2006/table">
            <a:tbl>
              <a:tblPr/>
              <a:tblGrid>
                <a:gridCol w="1684800"/>
                <a:gridCol w="1203120"/>
                <a:gridCol w="1203120"/>
                <a:gridCol w="1203120"/>
                <a:gridCol w="1206360"/>
              </a:tblGrid>
              <a:tr h="518760">
                <a:tc>
                  <a:tcPr marL="90000" marR="90000">
                    <a:lnL w="720">
                      <a:solidFill>
                        <a:srgbClr val="ffffff"/>
                      </a:solidFill>
                    </a:lnL>
                    <a:lnR w="720">
                      <a:solidFill>
                        <a:srgbClr val="ffffff"/>
                      </a:solidFill>
                    </a:lnR>
                    <a:lnT w="720">
                      <a:solidFill>
                        <a:srgbClr val="ffffff"/>
                      </a:solidFill>
                    </a:lnT>
                    <a:lnB w="720">
                      <a:solidFill>
                        <a:srgbClr val="ffffff"/>
                      </a:solidFill>
                    </a:lnB>
                    <a:solidFill>
                      <a:srgbClr val="83caff"/>
                    </a:solidFill>
                  </a:tcPr>
                </a:tc>
                <a:tc>
                  <a:txBody>
                    <a:bodyPr lIns="90000" rIns="90000" tIns="46800" bIns="46800">
                      <a:noAutofit/>
                    </a:bodyPr>
                    <a:p>
                      <a:pPr algn="ctr"/>
                      <a:r>
                        <a:rPr b="0" lang="fr-BE" sz="1500" spc="-1" strike="noStrike">
                          <a:solidFill>
                            <a:srgbClr val="000000"/>
                          </a:solidFill>
                          <a:latin typeface="Arial"/>
                        </a:rPr>
                        <a:t>avec enfants </a:t>
                      </a:r>
                      <a:endParaRPr b="0" lang="fr-BE"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83caff"/>
                    </a:solidFill>
                  </a:tcPr>
                </a:tc>
                <a:tc>
                  <a:txBody>
                    <a:bodyPr lIns="90000" rIns="90000" tIns="46800" bIns="46800">
                      <a:noAutofit/>
                    </a:bodyPr>
                    <a:p>
                      <a:pPr algn="ctr"/>
                      <a:r>
                        <a:rPr b="0" lang="fr-BE" sz="1500" spc="-1" strike="noStrike">
                          <a:solidFill>
                            <a:srgbClr val="000000"/>
                          </a:solidFill>
                          <a:latin typeface="Arial"/>
                        </a:rPr>
                        <a:t>sans enfants</a:t>
                      </a:r>
                      <a:endParaRPr b="0" lang="fr-BE" sz="15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83caff"/>
                    </a:solidFill>
                  </a:tcPr>
                </a:tc>
                <a:tc>
                  <a:txBody>
                    <a:bodyPr lIns="90000" rIns="90000" tIns="46800" bIns="46800">
                      <a:noAutofit/>
                    </a:bodyPr>
                    <a:p>
                      <a:pPr algn="ctr"/>
                      <a:r>
                        <a:rPr b="0" lang="fr-BE" sz="1500" spc="-1" strike="noStrike">
                          <a:solidFill>
                            <a:srgbClr val="000000"/>
                          </a:solidFill>
                          <a:latin typeface="Arial"/>
                        </a:rPr>
                        <a:t>total </a:t>
                      </a:r>
                      <a:endParaRPr b="0" lang="fr-BE" sz="15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83caff"/>
                    </a:solidFill>
                  </a:tcPr>
                </a:tc>
                <a:tc>
                  <a:txBody>
                    <a:bodyPr lIns="90000" rIns="90000" tIns="46800" bIns="46800">
                      <a:noAutofit/>
                    </a:bodyPr>
                    <a:p>
                      <a:pPr algn="ctr"/>
                      <a:r>
                        <a:rPr b="0" lang="fr-BE" sz="1500" spc="-1" strike="noStrike">
                          <a:solidFill>
                            <a:srgbClr val="000000"/>
                          </a:solidFill>
                          <a:latin typeface="Arial"/>
                        </a:rPr>
                        <a:t>%</a:t>
                      </a:r>
                      <a:endParaRPr b="0" lang="fr-BE" sz="15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83caff"/>
                    </a:solidFill>
                  </a:tcPr>
                </a:tc>
              </a:tr>
              <a:tr h="344520">
                <a:tc>
                  <a:txBody>
                    <a:bodyPr lIns="90000" rIns="90000" tIns="46800" bIns="46800">
                      <a:noAutofit/>
                    </a:bodyPr>
                    <a:p>
                      <a:r>
                        <a:rPr b="0" lang="fr-BE" sz="1500" spc="-1" strike="noStrike">
                          <a:latin typeface="Arial"/>
                        </a:rPr>
                        <a:t>femme isolée </a:t>
                      </a:r>
                      <a:endParaRPr b="0" lang="fr-BE"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17</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56</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73</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59%</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r>
              <a:tr h="344520">
                <a:tc>
                  <a:txBody>
                    <a:bodyPr lIns="90000" rIns="90000" tIns="46800" bIns="46800">
                      <a:noAutofit/>
                    </a:bodyPr>
                    <a:p>
                      <a:r>
                        <a:rPr b="0" lang="fr-BE" sz="1500" spc="-1" strike="noStrike">
                          <a:solidFill>
                            <a:srgbClr val="000000"/>
                          </a:solidFill>
                          <a:latin typeface="Arial"/>
                        </a:rPr>
                        <a:t>couple</a:t>
                      </a:r>
                      <a:endParaRPr b="0" lang="fr-BE"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18</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17</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35</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28%</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r>
              <a:tr h="344520">
                <a:tc>
                  <a:txBody>
                    <a:bodyPr lIns="90000" rIns="90000" tIns="46800" bIns="46800">
                      <a:noAutofit/>
                    </a:bodyPr>
                    <a:p>
                      <a:r>
                        <a:rPr b="0" lang="fr-BE" sz="1500" spc="-1" strike="noStrike">
                          <a:solidFill>
                            <a:srgbClr val="000000"/>
                          </a:solidFill>
                          <a:latin typeface="Arial"/>
                        </a:rPr>
                        <a:t>homme isolé</a:t>
                      </a:r>
                      <a:endParaRPr b="0" lang="fr-BE"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15</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15</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c>
                  <a:txBody>
                    <a:bodyPr lIns="90000" rIns="90000" tIns="46800" bIns="46800">
                      <a:noAutofit/>
                    </a:bodyPr>
                    <a:p>
                      <a:pPr algn="ctr"/>
                      <a:r>
                        <a:rPr b="0" lang="fr-BE" sz="1600" spc="-1" strike="noStrike">
                          <a:latin typeface="Arial"/>
                        </a:rPr>
                        <a:t>12%</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99ff"/>
                    </a:solidFill>
                  </a:tcPr>
                </a:tc>
              </a:tr>
              <a:tr h="345240">
                <a:tc>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35</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88</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123</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lIns="90000" rIns="90000" tIns="46800" bIns="46800">
                      <a:noAutofit/>
                    </a:bodyPr>
                    <a:p>
                      <a:pPr algn="ctr"/>
                      <a:r>
                        <a:rPr b="0" lang="fr-BE" sz="1600" spc="-1" strike="noStrike">
                          <a:latin typeface="Arial"/>
                        </a:rPr>
                        <a:t>100%</a:t>
                      </a:r>
                      <a:endParaRPr b="0" lang="fr-BE"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 descr=""/>
          <p:cNvPicPr/>
          <p:nvPr/>
        </p:nvPicPr>
        <p:blipFill>
          <a:blip r:embed="rId1"/>
          <a:stretch/>
        </p:blipFill>
        <p:spPr>
          <a:xfrm>
            <a:off x="7920000" y="183960"/>
            <a:ext cx="914400" cy="896040"/>
          </a:xfrm>
          <a:prstGeom prst="rect">
            <a:avLst/>
          </a:prstGeom>
          <a:ln>
            <a:noFill/>
          </a:ln>
        </p:spPr>
      </p:pic>
      <p:pic>
        <p:nvPicPr>
          <p:cNvPr id="156" name="" descr=""/>
          <p:cNvPicPr/>
          <p:nvPr/>
        </p:nvPicPr>
        <p:blipFill>
          <a:blip r:embed="rId2"/>
          <a:stretch/>
        </p:blipFill>
        <p:spPr>
          <a:xfrm>
            <a:off x="3438360" y="306720"/>
            <a:ext cx="2104920" cy="619200"/>
          </a:xfrm>
          <a:prstGeom prst="rect">
            <a:avLst/>
          </a:prstGeom>
          <a:ln>
            <a:noFill/>
          </a:ln>
        </p:spPr>
      </p:pic>
      <p:sp>
        <p:nvSpPr>
          <p:cNvPr id="157" name="TextShape 1"/>
          <p:cNvSpPr txBox="1"/>
          <p:nvPr/>
        </p:nvSpPr>
        <p:spPr>
          <a:xfrm>
            <a:off x="5939640" y="3514320"/>
            <a:ext cx="288000" cy="375480"/>
          </a:xfrm>
          <a:prstGeom prst="rect">
            <a:avLst/>
          </a:prstGeom>
          <a:noFill/>
          <a:ln>
            <a:noFill/>
          </a:ln>
        </p:spPr>
        <p:txBody>
          <a:bodyPr lIns="90000" rIns="90000" tIns="45000" bIns="45000">
            <a:spAutoFit/>
          </a:bodyPr>
          <a:p>
            <a:pPr>
              <a:lnSpc>
                <a:spcPct val="100000"/>
              </a:lnSpc>
            </a:pPr>
            <a:r>
              <a:rPr b="0" lang="fr-BE" sz="2000" spc="-1" strike="noStrike">
                <a:solidFill>
                  <a:srgbClr val="ffffff"/>
                </a:solidFill>
                <a:latin typeface="Arial"/>
                <a:ea typeface="Arial"/>
              </a:rPr>
              <a:t>4</a:t>
            </a:r>
            <a:endParaRPr b="0" lang="fr-BE" sz="2000" spc="-1" strike="noStrike">
              <a:latin typeface="Arial"/>
            </a:endParaRPr>
          </a:p>
        </p:txBody>
      </p:sp>
      <p:sp>
        <p:nvSpPr>
          <p:cNvPr id="158" name="TextShape 2"/>
          <p:cNvSpPr txBox="1"/>
          <p:nvPr/>
        </p:nvSpPr>
        <p:spPr>
          <a:xfrm>
            <a:off x="216000" y="1368000"/>
            <a:ext cx="8640000" cy="4192920"/>
          </a:xfrm>
          <a:prstGeom prst="rect">
            <a:avLst/>
          </a:prstGeom>
          <a:noFill/>
          <a:ln>
            <a:noFill/>
          </a:ln>
        </p:spPr>
        <p:txBody>
          <a:bodyPr lIns="90000" rIns="90000" tIns="45000" bIns="45000">
            <a:spAutoFit/>
          </a:bodyPr>
          <a:p>
            <a:pPr>
              <a:lnSpc>
                <a:spcPct val="100000"/>
              </a:lnSpc>
              <a:spcAft>
                <a:spcPts val="850"/>
              </a:spcAft>
            </a:pPr>
            <a:r>
              <a:rPr b="1" lang="fr-BE" sz="1800" spc="-1" strike="noStrike">
                <a:solidFill>
                  <a:srgbClr val="000000"/>
                </a:solidFill>
                <a:latin typeface="Arial"/>
                <a:ea typeface="Arial"/>
              </a:rPr>
              <a:t>Partenariat </a:t>
            </a:r>
            <a:r>
              <a:rPr b="0" lang="fr-BE" sz="1800" spc="-1" strike="noStrike">
                <a:solidFill>
                  <a:srgbClr val="000000"/>
                </a:solidFill>
                <a:latin typeface="Arial"/>
                <a:ea typeface="Arial"/>
              </a:rPr>
              <a:t>avec plus de 20 services sociaux</a:t>
            </a:r>
            <a:endParaRPr b="0" lang="fr-BE" sz="1800" spc="-1" strike="noStrike">
              <a:latin typeface="Arial"/>
            </a:endParaRPr>
          </a:p>
          <a:p>
            <a:pPr>
              <a:lnSpc>
                <a:spcPct val="100000"/>
              </a:lnSpc>
            </a:pPr>
            <a:r>
              <a:rPr b="0" lang="fr-BE" sz="1800" spc="-1" strike="noStrike">
                <a:solidFill>
                  <a:srgbClr val="000000"/>
                </a:solidFill>
                <a:latin typeface="Arial"/>
                <a:ea typeface="Arial"/>
              </a:rPr>
              <a:t>Cela permet d'offrir e.a des logements de transit à des personnes fortement </a:t>
            </a:r>
            <a:endParaRPr b="0" lang="fr-BE" sz="1800" spc="-1" strike="noStrike">
              <a:latin typeface="Arial"/>
            </a:endParaRPr>
          </a:p>
          <a:p>
            <a:pPr>
              <a:lnSpc>
                <a:spcPct val="100000"/>
              </a:lnSpc>
              <a:spcAft>
                <a:spcPts val="850"/>
              </a:spcAft>
            </a:pPr>
            <a:r>
              <a:rPr b="0" lang="fr-BE" sz="1800" spc="-1" strike="noStrike">
                <a:solidFill>
                  <a:srgbClr val="000000"/>
                </a:solidFill>
                <a:latin typeface="Arial"/>
                <a:ea typeface="Arial"/>
              </a:rPr>
              <a:t>précarisées : PMR, sans domicile fixe ...</a:t>
            </a:r>
            <a:endParaRPr b="0" lang="fr-BE" sz="1800" spc="-1" strike="noStrike">
              <a:latin typeface="Arial"/>
            </a:endParaRPr>
          </a:p>
          <a:p>
            <a:pPr>
              <a:lnSpc>
                <a:spcPct val="100000"/>
              </a:lnSpc>
            </a:pPr>
            <a:endParaRPr b="0" lang="fr-BE" sz="1800" spc="-1" strike="noStrike">
              <a:latin typeface="Arial"/>
            </a:endParaRPr>
          </a:p>
          <a:p>
            <a:pPr>
              <a:lnSpc>
                <a:spcPct val="100000"/>
              </a:lnSpc>
              <a:spcAft>
                <a:spcPts val="850"/>
              </a:spcAft>
            </a:pPr>
            <a:r>
              <a:rPr b="1" lang="fr-BE" sz="1800" spc="-1" strike="noStrike">
                <a:solidFill>
                  <a:srgbClr val="000000"/>
                </a:solidFill>
                <a:latin typeface="Arial"/>
                <a:ea typeface="Arial"/>
              </a:rPr>
              <a:t>I</a:t>
            </a:r>
            <a:r>
              <a:rPr b="1" lang="fr-BE" sz="1800" spc="-1" strike="noStrike">
                <a:solidFill>
                  <a:srgbClr val="000000"/>
                </a:solidFill>
                <a:latin typeface="Arial,"/>
                <a:ea typeface="Arial"/>
              </a:rPr>
              <a:t>nitiatives solidaires en 2021</a:t>
            </a:r>
            <a:endParaRPr b="0" lang="fr-BE" sz="1800" spc="-1" strike="noStrike">
              <a:latin typeface="Arial"/>
            </a:endParaRPr>
          </a:p>
          <a:p>
            <a:pPr>
              <a:lnSpc>
                <a:spcPct val="100000"/>
              </a:lnSpc>
              <a:spcAft>
                <a:spcPts val="850"/>
              </a:spcAft>
            </a:pPr>
            <a:r>
              <a:rPr b="0" lang="fr-BE" sz="1000" spc="-1" strike="noStrike">
                <a:solidFill>
                  <a:srgbClr val="000000"/>
                </a:solidFill>
                <a:latin typeface="Arial,"/>
                <a:ea typeface="Arial"/>
              </a:rPr>
              <a:t>☻</a:t>
            </a:r>
            <a:r>
              <a:rPr b="0" lang="fr-BE" sz="12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fonds COVID : solde à destination des plus précarisé.e.s.</a:t>
            </a:r>
            <a:endParaRPr b="0" lang="fr-BE" sz="1800" spc="-1" strike="noStrike">
              <a:latin typeface="Arial"/>
            </a:endParaRPr>
          </a:p>
          <a:p>
            <a:pPr>
              <a:lnSpc>
                <a:spcPct val="100000"/>
              </a:lnSpc>
              <a:spcAft>
                <a:spcPts val="850"/>
              </a:spcAft>
            </a:pPr>
            <a:r>
              <a:rPr b="0" lang="fr-BE" sz="1000" spc="-1" strike="noStrike">
                <a:solidFill>
                  <a:srgbClr val="000000"/>
                </a:solidFill>
                <a:latin typeface="Arial,"/>
                <a:ea typeface="Arial"/>
              </a:rPr>
              <a:t>☻</a:t>
            </a:r>
            <a:r>
              <a:rPr b="0" lang="fr-BE" sz="12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Fair Ground, coopérative immobilière sociale (20 associations – 13 logements)</a:t>
            </a:r>
            <a:endParaRPr b="0" lang="fr-BE" sz="1800" spc="-1" strike="noStrike">
              <a:latin typeface="Arial"/>
            </a:endParaRPr>
          </a:p>
          <a:p>
            <a:pPr>
              <a:lnSpc>
                <a:spcPct val="100000"/>
              </a:lnSpc>
              <a:spcAft>
                <a:spcPts val="850"/>
              </a:spcAft>
            </a:pPr>
            <a:r>
              <a:rPr b="0" lang="fr-BE" sz="1000" spc="-1" strike="noStrike">
                <a:solidFill>
                  <a:srgbClr val="000000"/>
                </a:solidFill>
                <a:latin typeface="Arial,"/>
                <a:ea typeface="Arial"/>
              </a:rPr>
              <a:t>☻</a:t>
            </a:r>
            <a:r>
              <a:rPr b="0" lang="fr-BE" sz="10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Réduction de la fracture numérique : don de 70.000 € (fonds Venture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 Philantropy</a:t>
            </a:r>
            <a:endParaRPr b="0" lang="fr-BE" sz="1800" spc="-1" strike="noStrike">
              <a:latin typeface="Arial"/>
            </a:endParaRPr>
          </a:p>
          <a:p>
            <a:pPr>
              <a:lnSpc>
                <a:spcPct val="100000"/>
              </a:lnSpc>
              <a:spcAft>
                <a:spcPts val="850"/>
              </a:spcAft>
            </a:pPr>
            <a:r>
              <a:rPr b="0" lang="fr-BE" sz="1000" spc="-1" strike="noStrike">
                <a:solidFill>
                  <a:srgbClr val="000000"/>
                </a:solidFill>
                <a:latin typeface="Arial,"/>
                <a:ea typeface="Arial"/>
              </a:rPr>
              <a:t>☻</a:t>
            </a:r>
            <a:r>
              <a:rPr b="0" lang="fr-BE" sz="12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Mise en commun des ressources au sein de la Fédération des AIS</a:t>
            </a:r>
            <a:endParaRPr b="0" lang="fr-BE" sz="1800" spc="-1" strike="noStrike">
              <a:latin typeface="Arial"/>
            </a:endParaRPr>
          </a:p>
          <a:p>
            <a:pPr>
              <a:lnSpc>
                <a:spcPct val="100000"/>
              </a:lnSpc>
              <a:spcAft>
                <a:spcPts val="850"/>
              </a:spcAft>
            </a:pPr>
            <a:r>
              <a:rPr b="0" lang="fr-BE" sz="1000" spc="-1" strike="noStrike">
                <a:solidFill>
                  <a:srgbClr val="000000"/>
                </a:solidFill>
                <a:latin typeface="Arial,"/>
                <a:ea typeface="Arial"/>
              </a:rPr>
              <a:t>☻</a:t>
            </a:r>
            <a:r>
              <a:rPr b="0" lang="fr-BE" sz="12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PANNEAUX photovoltaïques sur 77 logements ; soit + de 1000 panneaux =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 20% à 25% de l'électri</a:t>
            </a:r>
            <a:r>
              <a:rPr b="0" lang="fr-BE" sz="1800" spc="-1" strike="noStrike">
                <a:solidFill>
                  <a:srgbClr val="000000"/>
                </a:solidFill>
                <a:latin typeface="Arial"/>
                <a:ea typeface="Arial"/>
              </a:rPr>
              <a:t>cité consommée (collaboration avec l’asbl Energie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	</a:t>
            </a:r>
            <a:r>
              <a:rPr b="0" lang="fr-BE" sz="1800" spc="-1" strike="noStrike">
                <a:solidFill>
                  <a:srgbClr val="000000"/>
                </a:solidFill>
                <a:latin typeface="Arial"/>
                <a:ea typeface="Arial"/>
              </a:rPr>
              <a:t> Commune)</a:t>
            </a:r>
            <a:endParaRPr b="0" lang="fr-BE"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2846</TotalTime>
  <Application>LibreOffice/6.1.5.2$Linux_X86_64 LibreOffice_project/10$Build-2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1-01-01T00:00:00Z</dcterms:created>
  <dc:creator>paul</dc:creator>
  <dc:description/>
  <dc:language>en-US</dc:language>
  <cp:lastModifiedBy>pierre dupuis</cp:lastModifiedBy>
  <cp:lastPrinted>2017-03-17T14:12:58Z</cp:lastPrinted>
  <dcterms:modified xsi:type="dcterms:W3CDTF">2023-04-21T19:33:14Z</dcterms:modified>
  <cp:revision>604</cp:revision>
  <dc:subject/>
  <dc:title>Présentation PowerPoint</dc:title>
</cp:coreProperties>
</file>