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3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handoutMasterIdLst>
    <p:handoutMasterId r:id="rId22"/>
  </p:handoutMasterIdLst>
  <p:sldIdLst>
    <p:sldId id="256" r:id="rId2"/>
    <p:sldId id="300" r:id="rId3"/>
    <p:sldId id="301" r:id="rId4"/>
    <p:sldId id="291" r:id="rId5"/>
    <p:sldId id="294" r:id="rId6"/>
    <p:sldId id="296" r:id="rId7"/>
    <p:sldId id="295" r:id="rId8"/>
    <p:sldId id="269" r:id="rId9"/>
    <p:sldId id="270" r:id="rId10"/>
    <p:sldId id="272" r:id="rId11"/>
    <p:sldId id="271" r:id="rId12"/>
    <p:sldId id="297" r:id="rId13"/>
    <p:sldId id="275" r:id="rId14"/>
    <p:sldId id="274" r:id="rId15"/>
    <p:sldId id="287" r:id="rId16"/>
    <p:sldId id="277" r:id="rId17"/>
    <p:sldId id="278" r:id="rId18"/>
    <p:sldId id="279" r:id="rId19"/>
    <p:sldId id="280" r:id="rId20"/>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E1F8FB"/>
    <a:srgbClr val="F7FFFF"/>
    <a:srgbClr val="000099"/>
    <a:srgbClr val="3399FF"/>
    <a:srgbClr val="006600"/>
    <a:srgbClr val="CA6A68"/>
    <a:srgbClr val="C55E5B"/>
    <a:srgbClr val="C76361"/>
    <a:srgbClr val="BE4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673" autoAdjust="0"/>
    <p:restoredTop sz="94660"/>
  </p:normalViewPr>
  <p:slideViewPr>
    <p:cSldViewPr>
      <p:cViewPr>
        <p:scale>
          <a:sx n="100" d="100"/>
          <a:sy n="100" d="100"/>
        </p:scale>
        <p:origin x="-48"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1"/>
            <c:bubble3D val="0"/>
            <c:spPr>
              <a:solidFill>
                <a:schemeClr val="accent3">
                  <a:lumMod val="60000"/>
                  <a:lumOff val="40000"/>
                </a:schemeClr>
              </a:solidFill>
            </c:spPr>
          </c:dPt>
          <c:dPt>
            <c:idx val="3"/>
            <c:bubble3D val="0"/>
            <c:spPr>
              <a:solidFill>
                <a:schemeClr val="accent1">
                  <a:lumMod val="40000"/>
                  <a:lumOff val="60000"/>
                </a:schemeClr>
              </a:solidFill>
            </c:spPr>
          </c:dPt>
          <c:cat>
            <c:strRef>
              <c:f>Feuil1!$C$5:$C$8</c:f>
              <c:strCache>
                <c:ptCount val="4"/>
                <c:pt idx="0">
                  <c:v>1 : hommes seuls </c:v>
                </c:pt>
                <c:pt idx="1">
                  <c:v>2: femmes seules</c:v>
                </c:pt>
                <c:pt idx="2">
                  <c:v>3: hommes avec enfant(s)</c:v>
                </c:pt>
                <c:pt idx="3">
                  <c:v>4: femmes  avec enfant(s)</c:v>
                </c:pt>
              </c:strCache>
            </c:strRef>
          </c:cat>
          <c:val>
            <c:numRef>
              <c:f>Feuil1!$D$5:$D$8</c:f>
              <c:numCache>
                <c:formatCode>General</c:formatCode>
                <c:ptCount val="4"/>
                <c:pt idx="0">
                  <c:v>13</c:v>
                </c:pt>
                <c:pt idx="1">
                  <c:v>13</c:v>
                </c:pt>
                <c:pt idx="2">
                  <c:v>6</c:v>
                </c:pt>
                <c:pt idx="3">
                  <c:v>68</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rtl="0">
              <a:defRPr sz="1600"/>
            </a:pPr>
            <a:endParaRPr lang="fr-FR"/>
          </a:p>
        </c:txPr>
      </c:legendEntry>
      <c:legendEntry>
        <c:idx val="1"/>
        <c:txPr>
          <a:bodyPr/>
          <a:lstStyle/>
          <a:p>
            <a:pPr rtl="0">
              <a:defRPr sz="1600"/>
            </a:pPr>
            <a:endParaRPr lang="fr-FR"/>
          </a:p>
        </c:txPr>
      </c:legendEntry>
      <c:legendEntry>
        <c:idx val="2"/>
        <c:txPr>
          <a:bodyPr/>
          <a:lstStyle/>
          <a:p>
            <a:pPr rtl="0">
              <a:defRPr sz="1600"/>
            </a:pPr>
            <a:endParaRPr lang="fr-FR"/>
          </a:p>
        </c:txPr>
      </c:legendEntry>
      <c:legendEntry>
        <c:idx val="3"/>
        <c:txPr>
          <a:bodyPr/>
          <a:lstStyle/>
          <a:p>
            <a:pPr rtl="0">
              <a:defRPr sz="1600"/>
            </a:pPr>
            <a:endParaRPr lang="fr-FR"/>
          </a:p>
        </c:txPr>
      </c:legendEntry>
      <c:layout>
        <c:manualLayout>
          <c:xMode val="edge"/>
          <c:yMode val="edge"/>
          <c:x val="0.56540587869250369"/>
          <c:y val="0.18000904927913636"/>
          <c:w val="0.43257541912298364"/>
          <c:h val="0.49500663821355606"/>
        </c:manualLayout>
      </c:layout>
      <c:overlay val="0"/>
      <c:txPr>
        <a:bodyPr/>
        <a:lstStyle/>
        <a:p>
          <a:pPr rtl="0">
            <a:defRPr sz="1400"/>
          </a:pPr>
          <a:endParaRPr lang="fr-FR"/>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1"/>
          <c:dPt>
            <c:idx val="0"/>
            <c:bubble3D val="0"/>
            <c:spPr>
              <a:solidFill>
                <a:schemeClr val="accent3">
                  <a:lumMod val="60000"/>
                  <a:lumOff val="40000"/>
                </a:schemeClr>
              </a:solidFill>
            </c:spPr>
          </c:dPt>
          <c:dPt>
            <c:idx val="1"/>
            <c:bubble3D val="0"/>
            <c:spPr>
              <a:solidFill>
                <a:schemeClr val="accent3"/>
              </a:solidFill>
            </c:spPr>
          </c:dPt>
          <c:dPt>
            <c:idx val="2"/>
            <c:bubble3D val="0"/>
            <c:spPr>
              <a:solidFill>
                <a:schemeClr val="accent1">
                  <a:lumMod val="40000"/>
                  <a:lumOff val="60000"/>
                </a:schemeClr>
              </a:solidFill>
            </c:spPr>
          </c:dPt>
          <c:dPt>
            <c:idx val="3"/>
            <c:bubble3D val="0"/>
            <c:spPr>
              <a:solidFill>
                <a:schemeClr val="tx2">
                  <a:lumMod val="60000"/>
                  <a:lumOff val="40000"/>
                </a:schemeClr>
              </a:solidFill>
            </c:spPr>
          </c:dPt>
          <c:cat>
            <c:strRef>
              <c:f>Feuil1!$C$37:$C$40</c:f>
              <c:strCache>
                <c:ptCount val="4"/>
                <c:pt idx="0">
                  <c:v>1: travail</c:v>
                </c:pt>
                <c:pt idx="1">
                  <c:v>2: chômage</c:v>
                </c:pt>
                <c:pt idx="2">
                  <c:v>3: cpas</c:v>
                </c:pt>
                <c:pt idx="3">
                  <c:v>4: autres </c:v>
                </c:pt>
              </c:strCache>
            </c:strRef>
          </c:cat>
          <c:val>
            <c:numRef>
              <c:f>Feuil1!$D$37:$D$40</c:f>
              <c:numCache>
                <c:formatCode>General</c:formatCode>
                <c:ptCount val="4"/>
                <c:pt idx="0">
                  <c:v>22</c:v>
                </c:pt>
                <c:pt idx="1">
                  <c:v>30</c:v>
                </c:pt>
                <c:pt idx="2">
                  <c:v>34</c:v>
                </c:pt>
                <c:pt idx="3">
                  <c:v>14</c:v>
                </c:pt>
              </c:numCache>
            </c:numRef>
          </c:val>
        </c:ser>
        <c:dLbls>
          <c:showLegendKey val="0"/>
          <c:showVal val="0"/>
          <c:showCatName val="0"/>
          <c:showSerName val="0"/>
          <c:showPercent val="0"/>
          <c:showBubbleSize val="0"/>
          <c:showLeaderLines val="1"/>
        </c:dLbls>
        <c:firstSliceAng val="0"/>
      </c:pieChart>
    </c:plotArea>
    <c:legend>
      <c:legendPos val="l"/>
      <c:layout>
        <c:manualLayout>
          <c:xMode val="edge"/>
          <c:yMode val="edge"/>
          <c:x val="0.18733334386001574"/>
          <c:y val="0.30478783902012246"/>
          <c:w val="0.17836023622047245"/>
          <c:h val="0.48764654418197723"/>
        </c:manualLayout>
      </c:layout>
      <c:overlay val="0"/>
      <c:txPr>
        <a:bodyPr/>
        <a:lstStyle/>
        <a:p>
          <a:pPr rtl="0">
            <a:defRPr sz="14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66542812115526E-2"/>
          <c:y val="0.1285571805152963"/>
          <c:w val="0.93326970970733925"/>
          <c:h val="0.68882857013314791"/>
        </c:manualLayout>
      </c:layout>
      <c:barChart>
        <c:barDir val="col"/>
        <c:grouping val="clustered"/>
        <c:varyColors val="0"/>
        <c:ser>
          <c:idx val="0"/>
          <c:order val="0"/>
          <c:spPr>
            <a:solidFill>
              <a:schemeClr val="tx2">
                <a:lumMod val="40000"/>
                <a:lumOff val="60000"/>
              </a:schemeClr>
            </a:solidFill>
            <a:ln>
              <a:solidFill>
                <a:prstClr val="black"/>
              </a:solidFill>
            </a:ln>
          </c:spPr>
          <c:invertIfNegative val="0"/>
          <c:dPt>
            <c:idx val="25"/>
            <c:invertIfNegative val="0"/>
            <c:bubble3D val="0"/>
            <c:spPr>
              <a:solidFill>
                <a:schemeClr val="tx2">
                  <a:lumMod val="40000"/>
                  <a:lumOff val="60000"/>
                </a:schemeClr>
              </a:solidFill>
              <a:ln>
                <a:solidFill>
                  <a:prstClr val="black"/>
                </a:solidFill>
              </a:ln>
            </c:spPr>
            <c:extLst xmlns:c16r2="http://schemas.microsoft.com/office/drawing/2015/06/chart">
              <c:ext xmlns:c16="http://schemas.microsoft.com/office/drawing/2014/chart" uri="{C3380CC4-5D6E-409C-BE32-E72D297353CC}">
                <c16:uniqueId val="{00000000-082C-4795-856C-124A9E48575B}"/>
              </c:ext>
            </c:extLst>
          </c:dPt>
          <c:dPt>
            <c:idx val="26"/>
            <c:invertIfNegative val="0"/>
            <c:bubble3D val="0"/>
            <c:spPr>
              <a:solidFill>
                <a:schemeClr val="tx2">
                  <a:lumMod val="40000"/>
                  <a:lumOff val="60000"/>
                </a:schemeClr>
              </a:solidFill>
              <a:ln>
                <a:solidFill>
                  <a:prstClr val="black"/>
                </a:solidFill>
              </a:ln>
            </c:spPr>
            <c:extLst xmlns:c16r2="http://schemas.microsoft.com/office/drawing/2015/06/chart">
              <c:ext xmlns:c16="http://schemas.microsoft.com/office/drawing/2014/chart" uri="{C3380CC4-5D6E-409C-BE32-E72D297353CC}">
                <c16:uniqueId val="{00000001-082C-4795-856C-124A9E48575B}"/>
              </c:ext>
            </c:extLst>
          </c:dPt>
          <c:dPt>
            <c:idx val="27"/>
            <c:invertIfNegative val="0"/>
            <c:bubble3D val="0"/>
            <c:spPr>
              <a:solidFill>
                <a:schemeClr val="tx2">
                  <a:lumMod val="40000"/>
                  <a:lumOff val="60000"/>
                </a:schemeClr>
              </a:solidFill>
              <a:ln>
                <a:solidFill>
                  <a:prstClr val="black"/>
                </a:solidFill>
              </a:ln>
            </c:spPr>
            <c:extLst xmlns:c16r2="http://schemas.microsoft.com/office/drawing/2015/06/chart">
              <c:ext xmlns:c16="http://schemas.microsoft.com/office/drawing/2014/chart" uri="{C3380CC4-5D6E-409C-BE32-E72D297353CC}">
                <c16:uniqueId val="{00000002-082C-4795-856C-124A9E48575B}"/>
              </c:ext>
            </c:extLst>
          </c:dPt>
          <c:dPt>
            <c:idx val="28"/>
            <c:invertIfNegative val="0"/>
            <c:bubble3D val="0"/>
            <c:spPr>
              <a:solidFill>
                <a:schemeClr val="tx2">
                  <a:lumMod val="40000"/>
                  <a:lumOff val="60000"/>
                </a:schemeClr>
              </a:solidFill>
              <a:ln>
                <a:solidFill>
                  <a:prstClr val="black"/>
                </a:solidFill>
              </a:ln>
            </c:spPr>
            <c:extLst xmlns:c16r2="http://schemas.microsoft.com/office/drawing/2015/06/chart">
              <c:ext xmlns:c16="http://schemas.microsoft.com/office/drawing/2014/chart" uri="{C3380CC4-5D6E-409C-BE32-E72D297353CC}">
                <c16:uniqueId val="{00000003-082C-4795-856C-124A9E48575B}"/>
              </c:ext>
            </c:extLst>
          </c:dPt>
          <c:dPt>
            <c:idx val="29"/>
            <c:invertIfNegative val="0"/>
            <c:bubble3D val="0"/>
            <c:spPr>
              <a:solidFill>
                <a:schemeClr val="tx2">
                  <a:lumMod val="40000"/>
                  <a:lumOff val="60000"/>
                </a:schemeClr>
              </a:solidFill>
              <a:ln>
                <a:solidFill>
                  <a:prstClr val="black"/>
                </a:solidFill>
              </a:ln>
            </c:spPr>
            <c:extLst xmlns:c16r2="http://schemas.microsoft.com/office/drawing/2015/06/chart">
              <c:ext xmlns:c16="http://schemas.microsoft.com/office/drawing/2014/chart" uri="{C3380CC4-5D6E-409C-BE32-E72D297353CC}">
                <c16:uniqueId val="{00000004-082C-4795-856C-124A9E48575B}"/>
              </c:ext>
            </c:extLst>
          </c:dPt>
          <c:dPt>
            <c:idx val="30"/>
            <c:invertIfNegative val="0"/>
            <c:bubble3D val="0"/>
            <c:spPr>
              <a:solidFill>
                <a:schemeClr val="tx2">
                  <a:lumMod val="20000"/>
                  <a:lumOff val="80000"/>
                </a:schemeClr>
              </a:solidFill>
              <a:ln>
                <a:solidFill>
                  <a:prstClr val="black"/>
                </a:solidFill>
              </a:ln>
            </c:spPr>
            <c:extLst xmlns:c16r2="http://schemas.microsoft.com/office/drawing/2015/06/chart">
              <c:ext xmlns:c16="http://schemas.microsoft.com/office/drawing/2014/chart" uri="{C3380CC4-5D6E-409C-BE32-E72D297353CC}">
                <c16:uniqueId val="{0000000A-5372-4229-B6F9-5DBEC7730A46}"/>
              </c:ext>
            </c:extLst>
          </c:dPt>
          <c:dPt>
            <c:idx val="31"/>
            <c:invertIfNegative val="0"/>
            <c:bubble3D val="0"/>
            <c:spPr>
              <a:solidFill>
                <a:schemeClr val="tx2">
                  <a:lumMod val="20000"/>
                  <a:lumOff val="80000"/>
                </a:schemeClr>
              </a:solidFill>
              <a:ln>
                <a:solidFill>
                  <a:prstClr val="black"/>
                </a:solidFill>
              </a:ln>
            </c:spPr>
            <c:extLst xmlns:c16r2="http://schemas.microsoft.com/office/drawing/2015/06/chart">
              <c:ext xmlns:c16="http://schemas.microsoft.com/office/drawing/2014/chart" uri="{C3380CC4-5D6E-409C-BE32-E72D297353CC}">
                <c16:uniqueId val="{0000000D-94EB-48CF-A089-FED2186C2DB8}"/>
              </c:ext>
            </c:extLst>
          </c:dPt>
          <c:dPt>
            <c:idx val="32"/>
            <c:invertIfNegative val="0"/>
            <c:bubble3D val="0"/>
            <c:spPr>
              <a:solidFill>
                <a:schemeClr val="tx2">
                  <a:lumMod val="20000"/>
                  <a:lumOff val="80000"/>
                </a:schemeClr>
              </a:solidFill>
              <a:ln>
                <a:solidFill>
                  <a:prstClr val="black"/>
                </a:solidFill>
              </a:ln>
            </c:spPr>
            <c:extLst xmlns:c16r2="http://schemas.microsoft.com/office/drawing/2015/06/chart">
              <c:ext xmlns:c16="http://schemas.microsoft.com/office/drawing/2014/chart" uri="{C3380CC4-5D6E-409C-BE32-E72D297353CC}">
                <c16:uniqueId val="{0000000F-687C-4E80-98DF-6173F61E5080}"/>
              </c:ext>
            </c:extLst>
          </c:dPt>
          <c:cat>
            <c:numRef>
              <c:f>'C:\Users\User\OneDrive\Renovassistance_PhE_1\statistiques\[statlogch2021.xlsx]nprojets'!$B$3:$B$35</c:f>
              <c:numCache>
                <c:formatCode>General</c:formatCode>
                <c:ptCount val="3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c:v>
                </c:pt>
              </c:numCache>
            </c:numRef>
          </c:cat>
          <c:val>
            <c:numRef>
              <c:f>'C:\Users\User\OneDrive\Renovassistance_PhE_1\statistiques\[statlogch2021.xlsx]nprojets'!$C$3:$C$35</c:f>
              <c:numCache>
                <c:formatCode>General</c:formatCode>
                <c:ptCount val="33"/>
                <c:pt idx="0">
                  <c:v>1</c:v>
                </c:pt>
                <c:pt idx="1">
                  <c:v>1</c:v>
                </c:pt>
                <c:pt idx="4">
                  <c:v>1</c:v>
                </c:pt>
                <c:pt idx="5">
                  <c:v>1</c:v>
                </c:pt>
                <c:pt idx="6">
                  <c:v>1</c:v>
                </c:pt>
                <c:pt idx="7">
                  <c:v>2</c:v>
                </c:pt>
                <c:pt idx="8">
                  <c:v>2</c:v>
                </c:pt>
                <c:pt idx="9">
                  <c:v>1</c:v>
                </c:pt>
                <c:pt idx="11">
                  <c:v>2</c:v>
                </c:pt>
                <c:pt idx="12">
                  <c:v>2</c:v>
                </c:pt>
                <c:pt idx="13">
                  <c:v>1</c:v>
                </c:pt>
                <c:pt idx="14">
                  <c:v>2</c:v>
                </c:pt>
                <c:pt idx="15">
                  <c:v>1</c:v>
                </c:pt>
                <c:pt idx="16">
                  <c:v>2</c:v>
                </c:pt>
                <c:pt idx="17">
                  <c:v>1</c:v>
                </c:pt>
                <c:pt idx="18">
                  <c:v>4</c:v>
                </c:pt>
                <c:pt idx="19">
                  <c:v>1</c:v>
                </c:pt>
                <c:pt idx="20">
                  <c:v>2</c:v>
                </c:pt>
                <c:pt idx="21">
                  <c:v>1</c:v>
                </c:pt>
                <c:pt idx="22">
                  <c:v>4</c:v>
                </c:pt>
                <c:pt idx="23">
                  <c:v>2</c:v>
                </c:pt>
                <c:pt idx="24">
                  <c:v>0</c:v>
                </c:pt>
                <c:pt idx="25">
                  <c:v>3</c:v>
                </c:pt>
                <c:pt idx="26">
                  <c:v>1</c:v>
                </c:pt>
                <c:pt idx="27">
                  <c:v>1</c:v>
                </c:pt>
                <c:pt idx="28">
                  <c:v>2</c:v>
                </c:pt>
                <c:pt idx="29">
                  <c:v>3</c:v>
                </c:pt>
                <c:pt idx="30">
                  <c:v>3</c:v>
                </c:pt>
                <c:pt idx="31">
                  <c:v>5</c:v>
                </c:pt>
                <c:pt idx="32">
                  <c:v>1</c:v>
                </c:pt>
              </c:numCache>
            </c:numRef>
          </c:val>
          <c:extLst xmlns:c16r2="http://schemas.microsoft.com/office/drawing/2015/06/chart">
            <c:ext xmlns:c16="http://schemas.microsoft.com/office/drawing/2014/chart" uri="{C3380CC4-5D6E-409C-BE32-E72D297353CC}">
              <c16:uniqueId val="{00000005-082C-4795-856C-124A9E48575B}"/>
            </c:ext>
          </c:extLst>
        </c:ser>
        <c:dLbls>
          <c:showLegendKey val="0"/>
          <c:showVal val="0"/>
          <c:showCatName val="0"/>
          <c:showSerName val="0"/>
          <c:showPercent val="0"/>
          <c:showBubbleSize val="0"/>
        </c:dLbls>
        <c:gapWidth val="0"/>
        <c:axId val="231729408"/>
        <c:axId val="232394752"/>
      </c:barChart>
      <c:catAx>
        <c:axId val="231729408"/>
        <c:scaling>
          <c:orientation val="minMax"/>
        </c:scaling>
        <c:delete val="0"/>
        <c:axPos val="b"/>
        <c:numFmt formatCode="General" sourceLinked="1"/>
        <c:majorTickMark val="out"/>
        <c:minorTickMark val="none"/>
        <c:tickLblPos val="nextTo"/>
        <c:txPr>
          <a:bodyPr rot="-4560000" vert="horz"/>
          <a:lstStyle/>
          <a:p>
            <a:pPr>
              <a:defRPr sz="1100" b="1"/>
            </a:pPr>
            <a:endParaRPr lang="fr-FR"/>
          </a:p>
        </c:txPr>
        <c:crossAx val="232394752"/>
        <c:crosses val="autoZero"/>
        <c:auto val="1"/>
        <c:lblAlgn val="ctr"/>
        <c:lblOffset val="100"/>
        <c:noMultiLvlLbl val="0"/>
      </c:catAx>
      <c:valAx>
        <c:axId val="232394752"/>
        <c:scaling>
          <c:orientation val="minMax"/>
        </c:scaling>
        <c:delete val="0"/>
        <c:axPos val="l"/>
        <c:majorGridlines/>
        <c:numFmt formatCode="General" sourceLinked="1"/>
        <c:majorTickMark val="out"/>
        <c:minorTickMark val="none"/>
        <c:tickLblPos val="nextTo"/>
        <c:txPr>
          <a:bodyPr/>
          <a:lstStyle/>
          <a:p>
            <a:pPr>
              <a:defRPr sz="1100" b="1"/>
            </a:pPr>
            <a:endParaRPr lang="fr-FR"/>
          </a:p>
        </c:txPr>
        <c:crossAx val="231729408"/>
        <c:crosses val="autoZero"/>
        <c:crossBetween val="between"/>
        <c:majorUnit val="1"/>
      </c:valAx>
    </c:plotArea>
    <c:plotVisOnly val="1"/>
    <c:dispBlanksAs val="gap"/>
    <c:showDLblsOverMax val="0"/>
  </c:chart>
  <c:txPr>
    <a:bodyPr/>
    <a:lstStyle/>
    <a:p>
      <a:pPr>
        <a:defRPr sz="850" baseline="0"/>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Couverture du coût des travaux (tout compris) par les primes rénovation et énergie(42</a:t>
            </a:r>
            <a:r>
              <a:rPr lang="en-US" sz="1800" baseline="0"/>
              <a:t> immeubles)</a:t>
            </a:r>
            <a:r>
              <a:rPr lang="en-US" sz="1800"/>
              <a:t> </a:t>
            </a:r>
          </a:p>
        </c:rich>
      </c:tx>
      <c:layout>
        <c:manualLayout>
          <c:xMode val="edge"/>
          <c:yMode val="edge"/>
          <c:x val="0.14677407065858508"/>
          <c:y val="2.6431807135219209E-2"/>
        </c:manualLayout>
      </c:layout>
      <c:overlay val="0"/>
    </c:title>
    <c:autoTitleDeleted val="0"/>
    <c:plotArea>
      <c:layout>
        <c:manualLayout>
          <c:layoutTarget val="inner"/>
          <c:xMode val="edge"/>
          <c:yMode val="edge"/>
          <c:x val="9.7694544938639438E-2"/>
          <c:y val="0.15613667735977446"/>
          <c:w val="0.87620688787703449"/>
          <c:h val="0.438174546663336"/>
        </c:manualLayout>
      </c:layout>
      <c:lineChart>
        <c:grouping val="standard"/>
        <c:varyColors val="0"/>
        <c:ser>
          <c:idx val="0"/>
          <c:order val="0"/>
          <c:tx>
            <c:v>réno + énergie</c:v>
          </c:tx>
          <c:spPr>
            <a:ln w="47625">
              <a:solidFill>
                <a:srgbClr val="00B050"/>
              </a:solidFill>
            </a:ln>
          </c:spPr>
          <c:marker>
            <c:symbol val="none"/>
          </c:marker>
          <c:cat>
            <c:strRef>
              <c:f>'C:\Users\User\OneDrive\Renovassistance_PhE_1\statistiques\primes\[prim_reno_energie_2021.xlsx]REQImmeubles'!$C$2:$C$43</c:f>
              <c:strCache>
                <c:ptCount val="42"/>
                <c:pt idx="0">
                  <c:v>1992 FLEU</c:v>
                </c:pt>
                <c:pt idx="1">
                  <c:v>1993 TN</c:v>
                </c:pt>
                <c:pt idx="2">
                  <c:v>1996 DEME</c:v>
                </c:pt>
                <c:pt idx="3">
                  <c:v>1997 HOLL</c:v>
                </c:pt>
                <c:pt idx="4">
                  <c:v>1998 BRUX</c:v>
                </c:pt>
                <c:pt idx="5">
                  <c:v>1999 FOIN</c:v>
                </c:pt>
                <c:pt idx="6">
                  <c:v>2000 AND3</c:v>
                </c:pt>
                <c:pt idx="7">
                  <c:v>2000 CAMU</c:v>
                </c:pt>
                <c:pt idx="8">
                  <c:v>2001 REMP</c:v>
                </c:pt>
                <c:pt idx="9">
                  <c:v>2003 BERT</c:v>
                </c:pt>
                <c:pt idx="10">
                  <c:v>2003 PREV</c:v>
                </c:pt>
                <c:pt idx="11">
                  <c:v>2004 CHEV</c:v>
                </c:pt>
                <c:pt idx="12">
                  <c:v>2004 VICT</c:v>
                </c:pt>
                <c:pt idx="13">
                  <c:v>2005 RUCH</c:v>
                </c:pt>
                <c:pt idx="14">
                  <c:v>2006 HAUT</c:v>
                </c:pt>
                <c:pt idx="15">
                  <c:v>2006 NICO</c:v>
                </c:pt>
                <c:pt idx="16">
                  <c:v>2007 MARI</c:v>
                </c:pt>
                <c:pt idx="17">
                  <c:v>2008 LAMB</c:v>
                </c:pt>
                <c:pt idx="18">
                  <c:v>2008 VERH</c:v>
                </c:pt>
                <c:pt idx="19">
                  <c:v>2009 PARV</c:v>
                </c:pt>
                <c:pt idx="20">
                  <c:v>2010 GLOI</c:v>
                </c:pt>
                <c:pt idx="21">
                  <c:v>2010 PORT</c:v>
                </c:pt>
                <c:pt idx="22">
                  <c:v>2010 STUC</c:v>
                </c:pt>
                <c:pt idx="23">
                  <c:v>2010 VDEW</c:v>
                </c:pt>
                <c:pt idx="24">
                  <c:v>2011 BOET</c:v>
                </c:pt>
                <c:pt idx="25">
                  <c:v>2012 CH22</c:v>
                </c:pt>
                <c:pt idx="26">
                  <c:v>2012 MO14</c:v>
                </c:pt>
                <c:pt idx="27">
                  <c:v>2012 WAVR</c:v>
                </c:pt>
                <c:pt idx="28">
                  <c:v>2013 CHAM</c:v>
                </c:pt>
                <c:pt idx="29">
                  <c:v>2014 DM17</c:v>
                </c:pt>
                <c:pt idx="30">
                  <c:v>2014 ITTE</c:v>
                </c:pt>
                <c:pt idx="31">
                  <c:v>2014 SE13</c:v>
                </c:pt>
                <c:pt idx="32">
                  <c:v>2014 WILL</c:v>
                </c:pt>
                <c:pt idx="33">
                  <c:v>2015 EE46</c:v>
                </c:pt>
                <c:pt idx="34">
                  <c:v>2015 SE15</c:v>
                </c:pt>
                <c:pt idx="35">
                  <c:v>2017 RO19</c:v>
                </c:pt>
                <c:pt idx="36">
                  <c:v>2017 HAP</c:v>
                </c:pt>
                <c:pt idx="37">
                  <c:v>2017 AN15</c:v>
                </c:pt>
                <c:pt idx="38">
                  <c:v>2018 HHAM</c:v>
                </c:pt>
                <c:pt idx="39">
                  <c:v>2019 VHAE</c:v>
                </c:pt>
                <c:pt idx="40">
                  <c:v>2020 GDBO</c:v>
                </c:pt>
                <c:pt idx="41">
                  <c:v>2020 CHUR</c:v>
                </c:pt>
              </c:strCache>
            </c:strRef>
          </c:cat>
          <c:val>
            <c:numRef>
              <c:f>'C:\Users\User\OneDrive\Renovassistance_PhE_1\statistiques\primes\[prim_reno_energie_2021.xlsx]REQImmeubles'!$S$2:$S$43</c:f>
              <c:numCache>
                <c:formatCode>General</c:formatCode>
                <c:ptCount val="42"/>
                <c:pt idx="0">
                  <c:v>46.350886688718049</c:v>
                </c:pt>
                <c:pt idx="1">
                  <c:v>37.34789217307992</c:v>
                </c:pt>
                <c:pt idx="2">
                  <c:v>29.032449651925816</c:v>
                </c:pt>
                <c:pt idx="3">
                  <c:v>29.320101577462061</c:v>
                </c:pt>
                <c:pt idx="4">
                  <c:v>28.22359145131291</c:v>
                </c:pt>
                <c:pt idx="5">
                  <c:v>24.448879266582402</c:v>
                </c:pt>
                <c:pt idx="6">
                  <c:v>28.317650852904325</c:v>
                </c:pt>
                <c:pt idx="7">
                  <c:v>30.741472008250195</c:v>
                </c:pt>
                <c:pt idx="8">
                  <c:v>24.771279273233635</c:v>
                </c:pt>
                <c:pt idx="9">
                  <c:v>26.193346170370923</c:v>
                </c:pt>
                <c:pt idx="11">
                  <c:v>31.342542442313636</c:v>
                </c:pt>
                <c:pt idx="12">
                  <c:v>21.088350381348224</c:v>
                </c:pt>
                <c:pt idx="13">
                  <c:v>29.190551905764213</c:v>
                </c:pt>
                <c:pt idx="14">
                  <c:v>26.80899338051286</c:v>
                </c:pt>
                <c:pt idx="15">
                  <c:v>10.615258888724943</c:v>
                </c:pt>
                <c:pt idx="16">
                  <c:v>26.672614297945056</c:v>
                </c:pt>
                <c:pt idx="17">
                  <c:v>17.788171025565052</c:v>
                </c:pt>
                <c:pt idx="18">
                  <c:v>20.15854697193426</c:v>
                </c:pt>
                <c:pt idx="19">
                  <c:v>21.029722853612164</c:v>
                </c:pt>
                <c:pt idx="20">
                  <c:v>20.764071615553345</c:v>
                </c:pt>
                <c:pt idx="21">
                  <c:v>25.575267120774647</c:v>
                </c:pt>
                <c:pt idx="22">
                  <c:v>21.060685148442424</c:v>
                </c:pt>
                <c:pt idx="23">
                  <c:v>23.464227631832959</c:v>
                </c:pt>
                <c:pt idx="24">
                  <c:v>32.676615637521827</c:v>
                </c:pt>
                <c:pt idx="25">
                  <c:v>22.738871442889639</c:v>
                </c:pt>
                <c:pt idx="26">
                  <c:v>21.278599624139982</c:v>
                </c:pt>
                <c:pt idx="27">
                  <c:v>24.077214505633247</c:v>
                </c:pt>
                <c:pt idx="28">
                  <c:v>21.41537448699032</c:v>
                </c:pt>
                <c:pt idx="29">
                  <c:v>22.760640876439844</c:v>
                </c:pt>
                <c:pt idx="30">
                  <c:v>26.109850247553506</c:v>
                </c:pt>
                <c:pt idx="31">
                  <c:v>23.492785253812606</c:v>
                </c:pt>
                <c:pt idx="32">
                  <c:v>21.376189635068648</c:v>
                </c:pt>
                <c:pt idx="33">
                  <c:v>20.021411154892132</c:v>
                </c:pt>
                <c:pt idx="34">
                  <c:v>25.950417617784559</c:v>
                </c:pt>
                <c:pt idx="35">
                  <c:v>24.372615492356086</c:v>
                </c:pt>
                <c:pt idx="36">
                  <c:v>17.800392586367295</c:v>
                </c:pt>
                <c:pt idx="37">
                  <c:v>13.176881173005766</c:v>
                </c:pt>
                <c:pt idx="38">
                  <c:v>16.728049443540758</c:v>
                </c:pt>
                <c:pt idx="39">
                  <c:v>15.587462004443513</c:v>
                </c:pt>
                <c:pt idx="40">
                  <c:v>22.075554594944819</c:v>
                </c:pt>
              </c:numCache>
            </c:numRef>
          </c:val>
          <c:smooth val="0"/>
          <c:extLst xmlns:c16r2="http://schemas.microsoft.com/office/drawing/2015/06/chart">
            <c:ext xmlns:c16="http://schemas.microsoft.com/office/drawing/2014/chart" uri="{C3380CC4-5D6E-409C-BE32-E72D297353CC}">
              <c16:uniqueId val="{00000000-D74F-4EEA-B9A9-86E2C9628828}"/>
            </c:ext>
          </c:extLst>
        </c:ser>
        <c:ser>
          <c:idx val="1"/>
          <c:order val="1"/>
          <c:tx>
            <c:v>rénovation</c:v>
          </c:tx>
          <c:spPr>
            <a:ln w="47625">
              <a:solidFill>
                <a:srgbClr val="FF0000"/>
              </a:solidFill>
            </a:ln>
          </c:spPr>
          <c:marker>
            <c:symbol val="none"/>
          </c:marker>
          <c:cat>
            <c:strRef>
              <c:f>'C:\Users\User\OneDrive\Renovassistance_PhE_1\statistiques\primes\[prim_reno_energie_2021.xlsx]REQImmeubles'!$C$2:$C$43</c:f>
              <c:strCache>
                <c:ptCount val="42"/>
                <c:pt idx="0">
                  <c:v>1992 FLEU</c:v>
                </c:pt>
                <c:pt idx="1">
                  <c:v>1993 TN</c:v>
                </c:pt>
                <c:pt idx="2">
                  <c:v>1996 DEME</c:v>
                </c:pt>
                <c:pt idx="3">
                  <c:v>1997 HOLL</c:v>
                </c:pt>
                <c:pt idx="4">
                  <c:v>1998 BRUX</c:v>
                </c:pt>
                <c:pt idx="5">
                  <c:v>1999 FOIN</c:v>
                </c:pt>
                <c:pt idx="6">
                  <c:v>2000 AND3</c:v>
                </c:pt>
                <c:pt idx="7">
                  <c:v>2000 CAMU</c:v>
                </c:pt>
                <c:pt idx="8">
                  <c:v>2001 REMP</c:v>
                </c:pt>
                <c:pt idx="9">
                  <c:v>2003 BERT</c:v>
                </c:pt>
                <c:pt idx="10">
                  <c:v>2003 PREV</c:v>
                </c:pt>
                <c:pt idx="11">
                  <c:v>2004 CHEV</c:v>
                </c:pt>
                <c:pt idx="12">
                  <c:v>2004 VICT</c:v>
                </c:pt>
                <c:pt idx="13">
                  <c:v>2005 RUCH</c:v>
                </c:pt>
                <c:pt idx="14">
                  <c:v>2006 HAUT</c:v>
                </c:pt>
                <c:pt idx="15">
                  <c:v>2006 NICO</c:v>
                </c:pt>
                <c:pt idx="16">
                  <c:v>2007 MARI</c:v>
                </c:pt>
                <c:pt idx="17">
                  <c:v>2008 LAMB</c:v>
                </c:pt>
                <c:pt idx="18">
                  <c:v>2008 VERH</c:v>
                </c:pt>
                <c:pt idx="19">
                  <c:v>2009 PARV</c:v>
                </c:pt>
                <c:pt idx="20">
                  <c:v>2010 GLOI</c:v>
                </c:pt>
                <c:pt idx="21">
                  <c:v>2010 PORT</c:v>
                </c:pt>
                <c:pt idx="22">
                  <c:v>2010 STUC</c:v>
                </c:pt>
                <c:pt idx="23">
                  <c:v>2010 VDEW</c:v>
                </c:pt>
                <c:pt idx="24">
                  <c:v>2011 BOET</c:v>
                </c:pt>
                <c:pt idx="25">
                  <c:v>2012 CH22</c:v>
                </c:pt>
                <c:pt idx="26">
                  <c:v>2012 MO14</c:v>
                </c:pt>
                <c:pt idx="27">
                  <c:v>2012 WAVR</c:v>
                </c:pt>
                <c:pt idx="28">
                  <c:v>2013 CHAM</c:v>
                </c:pt>
                <c:pt idx="29">
                  <c:v>2014 DM17</c:v>
                </c:pt>
                <c:pt idx="30">
                  <c:v>2014 ITTE</c:v>
                </c:pt>
                <c:pt idx="31">
                  <c:v>2014 SE13</c:v>
                </c:pt>
                <c:pt idx="32">
                  <c:v>2014 WILL</c:v>
                </c:pt>
                <c:pt idx="33">
                  <c:v>2015 EE46</c:v>
                </c:pt>
                <c:pt idx="34">
                  <c:v>2015 SE15</c:v>
                </c:pt>
                <c:pt idx="35">
                  <c:v>2017 RO19</c:v>
                </c:pt>
                <c:pt idx="36">
                  <c:v>2017 HAP</c:v>
                </c:pt>
                <c:pt idx="37">
                  <c:v>2017 AN15</c:v>
                </c:pt>
                <c:pt idx="38">
                  <c:v>2018 HHAM</c:v>
                </c:pt>
                <c:pt idx="39">
                  <c:v>2019 VHAE</c:v>
                </c:pt>
                <c:pt idx="40">
                  <c:v>2020 GDBO</c:v>
                </c:pt>
                <c:pt idx="41">
                  <c:v>2020 CHUR</c:v>
                </c:pt>
              </c:strCache>
            </c:strRef>
          </c:cat>
          <c:val>
            <c:numRef>
              <c:f>'C:\Users\User\OneDrive\Renovassistance_PhE_1\statistiques\primes\[prim_reno_energie_2021.xlsx]REQImmeubles'!$Q$2:$Q$43</c:f>
              <c:numCache>
                <c:formatCode>General</c:formatCode>
                <c:ptCount val="42"/>
                <c:pt idx="0">
                  <c:v>46.350886688718049</c:v>
                </c:pt>
                <c:pt idx="1">
                  <c:v>37.34789217307992</c:v>
                </c:pt>
                <c:pt idx="2">
                  <c:v>29.032449651925816</c:v>
                </c:pt>
                <c:pt idx="3">
                  <c:v>29.320101577462061</c:v>
                </c:pt>
                <c:pt idx="4">
                  <c:v>28.22359145131291</c:v>
                </c:pt>
                <c:pt idx="5">
                  <c:v>24.448879266582402</c:v>
                </c:pt>
                <c:pt idx="6">
                  <c:v>28.317650852904325</c:v>
                </c:pt>
                <c:pt idx="7">
                  <c:v>30.741472008250195</c:v>
                </c:pt>
                <c:pt idx="8">
                  <c:v>24.771279273233635</c:v>
                </c:pt>
                <c:pt idx="9">
                  <c:v>26.193346170370923</c:v>
                </c:pt>
                <c:pt idx="11">
                  <c:v>31.342542442313636</c:v>
                </c:pt>
                <c:pt idx="12">
                  <c:v>21.088350381348224</c:v>
                </c:pt>
                <c:pt idx="13">
                  <c:v>29.190551905764213</c:v>
                </c:pt>
                <c:pt idx="14">
                  <c:v>26.80899338051286</c:v>
                </c:pt>
                <c:pt idx="15">
                  <c:v>10.615258888724943</c:v>
                </c:pt>
                <c:pt idx="16">
                  <c:v>26.672614297945056</c:v>
                </c:pt>
                <c:pt idx="17">
                  <c:v>17.788171025565052</c:v>
                </c:pt>
                <c:pt idx="18">
                  <c:v>20.15854697193426</c:v>
                </c:pt>
                <c:pt idx="19">
                  <c:v>21.029722853612164</c:v>
                </c:pt>
                <c:pt idx="20">
                  <c:v>19.769079279989903</c:v>
                </c:pt>
                <c:pt idx="21">
                  <c:v>24.185616312990899</c:v>
                </c:pt>
                <c:pt idx="22">
                  <c:v>19.535575340872725</c:v>
                </c:pt>
                <c:pt idx="23">
                  <c:v>21.824847895271667</c:v>
                </c:pt>
                <c:pt idx="24">
                  <c:v>30.060104798109524</c:v>
                </c:pt>
                <c:pt idx="25">
                  <c:v>17.845999620194704</c:v>
                </c:pt>
                <c:pt idx="26">
                  <c:v>17.045548005419462</c:v>
                </c:pt>
                <c:pt idx="27">
                  <c:v>18.090531685475657</c:v>
                </c:pt>
                <c:pt idx="28">
                  <c:v>14.711850170496778</c:v>
                </c:pt>
                <c:pt idx="29">
                  <c:v>15.696963699872416</c:v>
                </c:pt>
                <c:pt idx="30">
                  <c:v>19.791775676056133</c:v>
                </c:pt>
                <c:pt idx="31">
                  <c:v>18.782808567763901</c:v>
                </c:pt>
                <c:pt idx="32">
                  <c:v>14.634621468825497</c:v>
                </c:pt>
                <c:pt idx="33">
                  <c:v>15.473408992635891</c:v>
                </c:pt>
                <c:pt idx="34">
                  <c:v>17.194100166698938</c:v>
                </c:pt>
                <c:pt idx="35">
                  <c:v>16.036149777020601</c:v>
                </c:pt>
                <c:pt idx="36">
                  <c:v>14.313173808438066</c:v>
                </c:pt>
                <c:pt idx="37">
                  <c:v>9.2527678643044577</c:v>
                </c:pt>
                <c:pt idx="38">
                  <c:v>11.823905017463547</c:v>
                </c:pt>
                <c:pt idx="39">
                  <c:v>12.038659916808134</c:v>
                </c:pt>
                <c:pt idx="40">
                  <c:v>17.327948938235235</c:v>
                </c:pt>
              </c:numCache>
            </c:numRef>
          </c:val>
          <c:smooth val="0"/>
          <c:extLst xmlns:c16r2="http://schemas.microsoft.com/office/drawing/2015/06/chart">
            <c:ext xmlns:c16="http://schemas.microsoft.com/office/drawing/2014/chart" uri="{C3380CC4-5D6E-409C-BE32-E72D297353CC}">
              <c16:uniqueId val="{00000001-D74F-4EEA-B9A9-86E2C9628828}"/>
            </c:ext>
          </c:extLst>
        </c:ser>
        <c:dLbls>
          <c:showLegendKey val="0"/>
          <c:showVal val="0"/>
          <c:showCatName val="0"/>
          <c:showSerName val="0"/>
          <c:showPercent val="0"/>
          <c:showBubbleSize val="0"/>
        </c:dLbls>
        <c:marker val="1"/>
        <c:smooth val="0"/>
        <c:axId val="232413440"/>
        <c:axId val="232419712"/>
      </c:lineChart>
      <c:catAx>
        <c:axId val="232413440"/>
        <c:scaling>
          <c:orientation val="minMax"/>
        </c:scaling>
        <c:delete val="0"/>
        <c:axPos val="b"/>
        <c:majorGridlines/>
        <c:title>
          <c:tx>
            <c:rich>
              <a:bodyPr/>
              <a:lstStyle/>
              <a:p>
                <a:pPr>
                  <a:defRPr sz="1800" b="1"/>
                </a:pPr>
                <a:r>
                  <a:rPr lang="en-US" sz="1800" b="1"/>
                  <a:t>année mise en location + immeuble</a:t>
                </a:r>
              </a:p>
            </c:rich>
          </c:tx>
          <c:layout>
            <c:manualLayout>
              <c:xMode val="edge"/>
              <c:yMode val="edge"/>
              <c:x val="0.38726590107167536"/>
              <c:y val="0.76901215125887046"/>
            </c:manualLayout>
          </c:layout>
          <c:overlay val="0"/>
        </c:title>
        <c:numFmt formatCode="General" sourceLinked="0"/>
        <c:majorTickMark val="out"/>
        <c:minorTickMark val="none"/>
        <c:tickLblPos val="nextTo"/>
        <c:txPr>
          <a:bodyPr rot="-4380000"/>
          <a:lstStyle/>
          <a:p>
            <a:pPr>
              <a:defRPr sz="1200" b="1"/>
            </a:pPr>
            <a:endParaRPr lang="fr-FR"/>
          </a:p>
        </c:txPr>
        <c:crossAx val="232419712"/>
        <c:crosses val="autoZero"/>
        <c:auto val="1"/>
        <c:lblAlgn val="ctr"/>
        <c:lblOffset val="100"/>
        <c:noMultiLvlLbl val="0"/>
      </c:catAx>
      <c:valAx>
        <c:axId val="232419712"/>
        <c:scaling>
          <c:orientation val="minMax"/>
        </c:scaling>
        <c:delete val="0"/>
        <c:axPos val="l"/>
        <c:majorGridlines/>
        <c:title>
          <c:tx>
            <c:rich>
              <a:bodyPr rot="-5400000" vert="horz"/>
              <a:lstStyle/>
              <a:p>
                <a:pPr>
                  <a:defRPr sz="1800" b="1"/>
                </a:pPr>
                <a:r>
                  <a:rPr lang="en-US" sz="1800" b="1"/>
                  <a:t>taux (%)</a:t>
                </a:r>
              </a:p>
            </c:rich>
          </c:tx>
          <c:layout>
            <c:manualLayout>
              <c:xMode val="edge"/>
              <c:yMode val="edge"/>
              <c:x val="2.8118813251057171E-2"/>
              <c:y val="0.27715571285730156"/>
            </c:manualLayout>
          </c:layout>
          <c:overlay val="0"/>
        </c:title>
        <c:numFmt formatCode="0" sourceLinked="0"/>
        <c:majorTickMark val="out"/>
        <c:minorTickMark val="none"/>
        <c:tickLblPos val="nextTo"/>
        <c:txPr>
          <a:bodyPr/>
          <a:lstStyle/>
          <a:p>
            <a:pPr>
              <a:defRPr sz="1200" b="1"/>
            </a:pPr>
            <a:endParaRPr lang="fr-FR"/>
          </a:p>
        </c:txPr>
        <c:crossAx val="232413440"/>
        <c:crosses val="autoZero"/>
        <c:crossBetween val="between"/>
      </c:valAx>
    </c:plotArea>
    <c:legend>
      <c:legendPos val="t"/>
      <c:layout>
        <c:manualLayout>
          <c:xMode val="edge"/>
          <c:yMode val="edge"/>
          <c:x val="0.61250405260903951"/>
          <c:y val="0.22209876543209878"/>
          <c:w val="0.37559239029055302"/>
          <c:h val="6.8531350247885675E-2"/>
        </c:manualLayout>
      </c:layout>
      <c:overlay val="0"/>
      <c:txPr>
        <a:bodyPr/>
        <a:lstStyle/>
        <a:p>
          <a:pPr>
            <a:defRPr sz="1800"/>
          </a:pPr>
          <a:endParaRPr lang="fr-FR"/>
        </a:p>
      </c:txPr>
    </c:legend>
    <c:plotVisOnly val="1"/>
    <c:dispBlanksAs val="gap"/>
    <c:showDLblsOverMax val="0"/>
  </c:chart>
  <c:externalData r:id="rId1">
    <c:autoUpdate val="0"/>
  </c:externalData>
  <c:userShapes r:id="rId2"/>
</c:chartSpace>
</file>

<file path=ppt/drawings/_rels/drawing3.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0.608</cdr:x>
      <cdr:y>0</cdr:y>
    </cdr:from>
    <cdr:to>
      <cdr:x>0.87185</cdr:x>
      <cdr:y>0.11765</cdr:y>
    </cdr:to>
    <cdr:sp macro="" textlink="">
      <cdr:nvSpPr>
        <cdr:cNvPr id="2" name="ZoneTexte 1"/>
        <cdr:cNvSpPr txBox="1"/>
      </cdr:nvSpPr>
      <cdr:spPr>
        <a:xfrm xmlns:a="http://schemas.openxmlformats.org/drawingml/2006/main">
          <a:off x="3816424" y="0"/>
          <a:ext cx="165618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fr-BE" sz="1800" b="1" dirty="0" smtClean="0"/>
            <a:t>Ménages</a:t>
          </a:r>
          <a:endParaRPr lang="fr-BE" sz="1800" b="1" dirty="0"/>
        </a:p>
      </cdr:txBody>
    </cdr:sp>
  </cdr:relSizeAnchor>
  <cdr:relSizeAnchor xmlns:cdr="http://schemas.openxmlformats.org/drawingml/2006/chartDrawing">
    <cdr:from>
      <cdr:x>0.20649</cdr:x>
      <cdr:y>0.47059</cdr:y>
    </cdr:from>
    <cdr:to>
      <cdr:x>0.25238</cdr:x>
      <cdr:y>0.58824</cdr:y>
    </cdr:to>
    <cdr:sp macro="" textlink="">
      <cdr:nvSpPr>
        <cdr:cNvPr id="3" name="ZoneTexte 2"/>
        <cdr:cNvSpPr txBox="1"/>
      </cdr:nvSpPr>
      <cdr:spPr>
        <a:xfrm xmlns:a="http://schemas.openxmlformats.org/drawingml/2006/main">
          <a:off x="1296144" y="1152128"/>
          <a:ext cx="28803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2000" dirty="0" smtClean="0"/>
            <a:t>4</a:t>
          </a:r>
          <a:endParaRPr lang="fr-BE" sz="2000" dirty="0"/>
        </a:p>
      </cdr:txBody>
    </cdr:sp>
  </cdr:relSizeAnchor>
  <cdr:relSizeAnchor xmlns:cdr="http://schemas.openxmlformats.org/drawingml/2006/chartDrawing">
    <cdr:from>
      <cdr:x>0.37857</cdr:x>
      <cdr:y>0.11765</cdr:y>
    </cdr:from>
    <cdr:to>
      <cdr:x>0.43593</cdr:x>
      <cdr:y>0.23529</cdr:y>
    </cdr:to>
    <cdr:sp macro="" textlink="">
      <cdr:nvSpPr>
        <cdr:cNvPr id="4" name="ZoneTexte 3"/>
        <cdr:cNvSpPr txBox="1"/>
      </cdr:nvSpPr>
      <cdr:spPr>
        <a:xfrm xmlns:a="http://schemas.openxmlformats.org/drawingml/2006/main">
          <a:off x="2376264" y="288032"/>
          <a:ext cx="36004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2000" dirty="0" smtClean="0">
              <a:solidFill>
                <a:schemeClr val="bg1"/>
              </a:solidFill>
            </a:rPr>
            <a:t>1</a:t>
          </a:r>
          <a:endParaRPr lang="fr-BE" sz="2000" dirty="0">
            <a:solidFill>
              <a:schemeClr val="bg1"/>
            </a:solidFill>
          </a:endParaRPr>
        </a:p>
      </cdr:txBody>
    </cdr:sp>
  </cdr:relSizeAnchor>
  <cdr:relSizeAnchor xmlns:cdr="http://schemas.openxmlformats.org/drawingml/2006/chartDrawing">
    <cdr:from>
      <cdr:x>0.45887</cdr:x>
      <cdr:y>0.29412</cdr:y>
    </cdr:from>
    <cdr:to>
      <cdr:x>0.50476</cdr:x>
      <cdr:y>0.41176</cdr:y>
    </cdr:to>
    <cdr:sp macro="" textlink="">
      <cdr:nvSpPr>
        <cdr:cNvPr id="5" name="ZoneTexte 1"/>
        <cdr:cNvSpPr txBox="1"/>
      </cdr:nvSpPr>
      <cdr:spPr>
        <a:xfrm xmlns:a="http://schemas.openxmlformats.org/drawingml/2006/main">
          <a:off x="2880320" y="720080"/>
          <a:ext cx="288032"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BE" sz="2000" dirty="0"/>
            <a:t>2</a:t>
          </a:r>
        </a:p>
      </cdr:txBody>
    </cdr:sp>
  </cdr:relSizeAnchor>
  <cdr:relSizeAnchor xmlns:cdr="http://schemas.openxmlformats.org/drawingml/2006/chartDrawing">
    <cdr:from>
      <cdr:x>0.45887</cdr:x>
      <cdr:y>0.5</cdr:y>
    </cdr:from>
    <cdr:to>
      <cdr:x>0.50476</cdr:x>
      <cdr:y>0.61765</cdr:y>
    </cdr:to>
    <cdr:sp macro="" textlink="">
      <cdr:nvSpPr>
        <cdr:cNvPr id="6" name="ZoneTexte 1"/>
        <cdr:cNvSpPr txBox="1"/>
      </cdr:nvSpPr>
      <cdr:spPr>
        <a:xfrm xmlns:a="http://schemas.openxmlformats.org/drawingml/2006/main">
          <a:off x="2880320" y="1224136"/>
          <a:ext cx="288032"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BE" sz="2000" dirty="0"/>
            <a:t>3</a:t>
          </a:r>
        </a:p>
      </cdr:txBody>
    </cdr:sp>
  </cdr:relSizeAnchor>
</c:userShapes>
</file>

<file path=ppt/drawings/drawing2.xml><?xml version="1.0" encoding="utf-8"?>
<c:userShapes xmlns:c="http://schemas.openxmlformats.org/drawingml/2006/chart">
  <cdr:relSizeAnchor xmlns:cdr="http://schemas.openxmlformats.org/drawingml/2006/chartDrawing">
    <cdr:from>
      <cdr:x>0.2111</cdr:x>
      <cdr:y>0.06061</cdr:y>
    </cdr:from>
    <cdr:to>
      <cdr:x>0.41108</cdr:x>
      <cdr:y>0.21212</cdr:y>
    </cdr:to>
    <cdr:sp macro="" textlink="">
      <cdr:nvSpPr>
        <cdr:cNvPr id="2" name="ZoneTexte 1"/>
        <cdr:cNvSpPr txBox="1"/>
      </cdr:nvSpPr>
      <cdr:spPr>
        <a:xfrm xmlns:a="http://schemas.openxmlformats.org/drawingml/2006/main">
          <a:off x="1368152" y="144016"/>
          <a:ext cx="129614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800" b="1" dirty="0" smtClean="0"/>
            <a:t>Revenus</a:t>
          </a:r>
          <a:endParaRPr lang="fr-BE"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0.21782</cdr:x>
      <cdr:y>0.18182</cdr:y>
    </cdr:from>
    <cdr:to>
      <cdr:x>0.81467</cdr:x>
      <cdr:y>0.29573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693970" y="720080"/>
          <a:ext cx="4641571" cy="451143"/>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0.02875</cdr:x>
      <cdr:y>0.8113</cdr:y>
    </cdr:from>
    <cdr:to>
      <cdr:x>0.35936</cdr:x>
      <cdr:y>0.94815</cdr:y>
    </cdr:to>
    <cdr:sp macro="" textlink="">
      <cdr:nvSpPr>
        <cdr:cNvPr id="3" name="ZoneTexte 1"/>
        <cdr:cNvSpPr txBox="1"/>
      </cdr:nvSpPr>
      <cdr:spPr>
        <a:xfrm xmlns:a="http://schemas.openxmlformats.org/drawingml/2006/main">
          <a:off x="273570" y="4172923"/>
          <a:ext cx="3145905" cy="7038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BE" sz="1200" b="1"/>
            <a:t>1992 FLEU et 1993 TN: autres</a:t>
          </a:r>
          <a:r>
            <a:rPr lang="fr-BE" sz="1200" b="1" baseline="0"/>
            <a:t> critères de calcul</a:t>
          </a:r>
        </a:p>
        <a:p xmlns:a="http://schemas.openxmlformats.org/drawingml/2006/main">
          <a:r>
            <a:rPr lang="fr-BE" sz="1200" b="1" baseline="0"/>
            <a:t>2003 PREV: travaux non pris en charge</a:t>
          </a:r>
        </a:p>
        <a:p xmlns:a="http://schemas.openxmlformats.org/drawingml/2006/main">
          <a:r>
            <a:rPr lang="fr-BE" sz="1200" b="1" baseline="0"/>
            <a:t>2020 CHUR: projet atypique</a:t>
          </a:r>
          <a:endParaRPr lang="fr-BE" sz="1200" b="1"/>
        </a:p>
      </cdr:txBody>
    </cdr:sp>
  </cdr:relSizeAnchor>
  <cdr:relSizeAnchor xmlns:cdr="http://schemas.openxmlformats.org/drawingml/2006/chartDrawing">
    <cdr:from>
      <cdr:x>0.81508</cdr:x>
      <cdr:y>0.85774</cdr:y>
    </cdr:from>
    <cdr:to>
      <cdr:x>0.93802</cdr:x>
      <cdr:y>0.92803</cdr:y>
    </cdr:to>
    <cdr:sp macro="" textlink="">
      <cdr:nvSpPr>
        <cdr:cNvPr id="4" name="ZoneTexte 3"/>
        <cdr:cNvSpPr txBox="1"/>
      </cdr:nvSpPr>
      <cdr:spPr>
        <a:xfrm xmlns:a="http://schemas.openxmlformats.org/drawingml/2006/main">
          <a:off x="5010150" y="3254376"/>
          <a:ext cx="75565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fr-BE" sz="8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fr-BE" sz="1400" b="0" i="0" u="none" strike="noStrike" kern="1200">
              <a:ln>
                <a:noFill/>
              </a:ln>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fr-BE" sz="1400" b="0" i="0" u="none" strike="noStrike" kern="1200">
              <a:ln>
                <a:noFill/>
              </a:ln>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fr-BE" sz="1400" b="0" i="0" u="none" strike="noStrike" kern="1200">
              <a:ln>
                <a:noFill/>
              </a:ln>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0E634385-D186-4C6A-B914-96709B6A4867}" type="slidenum">
              <a:t>‹N°›</a:t>
            </a:fld>
            <a:endParaRPr lang="fr-BE"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3708002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commentair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BE"/>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fr-BE" sz="1400" kern="1200">
                <a:latin typeface="Times New Roman" pitchFamily="18"/>
                <a:ea typeface="Arial Unicode MS" pitchFamily="2"/>
                <a:cs typeface="Tahoma" pitchFamily="2"/>
              </a:defRPr>
            </a:lvl1pPr>
          </a:lstStyle>
          <a:p>
            <a:pPr lvl="0"/>
            <a:endParaRPr lang="fr-BE"/>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fr-BE" sz="1400" kern="1200">
                <a:latin typeface="Times New Roman" pitchFamily="18"/>
                <a:ea typeface="Arial Unicode MS" pitchFamily="2"/>
                <a:cs typeface="Tahoma" pitchFamily="2"/>
              </a:defRPr>
            </a:lvl1pPr>
          </a:lstStyle>
          <a:p>
            <a:pPr lvl="0"/>
            <a:endParaRPr lang="fr-BE"/>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fr-BE" sz="1400" kern="1200">
                <a:latin typeface="Times New Roman" pitchFamily="18"/>
                <a:ea typeface="Arial Unicode MS" pitchFamily="2"/>
                <a:cs typeface="Tahoma" pitchFamily="2"/>
              </a:defRPr>
            </a:lvl1pPr>
          </a:lstStyle>
          <a:p>
            <a:pPr lvl="0"/>
            <a:endParaRPr lang="fr-BE"/>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fr-BE" sz="1400" kern="1200">
                <a:latin typeface="Times New Roman" pitchFamily="18"/>
                <a:ea typeface="Arial Unicode MS" pitchFamily="2"/>
                <a:cs typeface="Tahoma" pitchFamily="2"/>
              </a:defRPr>
            </a:lvl1pPr>
          </a:lstStyle>
          <a:p>
            <a:pPr lvl="0"/>
            <a:fld id="{370157F7-862B-4CE9-8A74-28A24C4D27B3}" type="slidenum">
              <a:t>‹N°›</a:t>
            </a:fld>
            <a:endParaRPr lang="fr-BE"/>
          </a:p>
        </p:txBody>
      </p:sp>
    </p:spTree>
    <p:extLst>
      <p:ext uri="{BB962C8B-B14F-4D97-AF65-F5344CB8AC3E}">
        <p14:creationId xmlns:p14="http://schemas.microsoft.com/office/powerpoint/2010/main" val="2456481470"/>
      </p:ext>
    </p:extLst>
  </p:cSld>
  <p:clrMap bg1="lt1" tx1="dk1" bg2="lt2" tx2="dk2" accent1="accent1" accent2="accent2" accent3="accent3" accent4="accent4" accent5="accent5" accent6="accent6" hlink="hlink" folHlink="folHlink"/>
  <p:notesStyle>
    <a:lvl1pPr marL="216000" marR="0" indent="-216000" rtl="0" hangingPunct="0">
      <a:tabLst/>
      <a:defRPr lang="fr-BE"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22-04-22</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706442D2-5305-4D00-877C-40F431AE8335}" type="slidenum">
              <a:rPr lang="fr-BE" smtClean="0"/>
              <a:t>‹N°›</a:t>
            </a:fld>
            <a:endParaRPr lang="fr-BE"/>
          </a:p>
        </p:txBody>
      </p:sp>
    </p:spTree>
    <p:extLst>
      <p:ext uri="{BB962C8B-B14F-4D97-AF65-F5344CB8AC3E}">
        <p14:creationId xmlns:p14="http://schemas.microsoft.com/office/powerpoint/2010/main" val="4555885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22-04-22</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6BAD0E11-A1F1-4DBF-8F11-1CCE55AD7FA9}" type="slidenum">
              <a:rPr lang="fr-BE" smtClean="0"/>
              <a:t>‹N°›</a:t>
            </a:fld>
            <a:endParaRPr lang="fr-BE"/>
          </a:p>
        </p:txBody>
      </p:sp>
    </p:spTree>
    <p:extLst>
      <p:ext uri="{BB962C8B-B14F-4D97-AF65-F5344CB8AC3E}">
        <p14:creationId xmlns:p14="http://schemas.microsoft.com/office/powerpoint/2010/main" val="219573514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22-04-22</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F232D8E4-D0CF-47E7-912E-CFF3CB1CBF9D}" type="slidenum">
              <a:rPr lang="fr-BE" smtClean="0"/>
              <a:t>‹N°›</a:t>
            </a:fld>
            <a:endParaRPr lang="fr-BE"/>
          </a:p>
        </p:txBody>
      </p:sp>
    </p:spTree>
    <p:extLst>
      <p:ext uri="{BB962C8B-B14F-4D97-AF65-F5344CB8AC3E}">
        <p14:creationId xmlns:p14="http://schemas.microsoft.com/office/powerpoint/2010/main" val="811201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22-04-22</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318D5543-6F39-4D89-B2F2-E1EBA053E82E}" type="slidenum">
              <a:rPr lang="fr-BE" smtClean="0"/>
              <a:t>‹N°›</a:t>
            </a:fld>
            <a:endParaRPr lang="fr-BE"/>
          </a:p>
        </p:txBody>
      </p:sp>
    </p:spTree>
    <p:extLst>
      <p:ext uri="{BB962C8B-B14F-4D97-AF65-F5344CB8AC3E}">
        <p14:creationId xmlns:p14="http://schemas.microsoft.com/office/powerpoint/2010/main" val="382557974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22-04-22</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B888A09E-4A2B-4409-A155-766A4EA2882D}" type="slidenum">
              <a:rPr lang="fr-BE" smtClean="0"/>
              <a:t>‹N°›</a:t>
            </a:fld>
            <a:endParaRPr lang="fr-BE"/>
          </a:p>
        </p:txBody>
      </p:sp>
    </p:spTree>
    <p:extLst>
      <p:ext uri="{BB962C8B-B14F-4D97-AF65-F5344CB8AC3E}">
        <p14:creationId xmlns:p14="http://schemas.microsoft.com/office/powerpoint/2010/main" val="16035748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pPr lvl="0"/>
            <a:fld id="{E020DA1B-F267-4091-BA0C-C4C52CD27253}" type="datetime1">
              <a:rPr lang="fr-BE" smtClean="0"/>
              <a:pPr lvl="0"/>
              <a:t>22-04-22</a:t>
            </a:fld>
            <a:endParaRPr lang="fr-BE"/>
          </a:p>
        </p:txBody>
      </p:sp>
      <p:sp>
        <p:nvSpPr>
          <p:cNvPr id="6" name="Espace réservé du pied de page 5"/>
          <p:cNvSpPr>
            <a:spLocks noGrp="1"/>
          </p:cNvSpPr>
          <p:nvPr>
            <p:ph type="ftr" sz="quarter" idx="11"/>
          </p:nvPr>
        </p:nvSpPr>
        <p:spPr/>
        <p:txBody>
          <a:bodyPr/>
          <a:lstStyle/>
          <a:p>
            <a:pPr lvl="0"/>
            <a:endParaRPr lang="fr-BE"/>
          </a:p>
        </p:txBody>
      </p:sp>
      <p:sp>
        <p:nvSpPr>
          <p:cNvPr id="7" name="Espace réservé du numéro de diapositive 6"/>
          <p:cNvSpPr>
            <a:spLocks noGrp="1"/>
          </p:cNvSpPr>
          <p:nvPr>
            <p:ph type="sldNum" sz="quarter" idx="12"/>
          </p:nvPr>
        </p:nvSpPr>
        <p:spPr/>
        <p:txBody>
          <a:bodyPr/>
          <a:lstStyle/>
          <a:p>
            <a:pPr lvl="0"/>
            <a:fld id="{BDF849A8-4237-4845-8DE4-39D285A608A0}" type="slidenum">
              <a:rPr lang="fr-BE" smtClean="0"/>
              <a:t>‹N°›</a:t>
            </a:fld>
            <a:endParaRPr lang="fr-BE"/>
          </a:p>
        </p:txBody>
      </p:sp>
    </p:spTree>
    <p:extLst>
      <p:ext uri="{BB962C8B-B14F-4D97-AF65-F5344CB8AC3E}">
        <p14:creationId xmlns:p14="http://schemas.microsoft.com/office/powerpoint/2010/main" val="37470285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pPr lvl="0"/>
            <a:fld id="{E020DA1B-F267-4091-BA0C-C4C52CD27253}" type="datetime1">
              <a:rPr lang="fr-BE" smtClean="0"/>
              <a:pPr lvl="0"/>
              <a:t>22-04-22</a:t>
            </a:fld>
            <a:endParaRPr lang="fr-BE"/>
          </a:p>
        </p:txBody>
      </p:sp>
      <p:sp>
        <p:nvSpPr>
          <p:cNvPr id="8" name="Espace réservé du pied de page 7"/>
          <p:cNvSpPr>
            <a:spLocks noGrp="1"/>
          </p:cNvSpPr>
          <p:nvPr>
            <p:ph type="ftr" sz="quarter" idx="11"/>
          </p:nvPr>
        </p:nvSpPr>
        <p:spPr/>
        <p:txBody>
          <a:bodyPr/>
          <a:lstStyle/>
          <a:p>
            <a:pPr lvl="0"/>
            <a:endParaRPr lang="fr-BE"/>
          </a:p>
        </p:txBody>
      </p:sp>
      <p:sp>
        <p:nvSpPr>
          <p:cNvPr id="9" name="Espace réservé du numéro de diapositive 8"/>
          <p:cNvSpPr>
            <a:spLocks noGrp="1"/>
          </p:cNvSpPr>
          <p:nvPr>
            <p:ph type="sldNum" sz="quarter" idx="12"/>
          </p:nvPr>
        </p:nvSpPr>
        <p:spPr/>
        <p:txBody>
          <a:bodyPr/>
          <a:lstStyle/>
          <a:p>
            <a:pPr lvl="0"/>
            <a:fld id="{CDDEEAE4-E510-4F1A-8467-F3C2B60E6CBF}" type="slidenum">
              <a:rPr lang="fr-BE" smtClean="0"/>
              <a:t>‹N°›</a:t>
            </a:fld>
            <a:endParaRPr lang="fr-BE"/>
          </a:p>
        </p:txBody>
      </p:sp>
    </p:spTree>
    <p:extLst>
      <p:ext uri="{BB962C8B-B14F-4D97-AF65-F5344CB8AC3E}">
        <p14:creationId xmlns:p14="http://schemas.microsoft.com/office/powerpoint/2010/main" val="76375606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pPr lvl="0"/>
            <a:fld id="{E020DA1B-F267-4091-BA0C-C4C52CD27253}" type="datetime1">
              <a:rPr lang="fr-BE" smtClean="0"/>
              <a:pPr lvl="0"/>
              <a:t>22-04-22</a:t>
            </a:fld>
            <a:endParaRPr lang="fr-BE"/>
          </a:p>
        </p:txBody>
      </p:sp>
      <p:sp>
        <p:nvSpPr>
          <p:cNvPr id="4" name="Espace réservé du pied de page 3"/>
          <p:cNvSpPr>
            <a:spLocks noGrp="1"/>
          </p:cNvSpPr>
          <p:nvPr>
            <p:ph type="ftr" sz="quarter" idx="11"/>
          </p:nvPr>
        </p:nvSpPr>
        <p:spPr/>
        <p:txBody>
          <a:bodyPr/>
          <a:lstStyle/>
          <a:p>
            <a:pPr lvl="0"/>
            <a:endParaRPr lang="fr-BE"/>
          </a:p>
        </p:txBody>
      </p:sp>
      <p:sp>
        <p:nvSpPr>
          <p:cNvPr id="5" name="Espace réservé du numéro de diapositive 4"/>
          <p:cNvSpPr>
            <a:spLocks noGrp="1"/>
          </p:cNvSpPr>
          <p:nvPr>
            <p:ph type="sldNum" sz="quarter" idx="12"/>
          </p:nvPr>
        </p:nvSpPr>
        <p:spPr/>
        <p:txBody>
          <a:bodyPr/>
          <a:lstStyle/>
          <a:p>
            <a:pPr lvl="0"/>
            <a:fld id="{751833AE-D9B4-47DB-AE88-9652DB0B30C4}" type="slidenum">
              <a:rPr lang="fr-BE" smtClean="0"/>
              <a:t>‹N°›</a:t>
            </a:fld>
            <a:endParaRPr lang="fr-BE"/>
          </a:p>
        </p:txBody>
      </p:sp>
    </p:spTree>
    <p:extLst>
      <p:ext uri="{BB962C8B-B14F-4D97-AF65-F5344CB8AC3E}">
        <p14:creationId xmlns:p14="http://schemas.microsoft.com/office/powerpoint/2010/main" val="180293951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E020DA1B-F267-4091-BA0C-C4C52CD27253}" type="datetime1">
              <a:rPr lang="fr-BE" smtClean="0"/>
              <a:pPr lvl="0"/>
              <a:t>22-04-22</a:t>
            </a:fld>
            <a:endParaRPr lang="fr-BE"/>
          </a:p>
        </p:txBody>
      </p:sp>
      <p:sp>
        <p:nvSpPr>
          <p:cNvPr id="3" name="Espace réservé du pied de page 2"/>
          <p:cNvSpPr>
            <a:spLocks noGrp="1"/>
          </p:cNvSpPr>
          <p:nvPr>
            <p:ph type="ftr" sz="quarter" idx="11"/>
          </p:nvPr>
        </p:nvSpPr>
        <p:spPr/>
        <p:txBody>
          <a:bodyPr/>
          <a:lstStyle/>
          <a:p>
            <a:pPr lvl="0"/>
            <a:endParaRPr lang="fr-BE"/>
          </a:p>
        </p:txBody>
      </p:sp>
      <p:sp>
        <p:nvSpPr>
          <p:cNvPr id="4" name="Espace réservé du numéro de diapositive 3"/>
          <p:cNvSpPr>
            <a:spLocks noGrp="1"/>
          </p:cNvSpPr>
          <p:nvPr>
            <p:ph type="sldNum" sz="quarter" idx="12"/>
          </p:nvPr>
        </p:nvSpPr>
        <p:spPr/>
        <p:txBody>
          <a:bodyPr/>
          <a:lstStyle/>
          <a:p>
            <a:pPr lvl="0"/>
            <a:fld id="{90C2C1B2-7E78-49D1-A945-1038EA1BD5DA}" type="slidenum">
              <a:rPr lang="fr-BE" smtClean="0"/>
              <a:t>‹N°›</a:t>
            </a:fld>
            <a:endParaRPr lang="fr-BE"/>
          </a:p>
        </p:txBody>
      </p:sp>
    </p:spTree>
    <p:extLst>
      <p:ext uri="{BB962C8B-B14F-4D97-AF65-F5344CB8AC3E}">
        <p14:creationId xmlns:p14="http://schemas.microsoft.com/office/powerpoint/2010/main" val="2879436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E020DA1B-F267-4091-BA0C-C4C52CD27253}" type="datetime1">
              <a:rPr lang="fr-BE" smtClean="0"/>
              <a:pPr lvl="0"/>
              <a:t>22-04-22</a:t>
            </a:fld>
            <a:endParaRPr lang="fr-BE"/>
          </a:p>
        </p:txBody>
      </p:sp>
      <p:sp>
        <p:nvSpPr>
          <p:cNvPr id="6" name="Espace réservé du pied de page 5"/>
          <p:cNvSpPr>
            <a:spLocks noGrp="1"/>
          </p:cNvSpPr>
          <p:nvPr>
            <p:ph type="ftr" sz="quarter" idx="11"/>
          </p:nvPr>
        </p:nvSpPr>
        <p:spPr/>
        <p:txBody>
          <a:bodyPr/>
          <a:lstStyle/>
          <a:p>
            <a:pPr lvl="0"/>
            <a:endParaRPr lang="fr-BE"/>
          </a:p>
        </p:txBody>
      </p:sp>
      <p:sp>
        <p:nvSpPr>
          <p:cNvPr id="7" name="Espace réservé du numéro de diapositive 6"/>
          <p:cNvSpPr>
            <a:spLocks noGrp="1"/>
          </p:cNvSpPr>
          <p:nvPr>
            <p:ph type="sldNum" sz="quarter" idx="12"/>
          </p:nvPr>
        </p:nvSpPr>
        <p:spPr/>
        <p:txBody>
          <a:bodyPr/>
          <a:lstStyle/>
          <a:p>
            <a:pPr lvl="0"/>
            <a:fld id="{F67B12D9-A940-4A27-9B28-7A293B1A4039}" type="slidenum">
              <a:rPr lang="fr-BE" smtClean="0"/>
              <a:t>‹N°›</a:t>
            </a:fld>
            <a:endParaRPr lang="fr-BE"/>
          </a:p>
        </p:txBody>
      </p:sp>
    </p:spTree>
    <p:extLst>
      <p:ext uri="{BB962C8B-B14F-4D97-AF65-F5344CB8AC3E}">
        <p14:creationId xmlns:p14="http://schemas.microsoft.com/office/powerpoint/2010/main" val="6042582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E020DA1B-F267-4091-BA0C-C4C52CD27253}" type="datetime1">
              <a:rPr lang="fr-BE" smtClean="0"/>
              <a:pPr lvl="0"/>
              <a:t>22-04-22</a:t>
            </a:fld>
            <a:endParaRPr lang="fr-BE"/>
          </a:p>
        </p:txBody>
      </p:sp>
      <p:sp>
        <p:nvSpPr>
          <p:cNvPr id="6" name="Espace réservé du pied de page 5"/>
          <p:cNvSpPr>
            <a:spLocks noGrp="1"/>
          </p:cNvSpPr>
          <p:nvPr>
            <p:ph type="ftr" sz="quarter" idx="11"/>
          </p:nvPr>
        </p:nvSpPr>
        <p:spPr/>
        <p:txBody>
          <a:bodyPr/>
          <a:lstStyle/>
          <a:p>
            <a:pPr lvl="0"/>
            <a:endParaRPr lang="fr-BE"/>
          </a:p>
        </p:txBody>
      </p:sp>
      <p:sp>
        <p:nvSpPr>
          <p:cNvPr id="7" name="Espace réservé du numéro de diapositive 6"/>
          <p:cNvSpPr>
            <a:spLocks noGrp="1"/>
          </p:cNvSpPr>
          <p:nvPr>
            <p:ph type="sldNum" sz="quarter" idx="12"/>
          </p:nvPr>
        </p:nvSpPr>
        <p:spPr/>
        <p:txBody>
          <a:bodyPr/>
          <a:lstStyle/>
          <a:p>
            <a:pPr lvl="0"/>
            <a:fld id="{C0E330C5-840A-445B-8F75-29595E7234F5}" type="slidenum">
              <a:rPr lang="fr-BE" smtClean="0"/>
              <a:t>‹N°›</a:t>
            </a:fld>
            <a:endParaRPr lang="fr-BE"/>
          </a:p>
        </p:txBody>
      </p:sp>
    </p:spTree>
    <p:extLst>
      <p:ext uri="{BB962C8B-B14F-4D97-AF65-F5344CB8AC3E}">
        <p14:creationId xmlns:p14="http://schemas.microsoft.com/office/powerpoint/2010/main" val="66025829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E020DA1B-F267-4091-BA0C-C4C52CD27253}" type="datetime1">
              <a:rPr lang="fr-BE" smtClean="0"/>
              <a:pPr lvl="0"/>
              <a:t>22-04-22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083A02A5-CF23-4251-BCCD-6F0F631D4BB5}" type="slidenum">
              <a:rPr lang="fr-BE" smtClean="0"/>
              <a:t>‹N°›</a:t>
            </a:fld>
            <a:endParaRPr lang="fr-BE"/>
          </a:p>
        </p:txBody>
      </p:sp>
    </p:spTree>
    <p:extLst>
      <p:ext uri="{BB962C8B-B14F-4D97-AF65-F5344CB8AC3E}">
        <p14:creationId xmlns:p14="http://schemas.microsoft.com/office/powerpoint/2010/main" val="13972729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gi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 Id="rId9"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4" name="ZoneTexte 8"/>
          <p:cNvSpPr/>
          <p:nvPr/>
        </p:nvSpPr>
        <p:spPr>
          <a:xfrm>
            <a:off x="0" y="5921744"/>
            <a:ext cx="9133865" cy="8090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lnSpc>
                <a:spcPts val="1400"/>
              </a:lnSpc>
              <a:defRPr sz="1800"/>
            </a:pPr>
            <a:r>
              <a:rPr lang="fr-BE" sz="2400" b="1" i="0" u="none" strike="noStrike" kern="1200" spc="0" dirty="0" smtClean="0">
                <a:ln>
                  <a:noFill/>
                </a:ln>
                <a:solidFill>
                  <a:srgbClr val="000000"/>
                </a:solidFill>
                <a:ea typeface="Microsoft YaHei" pitchFamily="2"/>
                <a:cs typeface="Mangal" pitchFamily="2"/>
              </a:rPr>
              <a:t>RAPPORT D’ACTIVITE 2021</a:t>
            </a:r>
          </a:p>
          <a:p>
            <a:pPr algn="r">
              <a:lnSpc>
                <a:spcPts val="1400"/>
              </a:lnSpc>
              <a:defRPr sz="1800"/>
            </a:pPr>
            <a:endParaRPr lang="fr-BE" sz="2400" b="1" i="0" u="none" strike="noStrike" kern="1200" spc="0" dirty="0" smtClean="0">
              <a:ln>
                <a:noFill/>
              </a:ln>
              <a:solidFill>
                <a:srgbClr val="000000"/>
              </a:solidFill>
              <a:ea typeface="Microsoft YaHei" pitchFamily="2"/>
              <a:cs typeface="Mangal" pitchFamily="2"/>
            </a:endParaRPr>
          </a:p>
          <a:p>
            <a:pPr algn="ctr">
              <a:lnSpc>
                <a:spcPts val="1400"/>
              </a:lnSpc>
              <a:defRPr sz="1800"/>
            </a:pPr>
            <a:endParaRPr lang="fr-BE" sz="2400" b="1" dirty="0">
              <a:solidFill>
                <a:srgbClr val="000000"/>
              </a:solidFill>
              <a:ea typeface="Microsoft YaHei" pitchFamily="2"/>
              <a:cs typeface="Mangal" pitchFamily="2"/>
            </a:endParaRPr>
          </a:p>
          <a:p>
            <a:pPr algn="ctr">
              <a:lnSpc>
                <a:spcPts val="1400"/>
              </a:lnSpc>
              <a:defRPr sz="1800"/>
            </a:pPr>
            <a:r>
              <a:rPr lang="fr-BE" sz="2400" b="1" i="0" u="none" strike="noStrike" kern="1200" spc="0" dirty="0" smtClean="0">
                <a:ln>
                  <a:noFill/>
                </a:ln>
                <a:solidFill>
                  <a:srgbClr val="000000"/>
                </a:solidFill>
                <a:ea typeface="Microsoft YaHei" pitchFamily="2"/>
                <a:cs typeface="Mangal" pitchFamily="2"/>
              </a:rPr>
              <a:t>ASSEMBLEE </a:t>
            </a:r>
            <a:r>
              <a:rPr lang="fr-BE" sz="2400" b="1" i="0" u="none" strike="noStrike" kern="1200" spc="0" dirty="0">
                <a:ln>
                  <a:noFill/>
                </a:ln>
                <a:solidFill>
                  <a:srgbClr val="000000"/>
                </a:solidFill>
                <a:ea typeface="Microsoft YaHei" pitchFamily="2"/>
                <a:cs typeface="Mangal" pitchFamily="2"/>
              </a:rPr>
              <a:t>GENERALE DU </a:t>
            </a:r>
            <a:r>
              <a:rPr lang="fr-BE" sz="2400" b="1" dirty="0" smtClean="0">
                <a:solidFill>
                  <a:srgbClr val="000000"/>
                </a:solidFill>
                <a:ea typeface="Microsoft YaHei" pitchFamily="2"/>
                <a:cs typeface="Mangal" pitchFamily="2"/>
              </a:rPr>
              <a:t>28 avril 2022</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266904"/>
            <a:ext cx="1242991" cy="1217879"/>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255" y="880372"/>
            <a:ext cx="3937353" cy="4926728"/>
          </a:xfrm>
          <a:prstGeom prst="rect">
            <a:avLst/>
          </a:prstGeom>
        </p:spPr>
      </p:pic>
      <p:sp>
        <p:nvSpPr>
          <p:cNvPr id="5" name="ZoneTexte 4"/>
          <p:cNvSpPr txBox="1"/>
          <p:nvPr/>
        </p:nvSpPr>
        <p:spPr>
          <a:xfrm>
            <a:off x="0" y="188640"/>
            <a:ext cx="9144000" cy="584775"/>
          </a:xfrm>
          <a:prstGeom prst="rect">
            <a:avLst/>
          </a:prstGeom>
          <a:noFill/>
        </p:spPr>
        <p:txBody>
          <a:bodyPr wrap="square" rtlCol="0">
            <a:spAutoFit/>
          </a:bodyPr>
          <a:lstStyle/>
          <a:p>
            <a:pPr algn="ctr"/>
            <a:r>
              <a:rPr lang="fr-BE" sz="3200" b="1" dirty="0" smtClean="0"/>
              <a:t>RENOVASSISTANCE ASBL</a:t>
            </a:r>
            <a:endParaRPr lang="fr-BE" sz="3200" b="1" dirty="0"/>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379249225"/>
              </p:ext>
            </p:extLst>
          </p:nvPr>
        </p:nvGraphicFramePr>
        <p:xfrm>
          <a:off x="611560" y="441214"/>
          <a:ext cx="7580223" cy="5632187"/>
        </p:xfrm>
        <a:graphic>
          <a:graphicData uri="http://schemas.openxmlformats.org/drawingml/2006/table">
            <a:tbl>
              <a:tblPr>
                <a:tableStyleId>{5C22544A-7EE6-4342-B048-85BDC9FD1C3A}</a:tableStyleId>
              </a:tblPr>
              <a:tblGrid>
                <a:gridCol w="788654"/>
                <a:gridCol w="3107891"/>
                <a:gridCol w="1364440"/>
                <a:gridCol w="1003711"/>
                <a:gridCol w="1315527"/>
              </a:tblGrid>
              <a:tr h="462330">
                <a:tc>
                  <a:txBody>
                    <a:bodyPr/>
                    <a:lstStyle/>
                    <a:p>
                      <a:pPr algn="l" fontAlgn="ctr"/>
                      <a:r>
                        <a:rPr lang="fr-BE" sz="1800" b="1" u="none" strike="noStrike" dirty="0">
                          <a:effectLst/>
                        </a:rPr>
                        <a:t> </a:t>
                      </a:r>
                      <a:endParaRPr lang="fr-BE" sz="1800" b="1" i="0" u="none" strike="noStrike" dirty="0">
                        <a:solidFill>
                          <a:srgbClr val="000000"/>
                        </a:solidFill>
                        <a:effectLst/>
                        <a:latin typeface="Arial"/>
                      </a:endParaRPr>
                    </a:p>
                  </a:txBody>
                  <a:tcPr marL="72000" marR="5665" marT="5665" marB="0" anchor="ctr"/>
                </a:tc>
                <a:tc>
                  <a:txBody>
                    <a:bodyPr/>
                    <a:lstStyle/>
                    <a:p>
                      <a:pPr algn="ctr" rtl="0" fontAlgn="ctr"/>
                      <a:r>
                        <a:rPr lang="fr-BE" sz="1800" b="1" u="none" strike="noStrike" dirty="0">
                          <a:effectLst/>
                        </a:rPr>
                        <a:t>Charges</a:t>
                      </a:r>
                      <a:endParaRPr lang="fr-BE" sz="1800" b="1" i="0" u="none" strike="noStrike" dirty="0">
                        <a:solidFill>
                          <a:srgbClr val="003399"/>
                        </a:solidFill>
                        <a:effectLst/>
                        <a:latin typeface="Calibri"/>
                      </a:endParaRPr>
                    </a:p>
                  </a:txBody>
                  <a:tcPr marL="5665" marR="5665" marT="5665" marB="0" anchor="ctr"/>
                </a:tc>
                <a:tc>
                  <a:txBody>
                    <a:bodyPr/>
                    <a:lstStyle/>
                    <a:p>
                      <a:pPr algn="ctr" rtl="0" fontAlgn="ctr"/>
                      <a:r>
                        <a:rPr lang="fr-BE" sz="1800" b="1" u="none" strike="noStrike" dirty="0">
                          <a:solidFill>
                            <a:schemeClr val="bg1">
                              <a:lumMod val="50000"/>
                            </a:schemeClr>
                          </a:solidFill>
                          <a:effectLst/>
                        </a:rPr>
                        <a:t>budget </a:t>
                      </a:r>
                      <a:r>
                        <a:rPr lang="fr-BE" sz="1800" b="1" u="none" strike="noStrike" dirty="0" smtClean="0">
                          <a:solidFill>
                            <a:schemeClr val="bg1">
                              <a:lumMod val="50000"/>
                            </a:schemeClr>
                          </a:solidFill>
                          <a:effectLst/>
                        </a:rPr>
                        <a:t>2021</a:t>
                      </a:r>
                      <a:endParaRPr lang="fr-BE" sz="1800" b="1" i="0" u="none" strike="noStrike" dirty="0">
                        <a:solidFill>
                          <a:schemeClr val="bg1">
                            <a:lumMod val="50000"/>
                          </a:schemeClr>
                        </a:solidFill>
                        <a:effectLst/>
                        <a:latin typeface="Calibri"/>
                      </a:endParaRPr>
                    </a:p>
                  </a:txBody>
                  <a:tcPr marL="5665" marR="72000" marT="5665" marB="0" anchor="ctr"/>
                </a:tc>
                <a:tc>
                  <a:txBody>
                    <a:bodyPr/>
                    <a:lstStyle/>
                    <a:p>
                      <a:pPr algn="ctr" rtl="0" fontAlgn="ctr"/>
                      <a:r>
                        <a:rPr lang="fr-BE" sz="1800" b="1" u="none" strike="noStrike" dirty="0" smtClean="0">
                          <a:effectLst/>
                        </a:rPr>
                        <a:t>2021</a:t>
                      </a:r>
                      <a:endParaRPr lang="fr-BE" sz="1800" b="1" i="0" u="none" strike="noStrike" dirty="0">
                        <a:solidFill>
                          <a:srgbClr val="003399"/>
                        </a:solidFill>
                        <a:effectLst/>
                        <a:latin typeface="Calibri"/>
                      </a:endParaRPr>
                    </a:p>
                  </a:txBody>
                  <a:tcPr marL="5665" marR="5665" marT="5665" marB="0" anchor="ctr"/>
                </a:tc>
                <a:tc>
                  <a:txBody>
                    <a:bodyPr/>
                    <a:lstStyle/>
                    <a:p>
                      <a:pPr algn="ctr" rtl="0" fontAlgn="ctr"/>
                      <a:r>
                        <a:rPr lang="fr-BE" sz="1800" b="1" u="none" strike="noStrike" dirty="0">
                          <a:effectLst/>
                        </a:rPr>
                        <a:t>budget </a:t>
                      </a:r>
                      <a:r>
                        <a:rPr lang="fr-BE" sz="1800" b="1" u="none" strike="noStrike" dirty="0" smtClean="0">
                          <a:effectLst/>
                        </a:rPr>
                        <a:t>2022</a:t>
                      </a:r>
                      <a:endParaRPr lang="fr-BE" sz="1800" b="1" i="0" u="none" strike="noStrike" dirty="0">
                        <a:solidFill>
                          <a:srgbClr val="003399"/>
                        </a:solidFill>
                        <a:effectLst/>
                        <a:latin typeface="Calibri"/>
                      </a:endParaRPr>
                    </a:p>
                  </a:txBody>
                  <a:tcPr marL="5665" marR="72000" marT="5665" marB="0" anchor="ctr"/>
                </a:tc>
              </a:tr>
              <a:tr h="235220">
                <a:tc>
                  <a:txBody>
                    <a:bodyPr/>
                    <a:lstStyle/>
                    <a:p>
                      <a:pPr algn="l" rtl="0" fontAlgn="ctr"/>
                      <a:r>
                        <a:rPr lang="fr-BE" sz="1800" b="1" u="none" strike="noStrike" dirty="0">
                          <a:effectLst/>
                        </a:rPr>
                        <a:t>61</a:t>
                      </a:r>
                      <a:endParaRPr lang="fr-BE" sz="1800" b="1" i="0" u="none" strike="noStrike" dirty="0">
                        <a:solidFill>
                          <a:srgbClr val="003399"/>
                        </a:solidFill>
                        <a:effectLst/>
                        <a:latin typeface="Calibri"/>
                      </a:endParaRPr>
                    </a:p>
                  </a:txBody>
                  <a:tcPr marL="72000" marR="5665" marT="5665" marB="0" anchor="ctr"/>
                </a:tc>
                <a:tc>
                  <a:txBody>
                    <a:bodyPr/>
                    <a:lstStyle/>
                    <a:p>
                      <a:pPr algn="l" rtl="0" fontAlgn="ctr"/>
                      <a:r>
                        <a:rPr lang="fr-BE" sz="1800" b="1" u="none" strike="noStrike" dirty="0">
                          <a:effectLst/>
                        </a:rPr>
                        <a:t>Services et biens divers</a:t>
                      </a:r>
                      <a:endParaRPr lang="fr-BE" sz="1800" b="1" i="0" u="none" strike="noStrike" dirty="0">
                        <a:solidFill>
                          <a:srgbClr val="003399"/>
                        </a:solidFill>
                        <a:effectLst/>
                        <a:latin typeface="Calibri"/>
                      </a:endParaRPr>
                    </a:p>
                  </a:txBody>
                  <a:tcPr marL="5665" marR="5665" marT="5665" marB="0" anchor="ctr"/>
                </a:tc>
                <a:tc>
                  <a:txBody>
                    <a:bodyPr/>
                    <a:lstStyle/>
                    <a:p>
                      <a:pPr algn="r" rtl="0" fontAlgn="b"/>
                      <a:endParaRPr lang="fr-BE" sz="1800" b="1" u="none" strike="noStrike" dirty="0" smtClean="0">
                        <a:solidFill>
                          <a:schemeClr val="tx1">
                            <a:lumMod val="50000"/>
                            <a:lumOff val="50000"/>
                          </a:schemeClr>
                        </a:solidFill>
                        <a:effectLst/>
                      </a:endParaRPr>
                    </a:p>
                  </a:txBody>
                  <a:tcPr marL="5665" marR="72000" marT="5665" marB="0" anchor="b"/>
                </a:tc>
                <a:tc>
                  <a:txBody>
                    <a:bodyPr/>
                    <a:lstStyle/>
                    <a:p>
                      <a:pPr algn="r" rtl="0" fontAlgn="b"/>
                      <a:r>
                        <a:rPr lang="fr-BE" sz="1800" b="1" u="none" strike="noStrike" dirty="0" smtClean="0">
                          <a:effectLst/>
                        </a:rPr>
                        <a:t>225.857</a:t>
                      </a:r>
                      <a:endParaRPr lang="fr-BE" sz="1800" b="1" i="0" u="none" strike="noStrike" dirty="0">
                        <a:solidFill>
                          <a:srgbClr val="003399"/>
                        </a:solidFill>
                        <a:effectLst/>
                        <a:latin typeface="Calibri"/>
                      </a:endParaRPr>
                    </a:p>
                  </a:txBody>
                  <a:tcPr marL="5665" marR="5665" marT="5665" marB="0" anchor="b"/>
                </a:tc>
                <a:tc>
                  <a:txBody>
                    <a:bodyPr/>
                    <a:lstStyle/>
                    <a:p>
                      <a:pPr algn="r" rtl="0" fontAlgn="b"/>
                      <a:r>
                        <a:rPr lang="fr-BE" sz="1800" b="1" u="none" strike="noStrike" dirty="0" smtClean="0">
                          <a:effectLst/>
                        </a:rPr>
                        <a:t>288.300</a:t>
                      </a:r>
                      <a:endParaRPr lang="fr-BE" sz="18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610</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Frais </a:t>
                      </a:r>
                      <a:r>
                        <a:rPr lang="fr-BE" sz="1500" u="none" strike="noStrike" dirty="0">
                          <a:effectLst/>
                        </a:rPr>
                        <a:t>des immeubles</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tx1">
                              <a:lumMod val="50000"/>
                              <a:lumOff val="50000"/>
                            </a:schemeClr>
                          </a:solidFill>
                          <a:effectLst/>
                        </a:rPr>
                        <a:t>248.900</a:t>
                      </a:r>
                      <a:endParaRPr lang="fr-BE" sz="1500" b="0" i="0"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216.844</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276.000</a:t>
                      </a:r>
                      <a:endParaRPr lang="fr-BE" sz="1500" b="0" i="0" u="none" strike="noStrike" dirty="0">
                        <a:solidFill>
                          <a:srgbClr val="003399"/>
                        </a:solidFill>
                        <a:effectLst/>
                        <a:latin typeface="Calibri"/>
                      </a:endParaRPr>
                    </a:p>
                  </a:txBody>
                  <a:tcPr marL="5665" marR="72000" marT="5665" marB="0" anchor="b"/>
                </a:tc>
              </a:tr>
              <a:tr h="219362">
                <a:tc>
                  <a:txBody>
                    <a:bodyPr/>
                    <a:lstStyle/>
                    <a:p>
                      <a:pPr algn="l" rtl="0" fontAlgn="b"/>
                      <a:r>
                        <a:rPr lang="fr-BE" sz="1500" i="1" u="none" strike="noStrike" dirty="0">
                          <a:effectLst/>
                        </a:rPr>
                        <a:t>610.000</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i="1" u="none" strike="noStrike" dirty="0" smtClean="0">
                          <a:effectLst/>
                        </a:rPr>
                        <a:t>     Loyers </a:t>
                      </a:r>
                      <a:r>
                        <a:rPr lang="fr-BE" sz="1500" i="1" u="none" strike="noStrike" dirty="0">
                          <a:effectLst/>
                        </a:rPr>
                        <a:t>et charges (payés aux </a:t>
                      </a:r>
                      <a:r>
                        <a:rPr lang="fr-BE" sz="1500" i="1" u="none" strike="noStrike" dirty="0" err="1">
                          <a:effectLst/>
                        </a:rPr>
                        <a:t>prop</a:t>
                      </a:r>
                      <a:r>
                        <a:rPr lang="fr-BE" sz="1500" i="1" u="none" strike="noStrike" dirty="0">
                          <a:effectLst/>
                        </a:rPr>
                        <a:t>.)</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solidFill>
                            <a:schemeClr val="tx1">
                              <a:lumMod val="50000"/>
                              <a:lumOff val="50000"/>
                            </a:schemeClr>
                          </a:solidFill>
                          <a:effectLst/>
                        </a:rPr>
                        <a:t>52.300</a:t>
                      </a:r>
                      <a:endParaRPr lang="fr-BE" sz="1500" b="0" i="1"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i="1" u="none" strike="noStrike" dirty="0" smtClean="0">
                          <a:effectLst/>
                        </a:rPr>
                        <a:t>49.358</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effectLst/>
                        </a:rPr>
                        <a:t>52.000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i="1" u="none" strike="noStrike" dirty="0">
                          <a:effectLst/>
                        </a:rPr>
                        <a:t>610.001</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i="1" u="none" strike="noStrike" dirty="0" smtClean="0">
                          <a:effectLst/>
                        </a:rPr>
                        <a:t>     Loyer </a:t>
                      </a:r>
                      <a:r>
                        <a:rPr lang="fr-BE" sz="1500" i="1" u="none" strike="noStrike" dirty="0">
                          <a:effectLst/>
                        </a:rPr>
                        <a:t>du bureau</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solidFill>
                            <a:schemeClr val="tx1">
                              <a:lumMod val="50000"/>
                              <a:lumOff val="50000"/>
                            </a:schemeClr>
                          </a:solidFill>
                          <a:effectLst/>
                        </a:rPr>
                        <a:t>3.000</a:t>
                      </a:r>
                      <a:endParaRPr lang="fr-BE" sz="1500" b="0" i="1"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i="1" u="none" strike="noStrike" dirty="0" smtClean="0">
                          <a:effectLst/>
                        </a:rPr>
                        <a:t>3.000</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effectLst/>
                        </a:rPr>
                        <a:t>3.000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i="1" u="none" strike="noStrike" dirty="0">
                          <a:effectLst/>
                        </a:rPr>
                        <a:t>610.002</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i="1" u="none" strike="noStrike" dirty="0" smtClean="0">
                          <a:effectLst/>
                        </a:rPr>
                        <a:t>     Charges </a:t>
                      </a:r>
                      <a:r>
                        <a:rPr lang="fr-BE" sz="1500" i="1" u="none" strike="noStrike" dirty="0">
                          <a:effectLst/>
                        </a:rPr>
                        <a:t>du bureau</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solidFill>
                            <a:schemeClr val="tx1">
                              <a:lumMod val="50000"/>
                              <a:lumOff val="50000"/>
                            </a:schemeClr>
                          </a:solidFill>
                          <a:effectLst/>
                        </a:rPr>
                        <a:t>0</a:t>
                      </a:r>
                      <a:endParaRPr lang="fr-BE" sz="1500" b="0" i="1"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i="1" u="none" strike="noStrike" dirty="0" smtClean="0">
                          <a:effectLst/>
                        </a:rPr>
                        <a:t>0</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effectLst/>
                        </a:rPr>
                        <a:t>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b="0" i="1" u="none" strike="noStrike" dirty="0" smtClean="0">
                          <a:solidFill>
                            <a:schemeClr val="tx1"/>
                          </a:solidFill>
                          <a:effectLst/>
                          <a:latin typeface="Calibri"/>
                        </a:rPr>
                        <a:t>610.100</a:t>
                      </a:r>
                      <a:endParaRPr lang="fr-BE" sz="1500" b="0" i="1" u="none" strike="noStrike" dirty="0">
                        <a:solidFill>
                          <a:schemeClr val="tx1"/>
                        </a:solidFill>
                        <a:effectLst/>
                        <a:latin typeface="Calibri"/>
                      </a:endParaRPr>
                    </a:p>
                  </a:txBody>
                  <a:tcPr marL="72000" marR="5665" marT="5665" marB="0" anchor="b"/>
                </a:tc>
                <a:tc>
                  <a:txBody>
                    <a:bodyPr/>
                    <a:lstStyle/>
                    <a:p>
                      <a:pPr algn="l" rtl="0" fontAlgn="b"/>
                      <a:r>
                        <a:rPr lang="fr-BE" sz="1500" b="0" i="1" u="none" strike="noStrike" dirty="0" smtClean="0">
                          <a:solidFill>
                            <a:schemeClr val="tx1"/>
                          </a:solidFill>
                          <a:effectLst/>
                          <a:latin typeface="Calibri"/>
                        </a:rPr>
                        <a:t>     </a:t>
                      </a:r>
                      <a:r>
                        <a:rPr lang="fr-BE" sz="1500" b="0" i="1" u="none" strike="noStrike" dirty="0" smtClean="0">
                          <a:solidFill>
                            <a:schemeClr val="tx1"/>
                          </a:solidFill>
                          <a:effectLst/>
                          <a:latin typeface="+mn-lt"/>
                        </a:rPr>
                        <a:t>Charges de fin de chantier</a:t>
                      </a:r>
                      <a:r>
                        <a:rPr lang="fr-BE" sz="1500" b="0" i="1" u="none" strike="noStrike" baseline="0" dirty="0" smtClean="0">
                          <a:solidFill>
                            <a:schemeClr val="tx1"/>
                          </a:solidFill>
                          <a:effectLst/>
                          <a:latin typeface="+mn-lt"/>
                        </a:rPr>
                        <a:t> </a:t>
                      </a:r>
                      <a:endParaRPr lang="fr-BE" sz="1500" b="0" i="1" u="none" strike="noStrike" dirty="0">
                        <a:solidFill>
                          <a:schemeClr val="tx1"/>
                        </a:solidFill>
                        <a:effectLst/>
                        <a:latin typeface="+mn-lt"/>
                      </a:endParaRPr>
                    </a:p>
                  </a:txBody>
                  <a:tcPr marL="5665" marR="5665" marT="5665" marB="0" anchor="b"/>
                </a:tc>
                <a:tc>
                  <a:txBody>
                    <a:bodyPr/>
                    <a:lstStyle/>
                    <a:p>
                      <a:pPr algn="r" rtl="0" fontAlgn="b"/>
                      <a:r>
                        <a:rPr lang="fr-BE" sz="1500" b="0" i="1" u="none" strike="noStrike" dirty="0" smtClean="0">
                          <a:solidFill>
                            <a:schemeClr val="tx1">
                              <a:lumMod val="50000"/>
                              <a:lumOff val="50000"/>
                            </a:schemeClr>
                          </a:solidFill>
                          <a:effectLst/>
                          <a:latin typeface="Calibri"/>
                        </a:rPr>
                        <a:t>0</a:t>
                      </a:r>
                      <a:endParaRPr lang="fr-BE" sz="1500" b="0" i="1"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b="0" i="1" u="none" strike="noStrike" dirty="0" smtClean="0">
                          <a:solidFill>
                            <a:schemeClr val="tx1"/>
                          </a:solidFill>
                          <a:effectLst/>
                          <a:latin typeface="Calibri"/>
                        </a:rPr>
                        <a:t>34</a:t>
                      </a:r>
                      <a:endParaRPr lang="fr-BE" sz="1500" b="0" i="1" u="none" strike="noStrike" dirty="0">
                        <a:solidFill>
                          <a:schemeClr val="tx1"/>
                        </a:solidFill>
                        <a:effectLst/>
                        <a:latin typeface="Calibri"/>
                      </a:endParaRPr>
                    </a:p>
                  </a:txBody>
                  <a:tcPr marL="5665" marR="5665" marT="5665" marB="0" anchor="b"/>
                </a:tc>
                <a:tc>
                  <a:txBody>
                    <a:bodyPr/>
                    <a:lstStyle/>
                    <a:p>
                      <a:pPr algn="r" rtl="0" fontAlgn="b"/>
                      <a:r>
                        <a:rPr lang="fr-BE" sz="1500" b="0" i="1" u="none" strike="noStrike" dirty="0" smtClean="0">
                          <a:solidFill>
                            <a:schemeClr val="tx1"/>
                          </a:solidFill>
                          <a:effectLst/>
                          <a:latin typeface="Calibri"/>
                        </a:rPr>
                        <a:t>0</a:t>
                      </a:r>
                      <a:endParaRPr lang="fr-BE" sz="1500" b="0" i="1" u="none" strike="noStrike" dirty="0">
                        <a:solidFill>
                          <a:schemeClr val="tx1"/>
                        </a:solidFill>
                        <a:effectLst/>
                        <a:latin typeface="Calibri"/>
                      </a:endParaRPr>
                    </a:p>
                  </a:txBody>
                  <a:tcPr marL="5665" marR="72000" marT="5665" marB="0" anchor="b"/>
                </a:tc>
              </a:tr>
              <a:tr h="227109">
                <a:tc>
                  <a:txBody>
                    <a:bodyPr/>
                    <a:lstStyle/>
                    <a:p>
                      <a:pPr algn="l" rtl="0" fontAlgn="b"/>
                      <a:r>
                        <a:rPr lang="fr-BE" sz="1500" i="1" u="none" strike="noStrike" dirty="0">
                          <a:effectLst/>
                        </a:rPr>
                        <a:t>610.200</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i="1" u="none" strike="noStrike" dirty="0" smtClean="0">
                          <a:effectLst/>
                        </a:rPr>
                        <a:t>     Entretien </a:t>
                      </a:r>
                      <a:r>
                        <a:rPr lang="fr-BE" sz="1500" i="1" u="none" strike="noStrike" dirty="0">
                          <a:effectLst/>
                        </a:rPr>
                        <a:t>immeubles</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solidFill>
                            <a:schemeClr val="tx1">
                              <a:lumMod val="50000"/>
                              <a:lumOff val="50000"/>
                            </a:schemeClr>
                          </a:solidFill>
                          <a:effectLst/>
                        </a:rPr>
                        <a:t>152.000</a:t>
                      </a:r>
                      <a:endParaRPr lang="fr-BE" sz="1500" b="0" i="1"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i="1" u="none" strike="noStrike" dirty="0" smtClean="0">
                          <a:effectLst/>
                        </a:rPr>
                        <a:t>108.068</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effectLst/>
                        </a:rPr>
                        <a:t>175.000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i="1" u="none" strike="noStrike" dirty="0" smtClean="0">
                          <a:effectLst/>
                        </a:rPr>
                        <a:t>610.206</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i="1" u="none" strike="noStrike" dirty="0" smtClean="0">
                          <a:effectLst/>
                        </a:rPr>
                        <a:t>     Frais </a:t>
                      </a:r>
                      <a:r>
                        <a:rPr lang="fr-BE" sz="1500" i="1" u="none" strike="noStrike" dirty="0">
                          <a:effectLst/>
                        </a:rPr>
                        <a:t>d’occupation </a:t>
                      </a:r>
                      <a:r>
                        <a:rPr lang="fr-BE" sz="1500" i="1" u="none" strike="noStrike" dirty="0" smtClean="0">
                          <a:effectLst/>
                        </a:rPr>
                        <a:t>Dailly</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solidFill>
                            <a:schemeClr val="tx1">
                              <a:lumMod val="50000"/>
                              <a:lumOff val="50000"/>
                            </a:schemeClr>
                          </a:solidFill>
                          <a:effectLst/>
                        </a:rPr>
                        <a:t>2400</a:t>
                      </a:r>
                      <a:endParaRPr lang="fr-BE" sz="1500" b="0" i="1"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i="1" u="none" strike="noStrike" dirty="0" smtClean="0">
                          <a:effectLst/>
                        </a:rPr>
                        <a:t>815</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effectLst/>
                        </a:rPr>
                        <a:t>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b="0" i="1" u="none" strike="noStrike" dirty="0" smtClean="0">
                          <a:solidFill>
                            <a:schemeClr val="tx1"/>
                          </a:solidFill>
                          <a:effectLst/>
                          <a:latin typeface="Calibri"/>
                        </a:rPr>
                        <a:t>610.209</a:t>
                      </a:r>
                      <a:endParaRPr lang="fr-BE" sz="1500" b="0" i="1" u="none" strike="noStrike" dirty="0">
                        <a:solidFill>
                          <a:schemeClr val="tx1"/>
                        </a:solidFill>
                        <a:effectLst/>
                        <a:latin typeface="Calibri"/>
                      </a:endParaRPr>
                    </a:p>
                  </a:txBody>
                  <a:tcPr marL="72000" marR="5665" marT="5665" marB="0" anchor="b"/>
                </a:tc>
                <a:tc>
                  <a:txBody>
                    <a:bodyPr/>
                    <a:lstStyle/>
                    <a:p>
                      <a:pPr algn="l" rtl="0" fontAlgn="b"/>
                      <a:r>
                        <a:rPr lang="fr-BE" sz="1500" b="0" i="1" u="none" strike="noStrike" dirty="0" smtClean="0">
                          <a:solidFill>
                            <a:schemeClr val="tx1"/>
                          </a:solidFill>
                          <a:effectLst/>
                          <a:latin typeface="Calibri"/>
                        </a:rPr>
                        <a:t>     Frais</a:t>
                      </a:r>
                      <a:r>
                        <a:rPr lang="fr-BE" sz="1500" b="0" i="1" u="none" strike="noStrike" baseline="0" dirty="0" smtClean="0">
                          <a:solidFill>
                            <a:schemeClr val="tx1"/>
                          </a:solidFill>
                          <a:effectLst/>
                          <a:latin typeface="Calibri"/>
                        </a:rPr>
                        <a:t> d’occupation Brand </a:t>
                      </a:r>
                      <a:r>
                        <a:rPr lang="fr-BE" sz="1500" b="0" i="1" u="none" strike="noStrike" baseline="0" dirty="0" err="1" smtClean="0">
                          <a:solidFill>
                            <a:schemeClr val="tx1"/>
                          </a:solidFill>
                          <a:effectLst/>
                          <a:latin typeface="Calibri"/>
                        </a:rPr>
                        <a:t>Whitlock</a:t>
                      </a:r>
                      <a:endParaRPr lang="fr-BE" sz="1500" b="0" i="1" u="none" strike="noStrike" dirty="0">
                        <a:solidFill>
                          <a:schemeClr val="tx1"/>
                        </a:solidFill>
                        <a:effectLst/>
                        <a:latin typeface="Calibri"/>
                      </a:endParaRPr>
                    </a:p>
                  </a:txBody>
                  <a:tcPr marL="5665" marR="5665" marT="5665" marB="0" anchor="b"/>
                </a:tc>
                <a:tc>
                  <a:txBody>
                    <a:bodyPr/>
                    <a:lstStyle/>
                    <a:p>
                      <a:pPr algn="r" rtl="0" fontAlgn="b"/>
                      <a:r>
                        <a:rPr lang="fr-BE" sz="1500" b="0" i="1" u="none" strike="noStrike" dirty="0" smtClean="0">
                          <a:solidFill>
                            <a:schemeClr val="tx1">
                              <a:lumMod val="50000"/>
                              <a:lumOff val="50000"/>
                            </a:schemeClr>
                          </a:solidFill>
                          <a:effectLst/>
                          <a:latin typeface="Calibri"/>
                        </a:rPr>
                        <a:t>0</a:t>
                      </a:r>
                      <a:endParaRPr lang="fr-BE" sz="1500" b="0" i="1"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b="0" i="1" u="none" strike="noStrike" dirty="0" smtClean="0">
                          <a:solidFill>
                            <a:schemeClr val="tx1"/>
                          </a:solidFill>
                          <a:effectLst/>
                          <a:latin typeface="Calibri"/>
                        </a:rPr>
                        <a:t>9.045</a:t>
                      </a:r>
                      <a:endParaRPr lang="fr-BE" sz="1500" b="0" i="1" u="none" strike="noStrike" dirty="0">
                        <a:solidFill>
                          <a:schemeClr val="tx1"/>
                        </a:solidFill>
                        <a:effectLst/>
                        <a:latin typeface="Calibri"/>
                      </a:endParaRPr>
                    </a:p>
                  </a:txBody>
                  <a:tcPr marL="5665" marR="5665" marT="5665" marB="0" anchor="b"/>
                </a:tc>
                <a:tc>
                  <a:txBody>
                    <a:bodyPr/>
                    <a:lstStyle/>
                    <a:p>
                      <a:pPr algn="r" rtl="0" fontAlgn="b"/>
                      <a:r>
                        <a:rPr lang="fr-BE" sz="1500" b="0" i="1" u="none" strike="noStrike" dirty="0" smtClean="0">
                          <a:solidFill>
                            <a:schemeClr val="tx1"/>
                          </a:solidFill>
                          <a:effectLst/>
                          <a:latin typeface="Calibri"/>
                        </a:rPr>
                        <a:t>3.000</a:t>
                      </a:r>
                      <a:endParaRPr lang="fr-BE" sz="1500" b="0" i="1" u="none" strike="noStrike" dirty="0">
                        <a:solidFill>
                          <a:schemeClr val="tx1"/>
                        </a:solidFill>
                        <a:effectLst/>
                        <a:latin typeface="Calibri"/>
                      </a:endParaRPr>
                    </a:p>
                  </a:txBody>
                  <a:tcPr marL="5665" marR="72000" marT="5665" marB="0" anchor="b"/>
                </a:tc>
              </a:tr>
              <a:tr h="227109">
                <a:tc>
                  <a:txBody>
                    <a:bodyPr/>
                    <a:lstStyle/>
                    <a:p>
                      <a:pPr algn="l" rtl="0" fontAlgn="b"/>
                      <a:r>
                        <a:rPr lang="fr-BE" sz="1500" i="1" u="none" strike="noStrike" dirty="0">
                          <a:effectLst/>
                        </a:rPr>
                        <a:t>610.300</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i="1" u="none" strike="noStrike" dirty="0" smtClean="0">
                          <a:effectLst/>
                        </a:rPr>
                        <a:t>     Assurances </a:t>
                      </a:r>
                      <a:r>
                        <a:rPr lang="fr-BE" sz="1500" i="1" u="none" strike="noStrike" dirty="0">
                          <a:effectLst/>
                        </a:rPr>
                        <a:t>immeubles</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solidFill>
                            <a:schemeClr val="tx1">
                              <a:lumMod val="50000"/>
                              <a:lumOff val="50000"/>
                            </a:schemeClr>
                          </a:solidFill>
                          <a:effectLst/>
                        </a:rPr>
                        <a:t>38.200</a:t>
                      </a:r>
                      <a:endParaRPr lang="fr-BE" sz="1500" b="0" i="1"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i="1" u="none" strike="noStrike" dirty="0" smtClean="0">
                          <a:effectLst/>
                        </a:rPr>
                        <a:t>35.996</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effectLst/>
                        </a:rPr>
                        <a:t>38.000</a:t>
                      </a:r>
                      <a:endParaRPr lang="fr-BE" sz="1500" b="0" i="1" u="none" strike="noStrike" dirty="0">
                        <a:solidFill>
                          <a:srgbClr val="003399"/>
                        </a:solidFill>
                        <a:effectLst/>
                        <a:latin typeface="Calibri"/>
                      </a:endParaRPr>
                    </a:p>
                  </a:txBody>
                  <a:tcPr marL="5665" marR="72000" marT="5665" marB="0" anchor="b"/>
                </a:tc>
              </a:tr>
              <a:tr h="235220">
                <a:tc>
                  <a:txBody>
                    <a:bodyPr/>
                    <a:lstStyle/>
                    <a:p>
                      <a:pPr algn="l" rtl="0" fontAlgn="b"/>
                      <a:r>
                        <a:rPr lang="fr-BE" sz="1500" i="1" u="none" strike="noStrike" dirty="0">
                          <a:effectLst/>
                        </a:rPr>
                        <a:t>610.400</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i="1" u="none" strike="noStrike" dirty="0" smtClean="0">
                          <a:effectLst/>
                        </a:rPr>
                        <a:t>     Précomptes </a:t>
                      </a:r>
                      <a:r>
                        <a:rPr lang="fr-BE" sz="1500" i="1" u="none" strike="noStrike" dirty="0">
                          <a:effectLst/>
                        </a:rPr>
                        <a:t>immobiliers</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solidFill>
                            <a:schemeClr val="tx1">
                              <a:lumMod val="50000"/>
                              <a:lumOff val="50000"/>
                            </a:schemeClr>
                          </a:solidFill>
                          <a:effectLst/>
                        </a:rPr>
                        <a:t>1.000</a:t>
                      </a:r>
                      <a:endParaRPr lang="fr-BE" sz="1500" b="0" i="1"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i="1" u="none" strike="noStrike" dirty="0" smtClean="0">
                          <a:effectLst/>
                        </a:rPr>
                        <a:t>10.528</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i="1" u="none" strike="noStrike" dirty="0" smtClean="0">
                          <a:effectLst/>
                        </a:rPr>
                        <a:t>5.000</a:t>
                      </a:r>
                      <a:endParaRPr lang="fr-BE" sz="1500" b="0" i="1"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612</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baseline="0" dirty="0" smtClean="0">
                          <a:effectLst/>
                        </a:rPr>
                        <a:t>  F</a:t>
                      </a:r>
                      <a:r>
                        <a:rPr lang="fr-BE" sz="1500" u="none" strike="noStrike" dirty="0" smtClean="0">
                          <a:effectLst/>
                        </a:rPr>
                        <a:t>rais </a:t>
                      </a:r>
                      <a:r>
                        <a:rPr lang="fr-BE" sz="1500" u="none" strike="noStrike" dirty="0">
                          <a:effectLst/>
                        </a:rPr>
                        <a:t>de bureau</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tx1">
                              <a:lumMod val="50000"/>
                              <a:lumOff val="50000"/>
                            </a:schemeClr>
                          </a:solidFill>
                          <a:effectLst/>
                        </a:rPr>
                        <a:t>6.100</a:t>
                      </a:r>
                      <a:endParaRPr lang="fr-BE" sz="1500" b="0" i="0"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4.090</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5.600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613</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baseline="0" dirty="0" smtClean="0">
                          <a:effectLst/>
                        </a:rPr>
                        <a:t>  P</a:t>
                      </a:r>
                      <a:r>
                        <a:rPr lang="fr-BE" sz="1500" u="none" strike="noStrike" dirty="0" smtClean="0">
                          <a:effectLst/>
                        </a:rPr>
                        <a:t>romotion</a:t>
                      </a:r>
                      <a:r>
                        <a:rPr lang="fr-BE" sz="1500" u="none" strike="noStrike" dirty="0">
                          <a:effectLst/>
                        </a:rPr>
                        <a:t>, publicité</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tx1">
                              <a:lumMod val="50000"/>
                              <a:lumOff val="50000"/>
                            </a:schemeClr>
                          </a:solidFill>
                          <a:effectLst/>
                        </a:rPr>
                        <a:t>1.600</a:t>
                      </a:r>
                      <a:endParaRPr lang="fr-BE" sz="1500" b="0" i="0"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293</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1.200</a:t>
                      </a:r>
                      <a:endParaRPr lang="fr-BE" sz="1500" b="0" i="0" u="none" strike="noStrike" dirty="0">
                        <a:solidFill>
                          <a:srgbClr val="003399"/>
                        </a:solidFill>
                        <a:effectLst/>
                        <a:latin typeface="Calibri"/>
                      </a:endParaRPr>
                    </a:p>
                  </a:txBody>
                  <a:tcPr marL="5665" marR="72000" marT="5665" marB="0" anchor="b"/>
                </a:tc>
              </a:tr>
              <a:tr h="213629">
                <a:tc>
                  <a:txBody>
                    <a:bodyPr/>
                    <a:lstStyle/>
                    <a:p>
                      <a:pPr algn="l" rtl="0" fontAlgn="b"/>
                      <a:r>
                        <a:rPr lang="fr-BE" sz="1500" u="none" strike="noStrike" dirty="0">
                          <a:effectLst/>
                        </a:rPr>
                        <a:t>614</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Cotisations</a:t>
                      </a:r>
                      <a:r>
                        <a:rPr lang="fr-BE" sz="1500" u="none" strike="noStrike" dirty="0">
                          <a:effectLst/>
                        </a:rPr>
                        <a:t>, documents, formations</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tx1">
                              <a:lumMod val="50000"/>
                              <a:lumOff val="50000"/>
                            </a:schemeClr>
                          </a:solidFill>
                          <a:effectLst/>
                        </a:rPr>
                        <a:t>600</a:t>
                      </a:r>
                      <a:endParaRPr lang="fr-BE" sz="1500" b="0" i="0"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388</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600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615</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Honoraires</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b="0" i="0" u="none" strike="noStrike" dirty="0" smtClean="0">
                          <a:solidFill>
                            <a:schemeClr val="tx1">
                              <a:lumMod val="50000"/>
                              <a:lumOff val="50000"/>
                            </a:schemeClr>
                          </a:solidFill>
                          <a:effectLst/>
                          <a:latin typeface="Calibri"/>
                        </a:rPr>
                        <a:t>3.300</a:t>
                      </a:r>
                      <a:endParaRPr lang="fr-BE" sz="1500" b="0" i="0"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b="0" i="0" u="none" strike="noStrike" dirty="0" smtClean="0">
                          <a:solidFill>
                            <a:schemeClr val="dk1"/>
                          </a:solidFill>
                          <a:effectLst/>
                          <a:latin typeface="+mn-lt"/>
                        </a:rPr>
                        <a:t>3.267</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b="0" i="0" u="none" strike="noStrike" dirty="0" smtClean="0">
                          <a:solidFill>
                            <a:schemeClr val="tx1"/>
                          </a:solidFill>
                          <a:effectLst/>
                          <a:latin typeface="Calibri"/>
                        </a:rPr>
                        <a:t>3.600</a:t>
                      </a:r>
                      <a:endParaRPr lang="fr-BE" sz="1500" b="0" i="0" u="none" strike="noStrike" dirty="0">
                        <a:solidFill>
                          <a:schemeClr val="tx1"/>
                        </a:solidFill>
                        <a:effectLst/>
                        <a:latin typeface="Calibri"/>
                      </a:endParaRPr>
                    </a:p>
                  </a:txBody>
                  <a:tcPr marL="5665" marR="72000" marT="5665" marB="0" anchor="b"/>
                </a:tc>
              </a:tr>
              <a:tr h="235220">
                <a:tc>
                  <a:txBody>
                    <a:bodyPr/>
                    <a:lstStyle/>
                    <a:p>
                      <a:pPr algn="l" rtl="0" fontAlgn="b"/>
                      <a:r>
                        <a:rPr lang="fr-BE" sz="1500" u="none" strike="noStrike" dirty="0">
                          <a:effectLst/>
                        </a:rPr>
                        <a:t>616</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Autres </a:t>
                      </a:r>
                      <a:r>
                        <a:rPr lang="fr-BE" sz="1500" u="none" strike="noStrike" dirty="0">
                          <a:effectLst/>
                        </a:rPr>
                        <a:t>frais généraux</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tx1">
                              <a:lumMod val="50000"/>
                              <a:lumOff val="50000"/>
                            </a:schemeClr>
                          </a:solidFill>
                          <a:effectLst/>
                        </a:rPr>
                        <a:t>1.700</a:t>
                      </a:r>
                      <a:endParaRPr lang="fr-BE" sz="1500" b="0" i="0"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975</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1.300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dirty="0">
                          <a:effectLst/>
                        </a:rPr>
                        <a:t>63</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Amortissements</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solidFill>
                            <a:schemeClr val="tx1">
                              <a:lumMod val="50000"/>
                              <a:lumOff val="50000"/>
                            </a:schemeClr>
                          </a:solidFill>
                          <a:effectLst/>
                        </a:rPr>
                        <a:t>702.468</a:t>
                      </a:r>
                      <a:endParaRPr lang="fr-BE" sz="1500" b="1" i="0"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b="1" u="none" strike="noStrike" dirty="0" smtClean="0">
                          <a:effectLst/>
                        </a:rPr>
                        <a:t>692.060</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748.968</a:t>
                      </a:r>
                      <a:endParaRPr lang="fr-BE" sz="15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dirty="0">
                          <a:effectLst/>
                        </a:rPr>
                        <a:t>64</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Autres charges d'exploitation</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solidFill>
                            <a:schemeClr val="tx1">
                              <a:lumMod val="50000"/>
                              <a:lumOff val="50000"/>
                            </a:schemeClr>
                          </a:solidFill>
                          <a:effectLst/>
                        </a:rPr>
                        <a:t>2.660</a:t>
                      </a:r>
                      <a:endParaRPr lang="fr-BE" sz="1500" b="1" i="0"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b="1" u="none" strike="noStrike" dirty="0" smtClean="0">
                          <a:effectLst/>
                        </a:rPr>
                        <a:t>3.866</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4.200</a:t>
                      </a:r>
                      <a:endParaRPr lang="fr-BE" sz="15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dirty="0">
                          <a:effectLst/>
                        </a:rPr>
                        <a:t>65</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Charges financières</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solidFill>
                            <a:schemeClr val="tx1">
                              <a:lumMod val="50000"/>
                              <a:lumOff val="50000"/>
                            </a:schemeClr>
                          </a:solidFill>
                          <a:effectLst/>
                        </a:rPr>
                        <a:t>125.100</a:t>
                      </a:r>
                      <a:endParaRPr lang="fr-BE" sz="1500" b="1" i="0"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b="1" u="none" strike="noStrike" dirty="0" smtClean="0">
                          <a:effectLst/>
                        </a:rPr>
                        <a:t>326.235</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445.100</a:t>
                      </a:r>
                      <a:endParaRPr lang="fr-BE" sz="15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a:effectLst/>
                        </a:rPr>
                        <a:t>66</a:t>
                      </a:r>
                      <a:endParaRPr lang="fr-BE" sz="1500" b="1" i="0" u="none" strike="noStrike">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Charges exceptionnelles</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a:solidFill>
                            <a:schemeClr val="tx1">
                              <a:lumMod val="50000"/>
                              <a:lumOff val="50000"/>
                            </a:schemeClr>
                          </a:solidFill>
                          <a:effectLst/>
                        </a:rPr>
                        <a:t>0</a:t>
                      </a:r>
                      <a:endParaRPr lang="fr-BE" sz="1500" b="1" i="0" u="none" strike="noStrike" dirty="0">
                        <a:solidFill>
                          <a:schemeClr val="tx1">
                            <a:lumMod val="50000"/>
                            <a:lumOff val="50000"/>
                          </a:schemeClr>
                        </a:solidFill>
                        <a:effectLst/>
                        <a:latin typeface="Calibri"/>
                      </a:endParaRPr>
                    </a:p>
                  </a:txBody>
                  <a:tcPr marL="5665" marR="72000" marT="5665" marB="0" anchor="b"/>
                </a:tc>
                <a:tc>
                  <a:txBody>
                    <a:bodyPr/>
                    <a:lstStyle/>
                    <a:p>
                      <a:pPr algn="r" rtl="0" fontAlgn="b"/>
                      <a:r>
                        <a:rPr lang="fr-BE" sz="1500" b="1" u="none" strike="noStrike" dirty="0">
                          <a:effectLst/>
                        </a:rPr>
                        <a:t>0</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a:effectLst/>
                        </a:rPr>
                        <a:t>0</a:t>
                      </a:r>
                      <a:endParaRPr lang="fr-BE" sz="1500" b="1" i="0" u="none" strike="noStrike" dirty="0">
                        <a:solidFill>
                          <a:srgbClr val="003399"/>
                        </a:solidFill>
                        <a:effectLst/>
                        <a:latin typeface="Calibri"/>
                      </a:endParaRPr>
                    </a:p>
                  </a:txBody>
                  <a:tcPr marL="5665" marR="72000" marT="5665" marB="0" anchor="b"/>
                </a:tc>
              </a:tr>
              <a:tr h="429287">
                <a:tc>
                  <a:txBody>
                    <a:bodyPr/>
                    <a:lstStyle/>
                    <a:p>
                      <a:pPr algn="ctr" rtl="0" fontAlgn="ctr"/>
                      <a:r>
                        <a:rPr lang="fr-BE" sz="1500" u="none" strike="noStrike" dirty="0">
                          <a:effectLst/>
                        </a:rPr>
                        <a:t> </a:t>
                      </a:r>
                      <a:endParaRPr lang="fr-BE" sz="1500" b="0" i="0" u="none" strike="noStrike" dirty="0">
                        <a:solidFill>
                          <a:srgbClr val="003399"/>
                        </a:solidFill>
                        <a:effectLst/>
                        <a:latin typeface="Calibri"/>
                      </a:endParaRPr>
                    </a:p>
                  </a:txBody>
                  <a:tcPr marL="72000" marR="5665" marT="5665" marB="0" anchor="ctr"/>
                </a:tc>
                <a:tc>
                  <a:txBody>
                    <a:bodyPr/>
                    <a:lstStyle/>
                    <a:p>
                      <a:pPr algn="l" rtl="0" fontAlgn="ctr"/>
                      <a:r>
                        <a:rPr lang="fr-BE" sz="1600" b="1" u="none" strike="noStrike" dirty="0">
                          <a:effectLst/>
                        </a:rPr>
                        <a:t>Total des charges</a:t>
                      </a:r>
                      <a:endParaRPr lang="fr-BE" sz="1600" b="1" i="0" u="none" strike="noStrike" dirty="0">
                        <a:solidFill>
                          <a:srgbClr val="003399"/>
                        </a:solidFill>
                        <a:effectLst/>
                        <a:latin typeface="Calibri"/>
                      </a:endParaRPr>
                    </a:p>
                  </a:txBody>
                  <a:tcPr marL="5665" marR="5665" marT="5665" marB="0" anchor="ctr"/>
                </a:tc>
                <a:tc>
                  <a:txBody>
                    <a:bodyPr/>
                    <a:lstStyle/>
                    <a:p>
                      <a:pPr algn="r" rtl="0" fontAlgn="ctr"/>
                      <a:r>
                        <a:rPr lang="fr-BE" sz="1600" b="1" u="none" strike="noStrike" dirty="0" smtClean="0">
                          <a:solidFill>
                            <a:schemeClr val="tx1">
                              <a:lumMod val="50000"/>
                              <a:lumOff val="50000"/>
                            </a:schemeClr>
                          </a:solidFill>
                          <a:effectLst/>
                        </a:rPr>
                        <a:t>1.092.428</a:t>
                      </a:r>
                      <a:endParaRPr lang="fr-BE" sz="1600" b="1" i="0" u="none" strike="noStrike" dirty="0">
                        <a:solidFill>
                          <a:schemeClr val="tx1">
                            <a:lumMod val="50000"/>
                            <a:lumOff val="50000"/>
                          </a:schemeClr>
                        </a:solidFill>
                        <a:effectLst/>
                        <a:latin typeface="Calibri"/>
                      </a:endParaRPr>
                    </a:p>
                  </a:txBody>
                  <a:tcPr marL="5665" marR="72000" marT="5665" marB="0" anchor="ctr"/>
                </a:tc>
                <a:tc>
                  <a:txBody>
                    <a:bodyPr/>
                    <a:lstStyle/>
                    <a:p>
                      <a:pPr algn="r" rtl="0" fontAlgn="ctr"/>
                      <a:r>
                        <a:rPr lang="fr-BE" sz="1600" b="1" u="none" strike="noStrike" dirty="0" smtClean="0">
                          <a:effectLst/>
                        </a:rPr>
                        <a:t>1.248.018</a:t>
                      </a:r>
                      <a:endParaRPr lang="fr-BE" sz="1600" b="1" i="0" u="none" strike="noStrike" dirty="0">
                        <a:solidFill>
                          <a:srgbClr val="003399"/>
                        </a:solidFill>
                        <a:effectLst/>
                        <a:latin typeface="Calibri"/>
                      </a:endParaRPr>
                    </a:p>
                  </a:txBody>
                  <a:tcPr marL="5665" marR="5665" marT="5665" marB="0" anchor="ctr"/>
                </a:tc>
                <a:tc>
                  <a:txBody>
                    <a:bodyPr/>
                    <a:lstStyle/>
                    <a:p>
                      <a:pPr algn="r" rtl="0" fontAlgn="ctr"/>
                      <a:r>
                        <a:rPr lang="fr-BE" sz="1600" b="1" u="none" strike="noStrike" dirty="0" smtClean="0">
                          <a:effectLst/>
                        </a:rPr>
                        <a:t>1.486.568</a:t>
                      </a:r>
                      <a:endParaRPr lang="fr-BE" sz="1600" b="1" i="0" u="none" strike="noStrike" dirty="0">
                        <a:solidFill>
                          <a:srgbClr val="003399"/>
                        </a:solidFill>
                        <a:effectLst/>
                        <a:latin typeface="Calibri"/>
                      </a:endParaRPr>
                    </a:p>
                  </a:txBody>
                  <a:tcPr marL="5665" marR="72000" marT="5665" marB="0" anchor="ctr"/>
                </a:tc>
              </a:tr>
            </a:tbl>
          </a:graphicData>
        </a:graphic>
      </p:graphicFrame>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238" y="441214"/>
            <a:ext cx="771116" cy="755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284303614"/>
              </p:ext>
            </p:extLst>
          </p:nvPr>
        </p:nvGraphicFramePr>
        <p:xfrm>
          <a:off x="395536" y="980728"/>
          <a:ext cx="7603135" cy="5380380"/>
        </p:xfrm>
        <a:graphic>
          <a:graphicData uri="http://schemas.openxmlformats.org/drawingml/2006/table">
            <a:tbl>
              <a:tblPr>
                <a:tableStyleId>{073A0DAA-6AF3-43AB-8588-CEC1D06C72B9}</a:tableStyleId>
              </a:tblPr>
              <a:tblGrid>
                <a:gridCol w="995252"/>
                <a:gridCol w="2902069"/>
                <a:gridCol w="1431271"/>
                <a:gridCol w="997362"/>
                <a:gridCol w="1277181"/>
              </a:tblGrid>
              <a:tr h="348871">
                <a:tc>
                  <a:txBody>
                    <a:bodyPr/>
                    <a:lstStyle/>
                    <a:p>
                      <a:pPr algn="ctr" rtl="0" fontAlgn="ctr"/>
                      <a:r>
                        <a:rPr lang="fr-BE" sz="1800" u="none" strike="noStrike" dirty="0">
                          <a:effectLst/>
                        </a:rPr>
                        <a:t> </a:t>
                      </a:r>
                      <a:endParaRPr lang="fr-BE" sz="1800" b="0" i="0" u="none" strike="noStrike" dirty="0">
                        <a:solidFill>
                          <a:srgbClr val="003399"/>
                        </a:solidFill>
                        <a:effectLst/>
                        <a:latin typeface="Calibri"/>
                      </a:endParaRPr>
                    </a:p>
                  </a:txBody>
                  <a:tcPr marL="72000" marR="6556" marT="6556" marB="0" anchor="ctr">
                    <a:solidFill>
                      <a:srgbClr val="E9EDF4"/>
                    </a:solidFill>
                  </a:tcPr>
                </a:tc>
                <a:tc>
                  <a:txBody>
                    <a:bodyPr/>
                    <a:lstStyle/>
                    <a:p>
                      <a:pPr algn="ctr" rtl="0" fontAlgn="ctr"/>
                      <a:r>
                        <a:rPr lang="fr-BE" sz="1800" u="none" strike="noStrike" dirty="0">
                          <a:effectLst/>
                        </a:rPr>
                        <a:t>Produits</a:t>
                      </a:r>
                      <a:endParaRPr lang="fr-BE" sz="1800" b="1" i="0" u="none" strike="noStrike" dirty="0">
                        <a:solidFill>
                          <a:srgbClr val="003399"/>
                        </a:solidFill>
                        <a:effectLst/>
                        <a:latin typeface="Calibri"/>
                      </a:endParaRPr>
                    </a:p>
                  </a:txBody>
                  <a:tcPr marL="6556" marR="6556" marT="6556" marB="0" anchor="ctr">
                    <a:solidFill>
                      <a:srgbClr val="E9EDF4"/>
                    </a:solidFill>
                  </a:tcPr>
                </a:tc>
                <a:tc>
                  <a:txBody>
                    <a:bodyPr/>
                    <a:lstStyle/>
                    <a:p>
                      <a:pPr algn="ctr" rtl="0" fontAlgn="ctr"/>
                      <a:r>
                        <a:rPr lang="fr-BE" sz="1800" u="none" strike="noStrike" dirty="0">
                          <a:solidFill>
                            <a:schemeClr val="tx1">
                              <a:lumMod val="50000"/>
                              <a:lumOff val="50000"/>
                            </a:schemeClr>
                          </a:solidFill>
                          <a:effectLst/>
                        </a:rPr>
                        <a:t>budget </a:t>
                      </a:r>
                      <a:r>
                        <a:rPr lang="fr-BE" sz="1800" u="none" strike="noStrike" dirty="0" smtClean="0">
                          <a:solidFill>
                            <a:schemeClr val="tx1">
                              <a:lumMod val="50000"/>
                              <a:lumOff val="50000"/>
                            </a:schemeClr>
                          </a:solidFill>
                          <a:effectLst/>
                        </a:rPr>
                        <a:t>2021</a:t>
                      </a:r>
                      <a:endParaRPr lang="fr-BE" sz="1800" b="1" i="0" u="none" strike="noStrike" dirty="0">
                        <a:solidFill>
                          <a:schemeClr val="tx1">
                            <a:lumMod val="50000"/>
                            <a:lumOff val="50000"/>
                          </a:schemeClr>
                        </a:solidFill>
                        <a:effectLst/>
                        <a:latin typeface="Calibri"/>
                      </a:endParaRPr>
                    </a:p>
                  </a:txBody>
                  <a:tcPr marL="6556" marR="72000" marT="6556" marB="0" anchor="ctr">
                    <a:solidFill>
                      <a:srgbClr val="E9EDF4"/>
                    </a:solidFill>
                  </a:tcPr>
                </a:tc>
                <a:tc>
                  <a:txBody>
                    <a:bodyPr/>
                    <a:lstStyle/>
                    <a:p>
                      <a:pPr algn="ctr" rtl="0" fontAlgn="ctr"/>
                      <a:r>
                        <a:rPr lang="fr-BE" sz="1800" u="none" strike="noStrike" dirty="0" smtClean="0">
                          <a:effectLst/>
                        </a:rPr>
                        <a:t>2021</a:t>
                      </a:r>
                      <a:endParaRPr lang="fr-BE" sz="1800" b="1" i="0" u="none" strike="noStrike" dirty="0">
                        <a:solidFill>
                          <a:srgbClr val="003399"/>
                        </a:solidFill>
                        <a:effectLst/>
                        <a:latin typeface="Calibri"/>
                      </a:endParaRPr>
                    </a:p>
                  </a:txBody>
                  <a:tcPr marL="6556" marR="6556" marT="6556" marB="0" anchor="ctr">
                    <a:solidFill>
                      <a:srgbClr val="E9EDF4"/>
                    </a:solidFill>
                  </a:tcPr>
                </a:tc>
                <a:tc>
                  <a:txBody>
                    <a:bodyPr/>
                    <a:lstStyle/>
                    <a:p>
                      <a:pPr algn="ctr" rtl="0" fontAlgn="ctr"/>
                      <a:r>
                        <a:rPr lang="fr-BE" sz="1800" u="none" strike="noStrike" dirty="0">
                          <a:effectLst/>
                        </a:rPr>
                        <a:t>budget </a:t>
                      </a:r>
                      <a:r>
                        <a:rPr lang="fr-BE" sz="1800" u="none" strike="noStrike" dirty="0" smtClean="0">
                          <a:effectLst/>
                        </a:rPr>
                        <a:t>2022</a:t>
                      </a:r>
                      <a:endParaRPr lang="fr-BE" sz="1800" b="1" i="0" u="none" strike="noStrike" dirty="0">
                        <a:solidFill>
                          <a:srgbClr val="003399"/>
                        </a:solidFill>
                        <a:effectLst/>
                        <a:latin typeface="Calibri"/>
                      </a:endParaRPr>
                    </a:p>
                  </a:txBody>
                  <a:tcPr marL="6556" marR="72000" marT="6556" marB="0" anchor="ctr">
                    <a:solidFill>
                      <a:srgbClr val="E9EDF4"/>
                    </a:solidFill>
                  </a:tcPr>
                </a:tc>
              </a:tr>
              <a:tr h="286417">
                <a:tc>
                  <a:txBody>
                    <a:bodyPr/>
                    <a:lstStyle/>
                    <a:p>
                      <a:pPr algn="l" rtl="0" fontAlgn="b"/>
                      <a:r>
                        <a:rPr lang="fr-BE" sz="1800" u="none" strike="noStrike" dirty="0">
                          <a:effectLst/>
                        </a:rPr>
                        <a:t>70</a:t>
                      </a:r>
                      <a:endParaRPr lang="fr-BE" sz="1800" b="1" i="0"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u="none" strike="noStrike" dirty="0">
                          <a:effectLst/>
                        </a:rPr>
                        <a:t>Chiffre d'affaire</a:t>
                      </a:r>
                      <a:endParaRPr lang="fr-BE" sz="1800" b="1" i="0"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b="1" u="none" strike="noStrike" dirty="0" smtClean="0">
                          <a:solidFill>
                            <a:schemeClr val="tx1">
                              <a:lumMod val="50000"/>
                              <a:lumOff val="50000"/>
                            </a:schemeClr>
                          </a:solidFill>
                          <a:effectLst/>
                        </a:rPr>
                        <a:t>862.540</a:t>
                      </a:r>
                      <a:endParaRPr lang="fr-BE" sz="1800" b="1" i="0" u="none" strike="noStrike" dirty="0">
                        <a:solidFill>
                          <a:schemeClr val="tx1">
                            <a:lumMod val="50000"/>
                            <a:lumOff val="50000"/>
                          </a:schemeClr>
                        </a:solidFill>
                        <a:effectLst/>
                        <a:latin typeface="Calibri"/>
                      </a:endParaRPr>
                    </a:p>
                  </a:txBody>
                  <a:tcPr marL="6556" marR="72000" marT="6556" marB="0" anchor="b">
                    <a:solidFill>
                      <a:srgbClr val="E9EDF4"/>
                    </a:solidFill>
                  </a:tcPr>
                </a:tc>
                <a:tc>
                  <a:txBody>
                    <a:bodyPr/>
                    <a:lstStyle/>
                    <a:p>
                      <a:pPr algn="r" rtl="0" fontAlgn="b"/>
                      <a:r>
                        <a:rPr lang="fr-BE" sz="1800" b="1" i="0" u="none" strike="noStrike" dirty="0" smtClean="0">
                          <a:solidFill>
                            <a:schemeClr val="dk1"/>
                          </a:solidFill>
                          <a:effectLst/>
                          <a:latin typeface="+mn-lt"/>
                        </a:rPr>
                        <a:t>862.388</a:t>
                      </a:r>
                      <a:endParaRPr lang="fr-BE" sz="1800" b="1" i="0"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b="1" i="0" u="none" strike="noStrike" dirty="0" smtClean="0">
                          <a:solidFill>
                            <a:schemeClr val="dk1"/>
                          </a:solidFill>
                          <a:effectLst/>
                          <a:latin typeface="+mn-lt"/>
                        </a:rPr>
                        <a:t>902.040</a:t>
                      </a:r>
                      <a:endParaRPr lang="fr-BE" sz="1800" b="1" i="0"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i="1" u="none" strike="noStrike" dirty="0">
                          <a:effectLst/>
                        </a:rPr>
                        <a:t>701.010</a:t>
                      </a:r>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Mandats </a:t>
                      </a:r>
                      <a:r>
                        <a:rPr lang="fr-BE" sz="1800" i="1" u="none" strike="noStrike" dirty="0">
                          <a:effectLst/>
                        </a:rPr>
                        <a:t>de gestion </a:t>
                      </a:r>
                      <a:r>
                        <a:rPr lang="fr-BE" sz="1800" i="1" u="none" strike="noStrike" dirty="0" err="1">
                          <a:effectLst/>
                        </a:rPr>
                        <a:t>LpT</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solidFill>
                            <a:schemeClr val="tx1">
                              <a:lumMod val="50000"/>
                              <a:lumOff val="50000"/>
                            </a:schemeClr>
                          </a:solidFill>
                          <a:effectLst/>
                        </a:rPr>
                        <a:t>838.500</a:t>
                      </a:r>
                      <a:endParaRPr lang="fr-BE" sz="1800" b="0" i="1" u="none" strike="noStrike" dirty="0">
                        <a:solidFill>
                          <a:schemeClr val="tx1">
                            <a:lumMod val="50000"/>
                            <a:lumOff val="50000"/>
                          </a:schemeClr>
                        </a:solidFill>
                        <a:effectLst/>
                        <a:latin typeface="Calibri"/>
                      </a:endParaRPr>
                    </a:p>
                  </a:txBody>
                  <a:tcPr marL="6556" marR="72000" marT="6556" marB="0" anchor="b">
                    <a:solidFill>
                      <a:srgbClr val="E9EDF4"/>
                    </a:solidFill>
                  </a:tcPr>
                </a:tc>
                <a:tc>
                  <a:txBody>
                    <a:bodyPr/>
                    <a:lstStyle/>
                    <a:p>
                      <a:pPr algn="r" rtl="0" fontAlgn="b"/>
                      <a:r>
                        <a:rPr lang="fr-BE" sz="1800" i="1" u="none" strike="noStrike" dirty="0" smtClean="0">
                          <a:effectLst/>
                        </a:rPr>
                        <a:t>836.928</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effectLst/>
                        </a:rPr>
                        <a:t>879.000</a:t>
                      </a:r>
                      <a:endParaRPr lang="fr-BE" sz="1800" b="0" i="1"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i="1" u="none" strike="noStrike" dirty="0">
                          <a:effectLst/>
                        </a:rPr>
                        <a:t>701.020</a:t>
                      </a:r>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a:t>
                      </a:r>
                      <a:r>
                        <a:rPr lang="fr-BE" sz="1800" i="1" u="none" strike="noStrike" dirty="0" err="1" smtClean="0">
                          <a:effectLst/>
                        </a:rPr>
                        <a:t>mbt</a:t>
                      </a:r>
                      <a:r>
                        <a:rPr lang="fr-BE" sz="1800" i="1" u="none" strike="noStrike" dirty="0" smtClean="0">
                          <a:effectLst/>
                        </a:rPr>
                        <a:t> </a:t>
                      </a:r>
                      <a:r>
                        <a:rPr lang="fr-BE" sz="1800" i="1" u="none" strike="noStrike" dirty="0">
                          <a:effectLst/>
                        </a:rPr>
                        <a:t>assurances ou charges</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solidFill>
                            <a:schemeClr val="tx1">
                              <a:lumMod val="50000"/>
                              <a:lumOff val="50000"/>
                            </a:schemeClr>
                          </a:solidFill>
                          <a:effectLst/>
                        </a:rPr>
                        <a:t>7.600</a:t>
                      </a:r>
                      <a:endParaRPr lang="fr-BE" sz="1800" b="0" i="1" u="none" strike="noStrike" dirty="0">
                        <a:solidFill>
                          <a:schemeClr val="tx1">
                            <a:lumMod val="50000"/>
                            <a:lumOff val="50000"/>
                          </a:schemeClr>
                        </a:solidFill>
                        <a:effectLst/>
                        <a:latin typeface="Calibri"/>
                      </a:endParaRPr>
                    </a:p>
                  </a:txBody>
                  <a:tcPr marL="6556" marR="72000" marT="6556" marB="0" anchor="b">
                    <a:solidFill>
                      <a:srgbClr val="E9EDF4"/>
                    </a:solidFill>
                  </a:tcPr>
                </a:tc>
                <a:tc>
                  <a:txBody>
                    <a:bodyPr/>
                    <a:lstStyle/>
                    <a:p>
                      <a:pPr algn="r" rtl="0" fontAlgn="b"/>
                      <a:r>
                        <a:rPr lang="fr-BE" sz="1800" i="1" u="none" strike="noStrike" dirty="0" smtClean="0">
                          <a:effectLst/>
                        </a:rPr>
                        <a:t>8.331</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effectLst/>
                        </a:rPr>
                        <a:t>8.000</a:t>
                      </a:r>
                      <a:endParaRPr lang="fr-BE" sz="1800" b="0" i="1"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i="1" u="none" strike="noStrike" dirty="0">
                          <a:effectLst/>
                        </a:rPr>
                        <a:t>701.030</a:t>
                      </a:r>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a:t>
                      </a:r>
                      <a:r>
                        <a:rPr lang="fr-BE" sz="1800" i="1" u="none" strike="noStrike" dirty="0" err="1" smtClean="0">
                          <a:effectLst/>
                        </a:rPr>
                        <a:t>Rbt</a:t>
                      </a:r>
                      <a:r>
                        <a:rPr lang="fr-BE" sz="1800" i="1" u="none" strike="noStrike" dirty="0" smtClean="0">
                          <a:effectLst/>
                        </a:rPr>
                        <a:t> </a:t>
                      </a:r>
                      <a:r>
                        <a:rPr lang="fr-BE" sz="1800" i="1" u="none" strike="noStrike" dirty="0">
                          <a:effectLst/>
                        </a:rPr>
                        <a:t>partiel </a:t>
                      </a:r>
                      <a:r>
                        <a:rPr lang="fr-BE" sz="1800" i="1" u="none" strike="noStrike" dirty="0" smtClean="0">
                          <a:effectLst/>
                        </a:rPr>
                        <a:t>PRI</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solidFill>
                            <a:schemeClr val="tx1">
                              <a:lumMod val="50000"/>
                              <a:lumOff val="50000"/>
                            </a:schemeClr>
                          </a:solidFill>
                          <a:effectLst/>
                        </a:rPr>
                        <a:t>640</a:t>
                      </a:r>
                      <a:endParaRPr lang="fr-BE" sz="1800" b="0" i="1" u="none" strike="noStrike" dirty="0">
                        <a:solidFill>
                          <a:schemeClr val="tx1">
                            <a:lumMod val="50000"/>
                            <a:lumOff val="50000"/>
                          </a:schemeClr>
                        </a:solidFill>
                        <a:effectLst/>
                        <a:latin typeface="Calibri"/>
                      </a:endParaRPr>
                    </a:p>
                  </a:txBody>
                  <a:tcPr marL="6556" marR="72000" marT="6556" marB="0" anchor="b">
                    <a:solidFill>
                      <a:srgbClr val="E9EDF4"/>
                    </a:solidFill>
                  </a:tcPr>
                </a:tc>
                <a:tc>
                  <a:txBody>
                    <a:bodyPr/>
                    <a:lstStyle/>
                    <a:p>
                      <a:pPr algn="r" rtl="0" fontAlgn="b"/>
                      <a:r>
                        <a:rPr lang="fr-BE" sz="1800" i="1" u="none" strike="noStrike" dirty="0" smtClean="0">
                          <a:effectLst/>
                        </a:rPr>
                        <a:t>319</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effectLst/>
                        </a:rPr>
                        <a:t>640</a:t>
                      </a:r>
                      <a:endParaRPr lang="fr-BE" sz="1800" b="0" i="1" u="none" strike="noStrike" dirty="0">
                        <a:solidFill>
                          <a:srgbClr val="003399"/>
                        </a:solidFill>
                        <a:effectLst/>
                        <a:latin typeface="Calibri"/>
                      </a:endParaRPr>
                    </a:p>
                  </a:txBody>
                  <a:tcPr marL="6556" marR="72000" marT="6556" marB="0" anchor="b">
                    <a:solidFill>
                      <a:srgbClr val="E9EDF4"/>
                    </a:solidFill>
                  </a:tcPr>
                </a:tc>
              </a:tr>
              <a:tr h="244910">
                <a:tc>
                  <a:txBody>
                    <a:bodyPr/>
                    <a:lstStyle/>
                    <a:p>
                      <a:pPr algn="l" rtl="0" fontAlgn="b"/>
                      <a:r>
                        <a:rPr lang="fr-BE" sz="1800" i="1" u="none" strike="noStrike" dirty="0">
                          <a:effectLst/>
                        </a:rPr>
                        <a:t>702.000</a:t>
                      </a:r>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Loyer </a:t>
                      </a:r>
                      <a:r>
                        <a:rPr lang="fr-BE" sz="1800" i="1" u="none" strike="noStrike" dirty="0">
                          <a:effectLst/>
                        </a:rPr>
                        <a:t>hors mandat </a:t>
                      </a:r>
                      <a:r>
                        <a:rPr lang="fr-BE" sz="1800" i="1" u="none" strike="noStrike" dirty="0" err="1" smtClean="0">
                          <a:effectLst/>
                        </a:rPr>
                        <a:t>LpT</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solidFill>
                            <a:schemeClr val="tx1">
                              <a:lumMod val="50000"/>
                              <a:lumOff val="50000"/>
                            </a:schemeClr>
                          </a:solidFill>
                          <a:effectLst/>
                        </a:rPr>
                        <a:t>12.000</a:t>
                      </a:r>
                      <a:endParaRPr lang="fr-BE" sz="1800" b="0" i="1" u="none" strike="noStrike" dirty="0">
                        <a:solidFill>
                          <a:schemeClr val="tx1">
                            <a:lumMod val="50000"/>
                            <a:lumOff val="50000"/>
                          </a:schemeClr>
                        </a:solidFill>
                        <a:effectLst/>
                        <a:latin typeface="Calibri"/>
                      </a:endParaRPr>
                    </a:p>
                  </a:txBody>
                  <a:tcPr marL="6556" marR="72000" marT="6556" marB="0" anchor="b">
                    <a:solidFill>
                      <a:srgbClr val="E9EDF4"/>
                    </a:solidFill>
                  </a:tcPr>
                </a:tc>
                <a:tc>
                  <a:txBody>
                    <a:bodyPr/>
                    <a:lstStyle/>
                    <a:p>
                      <a:pPr algn="r" rtl="0" fontAlgn="b"/>
                      <a:r>
                        <a:rPr lang="fr-BE" sz="1800" i="1" u="none" strike="noStrike" dirty="0" smtClean="0">
                          <a:effectLst/>
                        </a:rPr>
                        <a:t>12.309</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effectLst/>
                        </a:rPr>
                        <a:t>12.000</a:t>
                      </a:r>
                      <a:endParaRPr lang="fr-BE" sz="1800" b="0" i="1"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i="1" u="none" strike="noStrike" dirty="0" smtClean="0">
                          <a:effectLst/>
                        </a:rPr>
                        <a:t>702.061</a:t>
                      </a:r>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Dailly  </a:t>
                      </a:r>
                      <a:r>
                        <a:rPr lang="fr-BE" sz="1800" i="1" u="none" strike="noStrike" dirty="0" err="1" smtClean="0">
                          <a:effectLst/>
                        </a:rPr>
                        <a:t>prov</a:t>
                      </a:r>
                      <a:r>
                        <a:rPr lang="fr-BE" sz="1800" i="1" u="none" strike="noStrike" dirty="0" smtClean="0">
                          <a:effectLst/>
                        </a:rPr>
                        <a:t>. </a:t>
                      </a:r>
                      <a:r>
                        <a:rPr lang="fr-BE" sz="1800" i="1" u="none" strike="noStrike" baseline="0" dirty="0" smtClean="0">
                          <a:effectLst/>
                        </a:rPr>
                        <a:t> </a:t>
                      </a:r>
                      <a:r>
                        <a:rPr lang="fr-BE" sz="1800" i="1" u="none" strike="noStrike" dirty="0" smtClean="0">
                          <a:effectLst/>
                        </a:rPr>
                        <a:t>occupation</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solidFill>
                            <a:schemeClr val="tx1">
                              <a:lumMod val="50000"/>
                              <a:lumOff val="50000"/>
                            </a:schemeClr>
                          </a:solidFill>
                          <a:effectLst/>
                        </a:rPr>
                        <a:t>600</a:t>
                      </a:r>
                    </a:p>
                  </a:txBody>
                  <a:tcPr marL="6556" marR="72000" marT="6556" marB="0" anchor="b">
                    <a:solidFill>
                      <a:srgbClr val="E9EDF4"/>
                    </a:solidFill>
                  </a:tcPr>
                </a:tc>
                <a:tc>
                  <a:txBody>
                    <a:bodyPr/>
                    <a:lstStyle/>
                    <a:p>
                      <a:pPr algn="r" rtl="0" fontAlgn="b"/>
                      <a:r>
                        <a:rPr lang="fr-BE" sz="1800" i="1" u="none" strike="noStrike" dirty="0" smtClean="0">
                          <a:effectLst/>
                        </a:rPr>
                        <a:t>900</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effectLst/>
                        </a:rPr>
                        <a:t>0</a:t>
                      </a:r>
                    </a:p>
                  </a:txBody>
                  <a:tcPr marL="6556" marR="72000" marT="6556" marB="0" anchor="b">
                    <a:solidFill>
                      <a:srgbClr val="E9EDF4"/>
                    </a:solidFill>
                  </a:tcPr>
                </a:tc>
              </a:tr>
              <a:tr h="335391">
                <a:tc>
                  <a:txBody>
                    <a:bodyPr/>
                    <a:lstStyle/>
                    <a:p>
                      <a:pPr algn="l" rtl="0" fontAlgn="b"/>
                      <a:r>
                        <a:rPr lang="fr-BE" sz="1800" b="0" i="1" u="none" strike="noStrike" dirty="0" smtClean="0">
                          <a:solidFill>
                            <a:schemeClr val="tx1"/>
                          </a:solidFill>
                          <a:effectLst/>
                          <a:latin typeface="Calibri"/>
                        </a:rPr>
                        <a:t>702.062</a:t>
                      </a:r>
                      <a:endParaRPr lang="fr-BE" sz="1800" b="0" i="1" u="none" strike="noStrike" dirty="0">
                        <a:solidFill>
                          <a:schemeClr val="tx1"/>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Brand</a:t>
                      </a:r>
                      <a:r>
                        <a:rPr lang="fr-BE" sz="1800" i="1" u="none" strike="noStrike" baseline="0" dirty="0" smtClean="0">
                          <a:effectLst/>
                        </a:rPr>
                        <a:t> </a:t>
                      </a:r>
                      <a:r>
                        <a:rPr lang="fr-BE" sz="1800" i="1" u="none" strike="noStrike" baseline="0" dirty="0" err="1" smtClean="0">
                          <a:effectLst/>
                        </a:rPr>
                        <a:t>Whit</a:t>
                      </a:r>
                      <a:r>
                        <a:rPr lang="fr-BE" sz="1800" i="1" u="none" strike="noStrike" baseline="0" dirty="0" smtClean="0">
                          <a:effectLst/>
                        </a:rPr>
                        <a:t>. </a:t>
                      </a:r>
                      <a:r>
                        <a:rPr lang="fr-BE" sz="1800" i="1" u="none" strike="noStrike" baseline="0" dirty="0" err="1" smtClean="0">
                          <a:effectLst/>
                        </a:rPr>
                        <a:t>p</a:t>
                      </a:r>
                      <a:r>
                        <a:rPr lang="fr-BE" sz="1800" i="1" u="none" strike="noStrike" dirty="0" err="1" smtClean="0">
                          <a:effectLst/>
                        </a:rPr>
                        <a:t>rov</a:t>
                      </a:r>
                      <a:r>
                        <a:rPr lang="fr-BE" sz="1800" i="1" u="none" strike="noStrike" dirty="0" smtClean="0">
                          <a:effectLst/>
                        </a:rPr>
                        <a:t>. </a:t>
                      </a:r>
                      <a:r>
                        <a:rPr lang="fr-BE" sz="1800" i="1" u="none" strike="noStrike" dirty="0" err="1" smtClean="0">
                          <a:effectLst/>
                        </a:rPr>
                        <a:t>occ</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solidFill>
                            <a:schemeClr val="tx1">
                              <a:lumMod val="50000"/>
                              <a:lumOff val="50000"/>
                            </a:schemeClr>
                          </a:solidFill>
                          <a:effectLst/>
                        </a:rPr>
                        <a:t>3.200</a:t>
                      </a:r>
                      <a:endParaRPr lang="fr-BE" sz="1800" b="0" i="1" u="none" strike="noStrike" dirty="0">
                        <a:solidFill>
                          <a:schemeClr val="tx1">
                            <a:lumMod val="50000"/>
                            <a:lumOff val="50000"/>
                          </a:schemeClr>
                        </a:solidFill>
                        <a:effectLst/>
                        <a:latin typeface="Calibri"/>
                      </a:endParaRPr>
                    </a:p>
                  </a:txBody>
                  <a:tcPr marL="6556" marR="72000" marT="6556" marB="0" anchor="b">
                    <a:solidFill>
                      <a:srgbClr val="E9EDF4"/>
                    </a:solidFill>
                  </a:tcPr>
                </a:tc>
                <a:tc>
                  <a:txBody>
                    <a:bodyPr/>
                    <a:lstStyle/>
                    <a:p>
                      <a:pPr algn="r" rtl="0" fontAlgn="b"/>
                      <a:r>
                        <a:rPr lang="fr-BE" sz="1800" i="1" u="none" strike="noStrike" dirty="0" smtClean="0">
                          <a:effectLst/>
                        </a:rPr>
                        <a:t>3.600</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i="1" u="none" strike="noStrike" dirty="0" smtClean="0">
                          <a:effectLst/>
                        </a:rPr>
                        <a:t>2.400</a:t>
                      </a:r>
                    </a:p>
                  </a:txBody>
                  <a:tcPr marL="6556" marR="72000" marT="6556" marB="0" anchor="b">
                    <a:solidFill>
                      <a:srgbClr val="E9EDF4"/>
                    </a:solidFill>
                  </a:tcPr>
                </a:tc>
              </a:tr>
              <a:tr h="286417">
                <a:tc>
                  <a:txBody>
                    <a:bodyPr/>
                    <a:lstStyle/>
                    <a:p>
                      <a:pPr algn="l" rtl="0" fontAlgn="b"/>
                      <a:r>
                        <a:rPr lang="fr-BE" sz="1800" u="none" strike="noStrike" dirty="0">
                          <a:effectLst/>
                        </a:rPr>
                        <a:t>73</a:t>
                      </a:r>
                      <a:endParaRPr lang="fr-BE" sz="1800" b="1" i="0"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u="none" strike="noStrike" dirty="0">
                          <a:effectLst/>
                        </a:rPr>
                        <a:t>Dons, legs et subsides</a:t>
                      </a:r>
                      <a:endParaRPr lang="fr-BE" sz="1800" b="1" i="0"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b="1" u="none" strike="noStrike" dirty="0" smtClean="0">
                          <a:solidFill>
                            <a:schemeClr val="tx1">
                              <a:lumMod val="50000"/>
                              <a:lumOff val="50000"/>
                            </a:schemeClr>
                          </a:solidFill>
                          <a:effectLst/>
                        </a:rPr>
                        <a:t>290.885</a:t>
                      </a:r>
                      <a:endParaRPr lang="fr-BE" sz="1800" b="1" i="0" u="none" strike="noStrike" dirty="0">
                        <a:solidFill>
                          <a:schemeClr val="tx1">
                            <a:lumMod val="50000"/>
                            <a:lumOff val="50000"/>
                          </a:schemeClr>
                        </a:solidFill>
                        <a:effectLst/>
                        <a:latin typeface="Calibri"/>
                      </a:endParaRPr>
                    </a:p>
                  </a:txBody>
                  <a:tcPr marL="6556" marR="72000" marT="6556" marB="0" anchor="b">
                    <a:solidFill>
                      <a:srgbClr val="E9EDF4"/>
                    </a:solidFill>
                  </a:tcPr>
                </a:tc>
                <a:tc>
                  <a:txBody>
                    <a:bodyPr/>
                    <a:lstStyle/>
                    <a:p>
                      <a:pPr algn="r" rtl="0" fontAlgn="b"/>
                      <a:r>
                        <a:rPr lang="fr-BE" sz="1800" b="1" i="0" u="none" strike="noStrike" dirty="0" smtClean="0">
                          <a:solidFill>
                            <a:schemeClr val="dk1"/>
                          </a:solidFill>
                          <a:effectLst/>
                          <a:latin typeface="+mn-lt"/>
                        </a:rPr>
                        <a:t>324.585</a:t>
                      </a:r>
                      <a:endParaRPr lang="fr-BE" sz="1800" b="1" i="0"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b="1" u="none" strike="noStrike" dirty="0" smtClean="0">
                          <a:effectLst/>
                        </a:rPr>
                        <a:t>295.000</a:t>
                      </a:r>
                      <a:endParaRPr lang="fr-BE" sz="1800" b="1" i="0"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i="1" u="none" strike="noStrike" dirty="0">
                          <a:effectLst/>
                        </a:rPr>
                        <a:t>732-734</a:t>
                      </a:r>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Dons </a:t>
                      </a:r>
                      <a:r>
                        <a:rPr lang="fr-BE" sz="1800" i="1" u="none" strike="noStrike" dirty="0">
                          <a:effectLst/>
                        </a:rPr>
                        <a:t>et legs</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b="0" i="1" u="none" strike="noStrike" dirty="0" smtClean="0">
                          <a:solidFill>
                            <a:schemeClr val="tx1">
                              <a:lumMod val="50000"/>
                              <a:lumOff val="50000"/>
                            </a:schemeClr>
                          </a:solidFill>
                          <a:effectLst/>
                        </a:rPr>
                        <a:t>43.000</a:t>
                      </a:r>
                      <a:endParaRPr lang="fr-BE" sz="1800" b="0" i="1" u="none" strike="noStrike" dirty="0">
                        <a:solidFill>
                          <a:schemeClr val="tx1">
                            <a:lumMod val="50000"/>
                            <a:lumOff val="50000"/>
                          </a:schemeClr>
                        </a:solidFill>
                        <a:effectLst/>
                        <a:latin typeface="Calibri"/>
                      </a:endParaRPr>
                    </a:p>
                  </a:txBody>
                  <a:tcPr marL="6556" marR="72000" marT="6556" marB="0" anchor="b">
                    <a:solidFill>
                      <a:srgbClr val="E9EDF4"/>
                    </a:solidFill>
                  </a:tcPr>
                </a:tc>
                <a:tc>
                  <a:txBody>
                    <a:bodyPr/>
                    <a:lstStyle/>
                    <a:p>
                      <a:pPr algn="r" rtl="0" fontAlgn="b"/>
                      <a:r>
                        <a:rPr lang="fr-BE" sz="1800" b="0" i="1" u="none" strike="noStrike" dirty="0" smtClean="0">
                          <a:effectLst/>
                        </a:rPr>
                        <a:t>85.489</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b="0" i="1" u="none" strike="noStrike" dirty="0" smtClean="0">
                          <a:effectLst/>
                        </a:rPr>
                        <a:t>43.000</a:t>
                      </a:r>
                      <a:endParaRPr lang="fr-BE" sz="1800" b="0" i="1"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i="1" u="none" strike="noStrike" dirty="0">
                          <a:effectLst/>
                        </a:rPr>
                        <a:t>736</a:t>
                      </a:r>
                      <a:endParaRPr lang="fr-BE" sz="1800" b="0" i="1"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i="1" u="none" strike="noStrike" dirty="0" smtClean="0">
                          <a:effectLst/>
                        </a:rPr>
                        <a:t>  Primes </a:t>
                      </a:r>
                      <a:r>
                        <a:rPr lang="fr-BE" sz="1800" i="1" u="none" strike="noStrike" dirty="0">
                          <a:effectLst/>
                        </a:rPr>
                        <a:t>et </a:t>
                      </a:r>
                      <a:r>
                        <a:rPr lang="fr-BE" sz="1800" i="1" u="none" strike="noStrike" dirty="0" smtClean="0">
                          <a:effectLst/>
                        </a:rPr>
                        <a:t>subsides</a:t>
                      </a:r>
                      <a:endParaRPr lang="fr-BE" sz="1800" b="0" i="1"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b="0" i="1" u="none" strike="noStrike" dirty="0" smtClean="0">
                          <a:solidFill>
                            <a:schemeClr val="tx1">
                              <a:lumMod val="50000"/>
                              <a:lumOff val="50000"/>
                            </a:schemeClr>
                          </a:solidFill>
                          <a:effectLst/>
                        </a:rPr>
                        <a:t>247.885</a:t>
                      </a:r>
                      <a:endParaRPr lang="fr-BE" sz="1800" b="0" i="1" u="none" strike="noStrike" dirty="0">
                        <a:solidFill>
                          <a:schemeClr val="tx1">
                            <a:lumMod val="50000"/>
                            <a:lumOff val="50000"/>
                          </a:schemeClr>
                        </a:solidFill>
                        <a:effectLst/>
                        <a:latin typeface="Calibri"/>
                      </a:endParaRPr>
                    </a:p>
                  </a:txBody>
                  <a:tcPr marL="6556" marR="72000" marT="6556" marB="0" anchor="b">
                    <a:solidFill>
                      <a:srgbClr val="E9EDF4"/>
                    </a:solidFill>
                  </a:tcPr>
                </a:tc>
                <a:tc>
                  <a:txBody>
                    <a:bodyPr/>
                    <a:lstStyle/>
                    <a:p>
                      <a:pPr algn="r" rtl="0" fontAlgn="b"/>
                      <a:r>
                        <a:rPr lang="fr-BE" sz="1800" b="0" i="1" u="none" strike="noStrike" dirty="0" smtClean="0">
                          <a:effectLst/>
                        </a:rPr>
                        <a:t>239.096</a:t>
                      </a:r>
                    </a:p>
                  </a:txBody>
                  <a:tcPr marL="6556" marR="6556" marT="6556" marB="0" anchor="b">
                    <a:solidFill>
                      <a:srgbClr val="E9EDF4"/>
                    </a:solidFill>
                  </a:tcPr>
                </a:tc>
                <a:tc>
                  <a:txBody>
                    <a:bodyPr/>
                    <a:lstStyle/>
                    <a:p>
                      <a:pPr algn="r" rtl="0" fontAlgn="b"/>
                      <a:r>
                        <a:rPr lang="fr-BE" sz="1800" b="0" i="1" u="none" strike="noStrike" dirty="0" smtClean="0">
                          <a:effectLst/>
                        </a:rPr>
                        <a:t>252.000</a:t>
                      </a:r>
                      <a:endParaRPr lang="fr-BE" sz="1800" b="0" i="1" u="none" strike="noStrike" dirty="0">
                        <a:solidFill>
                          <a:srgbClr val="003399"/>
                        </a:solidFill>
                        <a:effectLst/>
                        <a:latin typeface="Calibri"/>
                      </a:endParaRPr>
                    </a:p>
                  </a:txBody>
                  <a:tcPr marL="6556" marR="72000" marT="6556" marB="0" anchor="b">
                    <a:solidFill>
                      <a:srgbClr val="E9EDF4"/>
                    </a:solidFill>
                  </a:tcPr>
                </a:tc>
              </a:tr>
              <a:tr h="286417">
                <a:tc>
                  <a:txBody>
                    <a:bodyPr/>
                    <a:lstStyle/>
                    <a:p>
                      <a:pPr algn="l" rtl="0" fontAlgn="b"/>
                      <a:r>
                        <a:rPr lang="fr-BE" sz="1800" b="0" i="0" u="none" strike="noStrike" dirty="0" smtClean="0">
                          <a:solidFill>
                            <a:schemeClr val="tx1"/>
                          </a:solidFill>
                          <a:effectLst/>
                          <a:latin typeface="+mn-lt"/>
                        </a:rPr>
                        <a:t>74</a:t>
                      </a:r>
                      <a:endParaRPr lang="fr-BE" sz="1800" b="0" i="0" u="none" strike="noStrike" dirty="0">
                        <a:solidFill>
                          <a:schemeClr val="tx1"/>
                        </a:solidFill>
                        <a:effectLst/>
                        <a:latin typeface="+mn-lt"/>
                      </a:endParaRPr>
                    </a:p>
                  </a:txBody>
                  <a:tcPr marL="72000" marR="6556" marT="6556" marB="0" anchor="b">
                    <a:solidFill>
                      <a:srgbClr val="E9EDF4"/>
                    </a:solidFill>
                  </a:tcPr>
                </a:tc>
                <a:tc>
                  <a:txBody>
                    <a:bodyPr/>
                    <a:lstStyle/>
                    <a:p>
                      <a:pPr algn="l" rtl="0" fontAlgn="b"/>
                      <a:r>
                        <a:rPr lang="fr-BE" sz="1800" b="0" i="0" u="none" strike="noStrike" dirty="0" smtClean="0">
                          <a:solidFill>
                            <a:schemeClr val="tx1"/>
                          </a:solidFill>
                          <a:effectLst/>
                          <a:latin typeface="+mn-lt"/>
                        </a:rPr>
                        <a:t>Autres produits d’exploitation </a:t>
                      </a:r>
                      <a:endParaRPr lang="fr-BE" sz="1800" b="0" i="0" u="none" strike="noStrike" dirty="0">
                        <a:solidFill>
                          <a:schemeClr val="tx1"/>
                        </a:solidFill>
                        <a:effectLst/>
                        <a:latin typeface="+mn-lt"/>
                      </a:endParaRPr>
                    </a:p>
                  </a:txBody>
                  <a:tcPr marL="6556" marR="6556" marT="6556" marB="0" anchor="b">
                    <a:solidFill>
                      <a:srgbClr val="E9EDF4"/>
                    </a:solidFill>
                  </a:tcPr>
                </a:tc>
                <a:tc>
                  <a:txBody>
                    <a:bodyPr/>
                    <a:lstStyle/>
                    <a:p>
                      <a:pPr algn="r" rtl="0" fontAlgn="b"/>
                      <a:r>
                        <a:rPr lang="fr-BE" sz="1800" b="1" u="none" strike="noStrike" dirty="0" smtClean="0">
                          <a:solidFill>
                            <a:schemeClr val="tx1">
                              <a:lumMod val="50000"/>
                              <a:lumOff val="50000"/>
                            </a:schemeClr>
                          </a:solidFill>
                          <a:effectLst/>
                          <a:latin typeface="+mn-lt"/>
                        </a:rPr>
                        <a:t>1.500</a:t>
                      </a:r>
                    </a:p>
                  </a:txBody>
                  <a:tcPr marL="6556" marR="72000" marT="6556" marB="0" anchor="b">
                    <a:solidFill>
                      <a:srgbClr val="E9EDF4"/>
                    </a:solidFill>
                  </a:tcPr>
                </a:tc>
                <a:tc>
                  <a:txBody>
                    <a:bodyPr/>
                    <a:lstStyle/>
                    <a:p>
                      <a:pPr algn="r" rtl="0" fontAlgn="b"/>
                      <a:r>
                        <a:rPr lang="fr-BE" sz="1800" b="1" i="0" u="none" strike="noStrike" dirty="0" smtClean="0">
                          <a:solidFill>
                            <a:schemeClr val="tx1"/>
                          </a:solidFill>
                          <a:effectLst/>
                          <a:latin typeface="+mn-lt"/>
                        </a:rPr>
                        <a:t>0</a:t>
                      </a:r>
                      <a:endParaRPr lang="fr-BE" sz="1800" b="1" i="0" u="none" strike="noStrike" dirty="0">
                        <a:solidFill>
                          <a:schemeClr val="tx1"/>
                        </a:solidFill>
                        <a:effectLst/>
                        <a:latin typeface="+mn-lt"/>
                      </a:endParaRPr>
                    </a:p>
                  </a:txBody>
                  <a:tcPr marL="6556" marR="6556" marT="6556" marB="0" anchor="b">
                    <a:solidFill>
                      <a:srgbClr val="E9EDF4"/>
                    </a:solidFill>
                  </a:tcPr>
                </a:tc>
                <a:tc>
                  <a:txBody>
                    <a:bodyPr/>
                    <a:lstStyle/>
                    <a:p>
                      <a:pPr algn="r" rtl="0" fontAlgn="b"/>
                      <a:r>
                        <a:rPr lang="fr-BE" sz="1800" b="1" u="none" strike="noStrike" dirty="0" smtClean="0">
                          <a:solidFill>
                            <a:schemeClr val="tx1"/>
                          </a:solidFill>
                          <a:effectLst/>
                          <a:latin typeface="+mn-lt"/>
                        </a:rPr>
                        <a:t>0</a:t>
                      </a:r>
                    </a:p>
                  </a:txBody>
                  <a:tcPr marL="6556" marR="72000" marT="6556" marB="0" anchor="b">
                    <a:solidFill>
                      <a:srgbClr val="E9EDF4"/>
                    </a:solidFill>
                  </a:tcPr>
                </a:tc>
              </a:tr>
              <a:tr h="286417">
                <a:tc>
                  <a:txBody>
                    <a:bodyPr/>
                    <a:lstStyle/>
                    <a:p>
                      <a:pPr algn="l" rtl="0" fontAlgn="b"/>
                      <a:r>
                        <a:rPr lang="fr-BE" sz="1800" u="none" strike="noStrike" dirty="0">
                          <a:effectLst/>
                        </a:rPr>
                        <a:t>75</a:t>
                      </a:r>
                      <a:endParaRPr lang="fr-BE" sz="1800" b="1" i="0" u="none" strike="noStrike" dirty="0">
                        <a:solidFill>
                          <a:srgbClr val="003399"/>
                        </a:solidFill>
                        <a:effectLst/>
                        <a:latin typeface="Calibri"/>
                      </a:endParaRPr>
                    </a:p>
                  </a:txBody>
                  <a:tcPr marL="72000" marR="6556" marT="6556" marB="0" anchor="b">
                    <a:solidFill>
                      <a:srgbClr val="E9EDF4"/>
                    </a:solidFill>
                  </a:tcPr>
                </a:tc>
                <a:tc>
                  <a:txBody>
                    <a:bodyPr/>
                    <a:lstStyle/>
                    <a:p>
                      <a:pPr algn="l" rtl="0" fontAlgn="b"/>
                      <a:r>
                        <a:rPr lang="fr-BE" sz="1800" u="none" strike="noStrike" dirty="0">
                          <a:effectLst/>
                        </a:rPr>
                        <a:t>Produits financiers</a:t>
                      </a:r>
                      <a:endParaRPr lang="fr-BE" sz="1800" b="1" i="0"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b="1" u="none" strike="noStrike" dirty="0" smtClean="0">
                          <a:solidFill>
                            <a:schemeClr val="tx1">
                              <a:lumMod val="50000"/>
                              <a:lumOff val="50000"/>
                            </a:schemeClr>
                          </a:solidFill>
                          <a:effectLst/>
                        </a:rPr>
                        <a:t>0</a:t>
                      </a:r>
                    </a:p>
                  </a:txBody>
                  <a:tcPr marL="6556" marR="72000" marT="6556" marB="0" anchor="b">
                    <a:solidFill>
                      <a:srgbClr val="E9EDF4"/>
                    </a:solidFill>
                  </a:tcPr>
                </a:tc>
                <a:tc>
                  <a:txBody>
                    <a:bodyPr/>
                    <a:lstStyle/>
                    <a:p>
                      <a:pPr algn="r" rtl="0" fontAlgn="b"/>
                      <a:r>
                        <a:rPr lang="fr-BE" sz="1800" b="1" u="none" strike="noStrike" dirty="0" smtClean="0">
                          <a:effectLst/>
                        </a:rPr>
                        <a:t>66</a:t>
                      </a:r>
                      <a:endParaRPr lang="fr-BE" sz="1800" b="1" i="0" u="none" strike="noStrike" dirty="0">
                        <a:solidFill>
                          <a:srgbClr val="003399"/>
                        </a:solidFill>
                        <a:effectLst/>
                        <a:latin typeface="Calibri"/>
                      </a:endParaRPr>
                    </a:p>
                  </a:txBody>
                  <a:tcPr marL="6556" marR="6556" marT="6556" marB="0" anchor="b">
                    <a:solidFill>
                      <a:srgbClr val="E9EDF4"/>
                    </a:solidFill>
                  </a:tcPr>
                </a:tc>
                <a:tc>
                  <a:txBody>
                    <a:bodyPr/>
                    <a:lstStyle/>
                    <a:p>
                      <a:pPr algn="r" rtl="0" fontAlgn="b"/>
                      <a:r>
                        <a:rPr lang="fr-BE" sz="1800" b="1" u="none" strike="noStrike" dirty="0" smtClean="0">
                          <a:effectLst/>
                        </a:rPr>
                        <a:t>0</a:t>
                      </a:r>
                    </a:p>
                  </a:txBody>
                  <a:tcPr marL="6556" marR="72000" marT="6556" marB="0" anchor="b">
                    <a:solidFill>
                      <a:srgbClr val="E9EDF4"/>
                    </a:solidFill>
                  </a:tcPr>
                </a:tc>
              </a:tr>
              <a:tr h="347156">
                <a:tc>
                  <a:txBody>
                    <a:bodyPr/>
                    <a:lstStyle/>
                    <a:p>
                      <a:pPr algn="l" rtl="0" fontAlgn="ctr"/>
                      <a:r>
                        <a:rPr lang="fr-BE" sz="1800" b="0" i="0" u="none" strike="noStrike" dirty="0" smtClean="0">
                          <a:solidFill>
                            <a:schemeClr val="tx1"/>
                          </a:solidFill>
                          <a:effectLst/>
                          <a:latin typeface="Calibri"/>
                        </a:rPr>
                        <a:t>76</a:t>
                      </a:r>
                      <a:endParaRPr lang="fr-BE" sz="1800" b="0" i="0" u="none" strike="noStrike" dirty="0">
                        <a:solidFill>
                          <a:schemeClr val="tx1"/>
                        </a:solidFill>
                        <a:effectLst/>
                        <a:latin typeface="Calibri"/>
                      </a:endParaRPr>
                    </a:p>
                  </a:txBody>
                  <a:tcPr marL="72000" marR="6556" marT="6556" marB="0" anchor="ctr">
                    <a:solidFill>
                      <a:srgbClr val="E9EDF4"/>
                    </a:solidFill>
                  </a:tcPr>
                </a:tc>
                <a:tc>
                  <a:txBody>
                    <a:bodyPr/>
                    <a:lstStyle/>
                    <a:p>
                      <a:pPr algn="l" rtl="0" fontAlgn="ctr"/>
                      <a:r>
                        <a:rPr lang="fr-BE" sz="1800" b="0" i="0" u="none" strike="noStrike" dirty="0" smtClean="0">
                          <a:solidFill>
                            <a:schemeClr val="tx1"/>
                          </a:solidFill>
                          <a:effectLst/>
                          <a:latin typeface="Calibri"/>
                        </a:rPr>
                        <a:t>Produits exceptionnel </a:t>
                      </a:r>
                      <a:endParaRPr lang="fr-BE" sz="1800" b="0" i="0" u="none" strike="noStrike" dirty="0">
                        <a:solidFill>
                          <a:schemeClr val="tx1"/>
                        </a:solidFill>
                        <a:effectLst/>
                        <a:latin typeface="Calibri"/>
                      </a:endParaRPr>
                    </a:p>
                  </a:txBody>
                  <a:tcPr marL="6556" marR="6556" marT="6556" marB="0" anchor="ctr">
                    <a:solidFill>
                      <a:srgbClr val="E9EDF4"/>
                    </a:solidFill>
                  </a:tcPr>
                </a:tc>
                <a:tc>
                  <a:txBody>
                    <a:bodyPr/>
                    <a:lstStyle/>
                    <a:p>
                      <a:pPr algn="r" rtl="0" fontAlgn="ctr"/>
                      <a:r>
                        <a:rPr lang="fr-BE" sz="1800" b="1" i="0" u="none" strike="noStrike" dirty="0" smtClean="0">
                          <a:solidFill>
                            <a:schemeClr val="tx1">
                              <a:lumMod val="50000"/>
                              <a:lumOff val="50000"/>
                            </a:schemeClr>
                          </a:solidFill>
                          <a:effectLst/>
                          <a:latin typeface="Calibri"/>
                        </a:rPr>
                        <a:t>0</a:t>
                      </a:r>
                      <a:endParaRPr lang="fr-BE" sz="1800" b="1" i="0" u="none" strike="noStrike" dirty="0">
                        <a:solidFill>
                          <a:schemeClr val="tx1">
                            <a:lumMod val="50000"/>
                            <a:lumOff val="50000"/>
                          </a:schemeClr>
                        </a:solidFill>
                        <a:effectLst/>
                        <a:latin typeface="Calibri"/>
                      </a:endParaRPr>
                    </a:p>
                  </a:txBody>
                  <a:tcPr marL="6556" marR="72000" marT="6556" marB="0" anchor="ctr">
                    <a:solidFill>
                      <a:srgbClr val="E9EDF4"/>
                    </a:solidFill>
                  </a:tcPr>
                </a:tc>
                <a:tc>
                  <a:txBody>
                    <a:bodyPr/>
                    <a:lstStyle/>
                    <a:p>
                      <a:pPr algn="r" rtl="0" fontAlgn="ctr"/>
                      <a:r>
                        <a:rPr lang="fr-BE" sz="1800" b="1" i="0" u="none" strike="noStrike" dirty="0" smtClean="0">
                          <a:solidFill>
                            <a:schemeClr val="tx1"/>
                          </a:solidFill>
                          <a:effectLst/>
                          <a:latin typeface="Calibri"/>
                        </a:rPr>
                        <a:t>17.996</a:t>
                      </a:r>
                      <a:endParaRPr lang="fr-BE" sz="1800" b="1" i="0" u="none" strike="noStrike" dirty="0">
                        <a:solidFill>
                          <a:schemeClr val="tx1"/>
                        </a:solidFill>
                        <a:effectLst/>
                        <a:latin typeface="Calibri"/>
                      </a:endParaRPr>
                    </a:p>
                  </a:txBody>
                  <a:tcPr marL="6556" marR="6556" marT="6556" marB="0" anchor="ctr">
                    <a:solidFill>
                      <a:srgbClr val="E9EDF4"/>
                    </a:solidFill>
                  </a:tcPr>
                </a:tc>
                <a:tc>
                  <a:txBody>
                    <a:bodyPr/>
                    <a:lstStyle/>
                    <a:p>
                      <a:pPr algn="r" rtl="0" fontAlgn="ctr"/>
                      <a:r>
                        <a:rPr lang="fr-BE" sz="1800" b="1" i="0" u="none" strike="noStrike" dirty="0" smtClean="0">
                          <a:solidFill>
                            <a:schemeClr val="tx1"/>
                          </a:solidFill>
                          <a:effectLst/>
                          <a:latin typeface="Calibri"/>
                        </a:rPr>
                        <a:t>0</a:t>
                      </a:r>
                      <a:endParaRPr lang="fr-BE" sz="1800" b="1" i="0" u="none" strike="noStrike" dirty="0">
                        <a:solidFill>
                          <a:schemeClr val="tx1"/>
                        </a:solidFill>
                        <a:effectLst/>
                        <a:latin typeface="Calibri"/>
                      </a:endParaRPr>
                    </a:p>
                  </a:txBody>
                  <a:tcPr marL="6556" marR="72000" marT="6556" marB="0" anchor="ctr">
                    <a:solidFill>
                      <a:srgbClr val="E9EDF4"/>
                    </a:solidFill>
                  </a:tcPr>
                </a:tc>
              </a:tr>
              <a:tr h="453043">
                <a:tc>
                  <a:txBody>
                    <a:bodyPr/>
                    <a:lstStyle/>
                    <a:p>
                      <a:pPr algn="l" rtl="0" fontAlgn="ctr"/>
                      <a:r>
                        <a:rPr lang="fr-BE" sz="1800" u="none" strike="noStrike" dirty="0">
                          <a:effectLst/>
                        </a:rPr>
                        <a:t> </a:t>
                      </a:r>
                      <a:endParaRPr lang="fr-BE" sz="1800" b="1" i="0" u="none" strike="noStrike" dirty="0">
                        <a:solidFill>
                          <a:srgbClr val="003399"/>
                        </a:solidFill>
                        <a:effectLst/>
                        <a:latin typeface="Calibri"/>
                      </a:endParaRPr>
                    </a:p>
                  </a:txBody>
                  <a:tcPr marL="72000" marR="6556" marT="6556" marB="0" anchor="ctr">
                    <a:solidFill>
                      <a:srgbClr val="E9EDF4"/>
                    </a:solidFill>
                  </a:tcPr>
                </a:tc>
                <a:tc>
                  <a:txBody>
                    <a:bodyPr/>
                    <a:lstStyle/>
                    <a:p>
                      <a:pPr algn="l" rtl="0" fontAlgn="ctr"/>
                      <a:r>
                        <a:rPr lang="fr-BE" sz="1800" u="none" strike="noStrike" dirty="0">
                          <a:effectLst/>
                        </a:rPr>
                        <a:t>Total des produits</a:t>
                      </a:r>
                      <a:endParaRPr lang="fr-BE" sz="1800" b="1" i="0" u="none" strike="noStrike" dirty="0">
                        <a:solidFill>
                          <a:srgbClr val="003399"/>
                        </a:solidFill>
                        <a:effectLst/>
                        <a:latin typeface="Calibri"/>
                      </a:endParaRPr>
                    </a:p>
                  </a:txBody>
                  <a:tcPr marL="6556" marR="6556" marT="6556" marB="0" anchor="ctr">
                    <a:solidFill>
                      <a:srgbClr val="E9EDF4"/>
                    </a:solidFill>
                  </a:tcPr>
                </a:tc>
                <a:tc>
                  <a:txBody>
                    <a:bodyPr/>
                    <a:lstStyle/>
                    <a:p>
                      <a:pPr algn="r" rtl="0" fontAlgn="ctr"/>
                      <a:r>
                        <a:rPr lang="fr-BE" sz="1800" b="1" u="none" strike="noStrike" dirty="0" smtClean="0">
                          <a:solidFill>
                            <a:schemeClr val="tx1">
                              <a:lumMod val="50000"/>
                              <a:lumOff val="50000"/>
                            </a:schemeClr>
                          </a:solidFill>
                          <a:effectLst/>
                        </a:rPr>
                        <a:t>1.154.925</a:t>
                      </a:r>
                      <a:endParaRPr lang="fr-BE" sz="1800" b="1" i="0" u="none" strike="noStrike" dirty="0">
                        <a:solidFill>
                          <a:schemeClr val="tx1">
                            <a:lumMod val="50000"/>
                            <a:lumOff val="50000"/>
                          </a:schemeClr>
                        </a:solidFill>
                        <a:effectLst/>
                        <a:latin typeface="Calibri"/>
                      </a:endParaRPr>
                    </a:p>
                  </a:txBody>
                  <a:tcPr marL="6556" marR="72000" marT="6556" marB="0" anchor="ctr">
                    <a:solidFill>
                      <a:srgbClr val="E9EDF4"/>
                    </a:solidFill>
                  </a:tcPr>
                </a:tc>
                <a:tc>
                  <a:txBody>
                    <a:bodyPr/>
                    <a:lstStyle/>
                    <a:p>
                      <a:pPr algn="r" rtl="0" fontAlgn="ctr"/>
                      <a:r>
                        <a:rPr lang="fr-BE" sz="1800" b="1" u="none" strike="noStrike" dirty="0" smtClean="0">
                          <a:effectLst/>
                        </a:rPr>
                        <a:t>1.205.035</a:t>
                      </a:r>
                      <a:endParaRPr lang="fr-BE" sz="1800" b="1" i="0" u="none" strike="noStrike" dirty="0">
                        <a:solidFill>
                          <a:srgbClr val="003399"/>
                        </a:solidFill>
                        <a:effectLst/>
                        <a:latin typeface="Calibri"/>
                      </a:endParaRPr>
                    </a:p>
                  </a:txBody>
                  <a:tcPr marL="6556" marR="6556" marT="6556" marB="0" anchor="ctr">
                    <a:solidFill>
                      <a:srgbClr val="E9EDF4"/>
                    </a:solidFill>
                  </a:tcPr>
                </a:tc>
                <a:tc>
                  <a:txBody>
                    <a:bodyPr/>
                    <a:lstStyle/>
                    <a:p>
                      <a:pPr algn="r" rtl="0" fontAlgn="ctr"/>
                      <a:r>
                        <a:rPr lang="fr-BE" sz="1800" b="1" u="none" strike="noStrike" dirty="0" smtClean="0">
                          <a:effectLst/>
                        </a:rPr>
                        <a:t>1.197.040</a:t>
                      </a:r>
                    </a:p>
                  </a:txBody>
                  <a:tcPr marL="6556" marR="72000" marT="6556" marB="0" anchor="ctr">
                    <a:solidFill>
                      <a:srgbClr val="E9EDF4"/>
                    </a:solidFill>
                  </a:tcPr>
                </a:tc>
              </a:tr>
              <a:tr h="297830">
                <a:tc>
                  <a:txBody>
                    <a:bodyPr/>
                    <a:lstStyle/>
                    <a:p>
                      <a:pPr algn="l" rtl="0" fontAlgn="ctr"/>
                      <a:endParaRPr lang="fr-BE" sz="1800" b="1" i="0" u="none" strike="noStrike" dirty="0">
                        <a:solidFill>
                          <a:srgbClr val="003399"/>
                        </a:solidFill>
                        <a:effectLst/>
                        <a:latin typeface="Calibri"/>
                      </a:endParaRPr>
                    </a:p>
                  </a:txBody>
                  <a:tcPr marL="72000" marR="6556" marT="6556" marB="0" anchor="ctr">
                    <a:solidFill>
                      <a:srgbClr val="E9EDF4"/>
                    </a:solidFill>
                  </a:tcPr>
                </a:tc>
                <a:tc>
                  <a:txBody>
                    <a:bodyPr/>
                    <a:lstStyle/>
                    <a:p>
                      <a:pPr algn="l" rtl="0" fontAlgn="ctr"/>
                      <a:endParaRPr lang="fr-BE" sz="1800" b="1" i="0" u="none" strike="noStrike" dirty="0">
                        <a:solidFill>
                          <a:srgbClr val="003399"/>
                        </a:solidFill>
                        <a:effectLst/>
                        <a:latin typeface="Calibri"/>
                      </a:endParaRPr>
                    </a:p>
                  </a:txBody>
                  <a:tcPr marL="6556" marR="6556" marT="6556" marB="0" anchor="ctr">
                    <a:solidFill>
                      <a:srgbClr val="E9EDF4"/>
                    </a:solidFill>
                  </a:tcPr>
                </a:tc>
                <a:tc>
                  <a:txBody>
                    <a:bodyPr/>
                    <a:lstStyle/>
                    <a:p>
                      <a:pPr algn="r" rtl="0" fontAlgn="ctr"/>
                      <a:endParaRPr lang="fr-BE" sz="1800" b="1" i="0" u="none" strike="noStrike" dirty="0">
                        <a:solidFill>
                          <a:schemeClr val="tx1">
                            <a:lumMod val="50000"/>
                            <a:lumOff val="50000"/>
                          </a:schemeClr>
                        </a:solidFill>
                        <a:effectLst/>
                        <a:latin typeface="Calibri"/>
                      </a:endParaRPr>
                    </a:p>
                  </a:txBody>
                  <a:tcPr marL="6556" marR="72000" marT="6556" marB="0" anchor="ctr">
                    <a:solidFill>
                      <a:srgbClr val="E9EDF4"/>
                    </a:solidFill>
                  </a:tcPr>
                </a:tc>
                <a:tc>
                  <a:txBody>
                    <a:bodyPr/>
                    <a:lstStyle/>
                    <a:p>
                      <a:pPr algn="r" rtl="0" fontAlgn="ctr"/>
                      <a:endParaRPr lang="fr-BE" sz="1800" b="1" i="0" u="none" strike="noStrike" dirty="0">
                        <a:solidFill>
                          <a:srgbClr val="003399"/>
                        </a:solidFill>
                        <a:effectLst/>
                        <a:latin typeface="Calibri"/>
                      </a:endParaRPr>
                    </a:p>
                  </a:txBody>
                  <a:tcPr marL="6556" marR="6556" marT="6556" marB="0" anchor="ctr">
                    <a:solidFill>
                      <a:srgbClr val="E9EDF4"/>
                    </a:solidFill>
                  </a:tcPr>
                </a:tc>
                <a:tc>
                  <a:txBody>
                    <a:bodyPr/>
                    <a:lstStyle/>
                    <a:p>
                      <a:pPr algn="r" rtl="0" fontAlgn="ctr"/>
                      <a:endParaRPr lang="fr-BE" sz="1800" b="1" i="0" u="none" strike="noStrike" dirty="0">
                        <a:solidFill>
                          <a:srgbClr val="003399"/>
                        </a:solidFill>
                        <a:effectLst/>
                        <a:latin typeface="Calibri"/>
                      </a:endParaRPr>
                    </a:p>
                  </a:txBody>
                  <a:tcPr marL="6556" marR="72000" marT="6556" marB="0" anchor="ctr">
                    <a:solidFill>
                      <a:srgbClr val="E9EDF4"/>
                    </a:solidFill>
                  </a:tcPr>
                </a:tc>
              </a:tr>
              <a:tr h="453043">
                <a:tc>
                  <a:txBody>
                    <a:bodyPr/>
                    <a:lstStyle/>
                    <a:p>
                      <a:pPr algn="l" rtl="0" fontAlgn="ctr"/>
                      <a:endParaRPr lang="fr-BE" sz="1800" b="1" i="0" u="none" strike="noStrike" dirty="0">
                        <a:solidFill>
                          <a:srgbClr val="003399"/>
                        </a:solidFill>
                        <a:effectLst/>
                        <a:latin typeface="Calibri"/>
                      </a:endParaRPr>
                    </a:p>
                  </a:txBody>
                  <a:tcPr marL="72000" marR="6556" marT="6556" marB="0" anchor="ctr">
                    <a:solidFill>
                      <a:srgbClr val="E9EDF4"/>
                    </a:solidFill>
                  </a:tcPr>
                </a:tc>
                <a:tc>
                  <a:txBody>
                    <a:bodyPr/>
                    <a:lstStyle/>
                    <a:p>
                      <a:pPr algn="l" rtl="0" fontAlgn="ctr"/>
                      <a:r>
                        <a:rPr lang="fr-BE" sz="1800" u="none" strike="noStrike" dirty="0" smtClean="0">
                          <a:effectLst/>
                        </a:rPr>
                        <a:t>Produits moins charges </a:t>
                      </a:r>
                      <a:endParaRPr lang="fr-BE" sz="1800" b="1" i="0" u="none" strike="noStrike" dirty="0">
                        <a:solidFill>
                          <a:schemeClr val="tx1"/>
                        </a:solidFill>
                        <a:effectLst/>
                        <a:latin typeface="Calibri"/>
                      </a:endParaRPr>
                    </a:p>
                  </a:txBody>
                  <a:tcPr marL="6556" marR="6556" marT="6556" marB="0" anchor="ctr">
                    <a:solidFill>
                      <a:srgbClr val="E9EDF4"/>
                    </a:solidFill>
                  </a:tcPr>
                </a:tc>
                <a:tc>
                  <a:txBody>
                    <a:bodyPr/>
                    <a:lstStyle/>
                    <a:p>
                      <a:pPr algn="r" rtl="0" fontAlgn="ctr"/>
                      <a:r>
                        <a:rPr lang="fr-BE" sz="1800" u="none" strike="noStrike" dirty="0" smtClean="0">
                          <a:solidFill>
                            <a:schemeClr val="tx1">
                              <a:lumMod val="50000"/>
                              <a:lumOff val="50000"/>
                            </a:schemeClr>
                          </a:solidFill>
                          <a:effectLst/>
                        </a:rPr>
                        <a:t>62.497</a:t>
                      </a:r>
                      <a:endParaRPr lang="fr-BE" sz="1800" u="none" strike="noStrike" dirty="0" smtClean="0">
                        <a:solidFill>
                          <a:schemeClr val="tx1">
                            <a:lumMod val="50000"/>
                            <a:lumOff val="50000"/>
                          </a:schemeClr>
                        </a:solidFill>
                        <a:effectLst/>
                      </a:endParaRPr>
                    </a:p>
                  </a:txBody>
                  <a:tcPr marL="6556" marR="72000" marT="6556" marB="0" anchor="ctr">
                    <a:solidFill>
                      <a:srgbClr val="E9EDF4"/>
                    </a:solidFill>
                  </a:tcPr>
                </a:tc>
                <a:tc>
                  <a:txBody>
                    <a:bodyPr/>
                    <a:lstStyle/>
                    <a:p>
                      <a:pPr algn="r" rtl="0" fontAlgn="ctr"/>
                      <a:r>
                        <a:rPr lang="fr-BE" sz="1800" u="none" strike="noStrike" dirty="0" smtClean="0">
                          <a:solidFill>
                            <a:srgbClr val="FF0000"/>
                          </a:solidFill>
                          <a:effectLst/>
                        </a:rPr>
                        <a:t>- </a:t>
                      </a:r>
                      <a:r>
                        <a:rPr lang="fr-BE" sz="1800" u="none" strike="noStrike" dirty="0" smtClean="0">
                          <a:solidFill>
                            <a:srgbClr val="FF0000"/>
                          </a:solidFill>
                          <a:effectLst/>
                        </a:rPr>
                        <a:t>42.483</a:t>
                      </a:r>
                      <a:endParaRPr lang="fr-BE" sz="1800" b="1" i="0" u="none" strike="noStrike" dirty="0">
                        <a:solidFill>
                          <a:srgbClr val="FF0000"/>
                        </a:solidFill>
                        <a:effectLst/>
                        <a:latin typeface="Calibri"/>
                      </a:endParaRPr>
                    </a:p>
                  </a:txBody>
                  <a:tcPr marL="6556" marR="6556" marT="6556" marB="0" anchor="ctr">
                    <a:solidFill>
                      <a:srgbClr val="E9EDF4"/>
                    </a:solidFill>
                  </a:tcPr>
                </a:tc>
                <a:tc>
                  <a:txBody>
                    <a:bodyPr/>
                    <a:lstStyle/>
                    <a:p>
                      <a:pPr algn="r" rtl="0" fontAlgn="ctr"/>
                      <a:r>
                        <a:rPr lang="fr-BE" sz="1800" u="none" strike="noStrike" dirty="0" smtClean="0">
                          <a:solidFill>
                            <a:srgbClr val="FF0000"/>
                          </a:solidFill>
                          <a:effectLst/>
                        </a:rPr>
                        <a:t>- </a:t>
                      </a:r>
                      <a:r>
                        <a:rPr lang="fr-BE" sz="1800" u="none" strike="noStrike" dirty="0" smtClean="0">
                          <a:solidFill>
                            <a:srgbClr val="FF0000"/>
                          </a:solidFill>
                          <a:effectLst/>
                        </a:rPr>
                        <a:t>289.528</a:t>
                      </a:r>
                      <a:endParaRPr lang="fr-BE" sz="1800" u="none" strike="noStrike" dirty="0" smtClean="0">
                        <a:solidFill>
                          <a:srgbClr val="FF0000"/>
                        </a:solidFill>
                        <a:effectLst/>
                      </a:endParaRPr>
                    </a:p>
                  </a:txBody>
                  <a:tcPr marL="6556" marR="72000" marT="6556" marB="0" anchor="ctr">
                    <a:solidFill>
                      <a:srgbClr val="E9EDF4"/>
                    </a:solidFill>
                  </a:tcPr>
                </a:tc>
              </a:tr>
            </a:tbl>
          </a:graphicData>
        </a:graphic>
      </p:graphicFrame>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533" y="441214"/>
            <a:ext cx="624130" cy="6115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a16="http://schemas.microsoft.com/office/drawing/2014/main" xmlns:lc="http://schemas.openxmlformats.org/drawingml/2006/lockedCanvas" id="{00000000-0008-0000-0000-000003000000}"/>
              </a:ext>
            </a:extLst>
          </p:cNvPr>
          <p:cNvPicPr/>
          <p:nvPr/>
        </p:nvPicPr>
        <p:blipFill rotWithShape="1">
          <a:blip r:embed="rId2"/>
          <a:srcRect l="996" t="12404" r="996" b="-7557"/>
          <a:stretch/>
        </p:blipFill>
        <p:spPr>
          <a:xfrm>
            <a:off x="251520" y="792000"/>
            <a:ext cx="7704480" cy="285296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1412776"/>
            <a:ext cx="914400" cy="895927"/>
          </a:xfrm>
          <a:prstGeom prst="rect">
            <a:avLst/>
          </a:prstGeom>
        </p:spPr>
      </p:pic>
      <p:graphicFrame>
        <p:nvGraphicFramePr>
          <p:cNvPr id="11" name="Graphique 10">
            <a:extLst>
              <a:ext uri="{FF2B5EF4-FFF2-40B4-BE49-F238E27FC236}">
                <a16:creationId xmlns="" xmlns:xdr="http://schemas.openxmlformats.org/drawingml/2006/spreadsheetDrawing" xmlns:a16="http://schemas.microsoft.com/office/drawing/2014/main" xmlns:lc="http://schemas.openxmlformats.org/drawingml/2006/lockedCanvas" id="{00000000-0008-0000-0000-00000D000000}"/>
              </a:ext>
            </a:extLst>
          </p:cNvPr>
          <p:cNvGraphicFramePr>
            <a:graphicFrameLocks/>
          </p:cNvGraphicFramePr>
          <p:nvPr>
            <p:extLst>
              <p:ext uri="{D42A27DB-BD31-4B8C-83A1-F6EECF244321}">
                <p14:modId xmlns:p14="http://schemas.microsoft.com/office/powerpoint/2010/main" val="2645107376"/>
              </p:ext>
            </p:extLst>
          </p:nvPr>
        </p:nvGraphicFramePr>
        <p:xfrm>
          <a:off x="315671" y="2897560"/>
          <a:ext cx="7776864" cy="3960440"/>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p:cNvSpPr txBox="1"/>
          <p:nvPr/>
        </p:nvSpPr>
        <p:spPr>
          <a:xfrm>
            <a:off x="0" y="116632"/>
            <a:ext cx="9144000" cy="430887"/>
          </a:xfrm>
          <a:prstGeom prst="rect">
            <a:avLst/>
          </a:prstGeom>
          <a:noFill/>
        </p:spPr>
        <p:txBody>
          <a:bodyPr wrap="square" rtlCol="0">
            <a:spAutoFit/>
          </a:bodyPr>
          <a:lstStyle/>
          <a:p>
            <a:r>
              <a:rPr lang="fr-BE" sz="2200" b="1" dirty="0" smtClean="0"/>
              <a:t>                             nombre de logements cumulés (au 31/12)</a:t>
            </a:r>
            <a:endParaRPr lang="fr-BE" sz="2200" b="1" dirty="0"/>
          </a:p>
        </p:txBody>
      </p:sp>
      <p:sp>
        <p:nvSpPr>
          <p:cNvPr id="4" name="ZoneTexte 3"/>
          <p:cNvSpPr txBox="1"/>
          <p:nvPr/>
        </p:nvSpPr>
        <p:spPr>
          <a:xfrm rot="18449890">
            <a:off x="7088727" y="5061406"/>
            <a:ext cx="1029816" cy="369332"/>
          </a:xfrm>
          <a:prstGeom prst="rect">
            <a:avLst/>
          </a:prstGeom>
          <a:noFill/>
        </p:spPr>
        <p:txBody>
          <a:bodyPr wrap="square" rtlCol="0">
            <a:spAutoFit/>
          </a:bodyPr>
          <a:lstStyle/>
          <a:p>
            <a:r>
              <a:rPr lang="fr-BE" dirty="0" smtClean="0"/>
              <a:t>En cours </a:t>
            </a:r>
            <a:endParaRPr lang="fr-BE" dirty="0"/>
          </a:p>
        </p:txBody>
      </p:sp>
    </p:spTree>
    <p:extLst>
      <p:ext uri="{BB962C8B-B14F-4D97-AF65-F5344CB8AC3E}">
        <p14:creationId xmlns:p14="http://schemas.microsoft.com/office/powerpoint/2010/main" val="410622006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548680"/>
            <a:ext cx="923267" cy="904615"/>
          </a:xfrm>
          <a:prstGeom prst="rect">
            <a:avLst/>
          </a:prstGeom>
        </p:spPr>
      </p:pic>
      <p:graphicFrame>
        <p:nvGraphicFramePr>
          <p:cNvPr id="7" name="Graphique 6">
            <a:extLst>
              <a:ext uri="{FF2B5EF4-FFF2-40B4-BE49-F238E27FC236}">
                <a16:creationId xmlns:xdr="http://schemas.openxmlformats.org/drawingml/2006/spreadsheetDrawing" xmlns:a16="http://schemas.microsoft.com/office/drawing/2014/main" xmlns="" xmlns:lc="http://schemas.openxmlformats.org/drawingml/2006/lockedCanvas" id="{00000000-0008-0000-0000-000008000000}"/>
              </a:ext>
            </a:extLst>
          </p:cNvPr>
          <p:cNvGraphicFramePr>
            <a:graphicFrameLocks/>
          </p:cNvGraphicFramePr>
          <p:nvPr>
            <p:extLst>
              <p:ext uri="{D42A27DB-BD31-4B8C-83A1-F6EECF244321}">
                <p14:modId xmlns:p14="http://schemas.microsoft.com/office/powerpoint/2010/main" val="1142198232"/>
              </p:ext>
            </p:extLst>
          </p:nvPr>
        </p:nvGraphicFramePr>
        <p:xfrm>
          <a:off x="-180528" y="908720"/>
          <a:ext cx="9540552" cy="56886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3" name="Rectangle 1"/>
          <p:cNvSpPr/>
          <p:nvPr/>
        </p:nvSpPr>
        <p:spPr>
          <a:xfrm>
            <a:off x="683568" y="195207"/>
            <a:ext cx="8064896" cy="59712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endParaRPr lang="fr-BE" sz="1800" b="1"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20000"/>
              </a:lnSpc>
              <a:spcBef>
                <a:spcPts val="0"/>
              </a:spcBef>
              <a:spcAft>
                <a:spcPts val="0"/>
              </a:spcAft>
              <a:buClr>
                <a:srgbClr val="003399"/>
              </a:buClr>
              <a:buSzPct val="45000"/>
              <a:tabLst/>
              <a:defRPr sz="1800"/>
            </a:pPr>
            <a:r>
              <a:rPr lang="fr-BE" sz="2000" b="1" i="0" u="none" strike="noStrike" kern="1200" spc="0" dirty="0">
                <a:ln>
                  <a:noFill/>
                </a:ln>
                <a:solidFill>
                  <a:srgbClr val="000000"/>
                </a:solidFill>
                <a:latin typeface="Calibri" pitchFamily="18"/>
                <a:ea typeface="Microsoft YaHei" pitchFamily="2"/>
                <a:cs typeface="Mangal" pitchFamily="2"/>
              </a:rPr>
              <a:t>Budget </a:t>
            </a:r>
            <a:r>
              <a:rPr lang="fr-BE" sz="2000" b="1" i="0" u="none" strike="noStrike" kern="1200" spc="0" dirty="0" smtClean="0">
                <a:ln>
                  <a:noFill/>
                </a:ln>
                <a:solidFill>
                  <a:srgbClr val="000000"/>
                </a:solidFill>
                <a:latin typeface="Calibri" pitchFamily="18"/>
                <a:ea typeface="Microsoft YaHei" pitchFamily="2"/>
                <a:cs typeface="Mangal" pitchFamily="2"/>
              </a:rPr>
              <a:t>comptable  =</a:t>
            </a:r>
            <a:r>
              <a:rPr lang="fr-BE" sz="2000" i="0" u="none" strike="noStrike" kern="1200" spc="0" dirty="0" smtClean="0">
                <a:ln>
                  <a:noFill/>
                </a:ln>
                <a:solidFill>
                  <a:srgbClr val="000000"/>
                </a:solidFill>
                <a:latin typeface="Calibri" pitchFamily="18"/>
                <a:ea typeface="Microsoft YaHei" pitchFamily="2"/>
                <a:cs typeface="Mangal" pitchFamily="2"/>
              </a:rPr>
              <a:t> estimer le résultat 2021 qui dépend </a:t>
            </a:r>
            <a:endParaRPr lang="fr-BE" sz="2000" i="0" u="none" strike="noStrike" kern="1200" spc="0" dirty="0">
              <a:ln>
                <a:noFill/>
              </a:ln>
              <a:solidFill>
                <a:srgbClr val="000000"/>
              </a:solidFill>
              <a:latin typeface="Calibri" pitchFamily="18"/>
              <a:ea typeface="Microsoft YaHei" pitchFamily="2"/>
              <a:cs typeface="Mangal" pitchFamily="2"/>
            </a:endParaRPr>
          </a:p>
          <a:p>
            <a:pPr marL="0" lvl="1" algn="just">
              <a:lnSpc>
                <a:spcPct val="120000"/>
              </a:lnSpc>
              <a:buClr>
                <a:srgbClr val="003399"/>
              </a:buClr>
              <a:buSzPct val="45000"/>
              <a:defRPr sz="1800"/>
            </a:pPr>
            <a:r>
              <a:rPr lang="fr-BE" sz="2000" dirty="0">
                <a:solidFill>
                  <a:srgbClr val="000000"/>
                </a:solidFill>
                <a:latin typeface="Calibri" pitchFamily="18"/>
                <a:ea typeface="Microsoft YaHei" pitchFamily="2"/>
                <a:cs typeface="Mangal" pitchFamily="2"/>
              </a:rPr>
              <a:t> </a:t>
            </a:r>
            <a:r>
              <a:rPr lang="fr-BE" sz="2000" dirty="0" smtClean="0">
                <a:solidFill>
                  <a:srgbClr val="000000"/>
                </a:solidFill>
                <a:latin typeface="Calibri" pitchFamily="18"/>
                <a:ea typeface="Microsoft YaHei" pitchFamily="2"/>
                <a:cs typeface="Mangal" pitchFamily="2"/>
              </a:rPr>
              <a:t> </a:t>
            </a:r>
            <a:r>
              <a:rPr lang="fr-BE" sz="2000" dirty="0" smtClean="0">
                <a:latin typeface="Calibri" pitchFamily="18"/>
                <a:sym typeface="Wingdings" panose="05000000000000000000" pitchFamily="2" charset="2"/>
              </a:rPr>
              <a:t> </a:t>
            </a:r>
            <a:r>
              <a:rPr lang="fr-BE" sz="2000" b="0" i="0" u="none" strike="noStrike" kern="1200" spc="0" dirty="0" smtClean="0">
                <a:ln>
                  <a:noFill/>
                </a:ln>
                <a:solidFill>
                  <a:srgbClr val="000000"/>
                </a:solidFill>
                <a:latin typeface="Calibri" pitchFamily="18"/>
                <a:ea typeface="Microsoft YaHei" pitchFamily="2"/>
                <a:cs typeface="Mangal" pitchFamily="2"/>
              </a:rPr>
              <a:t>de situations connues  (ex : amortissements)</a:t>
            </a:r>
          </a:p>
          <a:p>
            <a:pPr marL="0" lvl="1" algn="just">
              <a:lnSpc>
                <a:spcPct val="120000"/>
              </a:lnSpc>
              <a:buClr>
                <a:srgbClr val="003399"/>
              </a:buClr>
              <a:buSzPct val="45000"/>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smtClean="0">
                <a:solidFill>
                  <a:srgbClr val="000000"/>
                </a:solidFill>
                <a:latin typeface="Calibri" pitchFamily="18"/>
                <a:ea typeface="Microsoft YaHei" pitchFamily="2"/>
                <a:cs typeface="Mangal" pitchFamily="2"/>
              </a:rPr>
              <a:t>de réalités connues pondérées par des estimations (ex : loyers, assurances…)</a:t>
            </a:r>
          </a:p>
          <a:p>
            <a:pPr marL="0" lvl="1" algn="just">
              <a:lnSpc>
                <a:spcPct val="120000"/>
              </a:lnSpc>
              <a:buClr>
                <a:srgbClr val="003399"/>
              </a:buClr>
              <a:buSzPct val="45000"/>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b="0" i="0" u="none" strike="noStrike" kern="1200" spc="0" dirty="0" smtClean="0">
                <a:ln>
                  <a:noFill/>
                </a:ln>
                <a:solidFill>
                  <a:srgbClr val="000000"/>
                </a:solidFill>
                <a:latin typeface="Calibri" pitchFamily="18"/>
                <a:ea typeface="Microsoft YaHei" pitchFamily="2"/>
                <a:cs typeface="Mangal" pitchFamily="2"/>
              </a:rPr>
              <a:t>des années précédentes (ex : frais de fonctionnement)</a:t>
            </a:r>
          </a:p>
          <a:p>
            <a:pPr marL="0" lvl="1" algn="just">
              <a:lnSpc>
                <a:spcPct val="120000"/>
              </a:lnSpc>
              <a:buClr>
                <a:srgbClr val="003399"/>
              </a:buClr>
              <a:buSzPct val="45000"/>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smtClean="0">
                <a:solidFill>
                  <a:srgbClr val="000000"/>
                </a:solidFill>
                <a:latin typeface="Calibri" pitchFamily="18"/>
                <a:ea typeface="Microsoft YaHei" pitchFamily="2"/>
                <a:cs typeface="Mangal" pitchFamily="2"/>
              </a:rPr>
              <a:t>de postes aléatoires basés sur la prudence (ex : frais d’entretien) </a:t>
            </a:r>
          </a:p>
          <a:p>
            <a:pPr marL="0" marR="0" lvl="1" indent="0" algn="just" rtl="0" hangingPunct="1">
              <a:lnSpc>
                <a:spcPct val="120000"/>
              </a:lnSpc>
              <a:spcBef>
                <a:spcPts val="0"/>
              </a:spcBef>
              <a:spcAft>
                <a:spcPts val="0"/>
              </a:spcAft>
              <a:buClr>
                <a:srgbClr val="003399"/>
              </a:buClr>
              <a:buSzPct val="45000"/>
              <a:tabLst/>
              <a:defRPr sz="1800"/>
            </a:pPr>
            <a:r>
              <a:rPr lang="fr-BE" sz="2000" b="0" i="0" u="none" strike="noStrike" kern="1200" spc="0" dirty="0" smtClean="0">
                <a:ln>
                  <a:noFill/>
                </a:ln>
                <a:solidFill>
                  <a:srgbClr val="000000"/>
                </a:solidFill>
                <a:latin typeface="Calibri" pitchFamily="18"/>
                <a:ea typeface="Microsoft YaHei" pitchFamily="2"/>
                <a:cs typeface="Mangal" pitchFamily="2"/>
              </a:rPr>
              <a:t>De petites variations peuvent parfois engendrer des différences importantes</a:t>
            </a:r>
          </a:p>
          <a:p>
            <a:pPr marL="0" marR="0" lvl="1" indent="0" algn="just" rtl="0" hangingPunct="1">
              <a:lnSpc>
                <a:spcPct val="120000"/>
              </a:lnSpc>
              <a:spcBef>
                <a:spcPts val="0"/>
              </a:spcBef>
              <a:spcAft>
                <a:spcPts val="0"/>
              </a:spcAft>
              <a:buClr>
                <a:srgbClr val="003399"/>
              </a:buClr>
              <a:buSzPct val="45000"/>
              <a:tabLst/>
              <a:defRPr sz="1800"/>
            </a:pPr>
            <a:r>
              <a:rPr lang="fr-BE" sz="2000" dirty="0" smtClean="0">
                <a:solidFill>
                  <a:srgbClr val="000000"/>
                </a:solidFill>
                <a:latin typeface="Calibri" pitchFamily="18"/>
                <a:ea typeface="Microsoft YaHei" pitchFamily="2"/>
                <a:cs typeface="Mangal" pitchFamily="2"/>
              </a:rPr>
              <a:t>Le budget comptable sert de base au budget de trésorerie.</a:t>
            </a:r>
            <a:endParaRPr lang="fr-BE" sz="20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just" rtl="0" hangingPunct="1">
              <a:lnSpc>
                <a:spcPct val="120000"/>
              </a:lnSpc>
              <a:spcBef>
                <a:spcPts val="0"/>
              </a:spcBef>
              <a:spcAft>
                <a:spcPts val="0"/>
              </a:spcAft>
              <a:buClr>
                <a:srgbClr val="003399"/>
              </a:buClr>
              <a:buSzPct val="45000"/>
              <a:tabLst/>
              <a:defRPr sz="1800"/>
            </a:pPr>
            <a:endParaRPr lang="fr-BE" sz="2000" dirty="0">
              <a:solidFill>
                <a:srgbClr val="000000"/>
              </a:solidFill>
              <a:latin typeface="Calibri" pitchFamily="18"/>
              <a:ea typeface="Microsoft YaHei" pitchFamily="2"/>
              <a:cs typeface="Mangal" pitchFamily="2"/>
            </a:endParaRPr>
          </a:p>
          <a:p>
            <a:pPr marL="0" marR="0" lvl="0" indent="0" algn="just" rtl="0" hangingPunct="1">
              <a:lnSpc>
                <a:spcPct val="120000"/>
              </a:lnSpc>
              <a:spcBef>
                <a:spcPts val="0"/>
              </a:spcBef>
              <a:spcAft>
                <a:spcPts val="0"/>
              </a:spcAft>
              <a:buClr>
                <a:srgbClr val="003399"/>
              </a:buClr>
              <a:buSzPct val="45000"/>
              <a:tabLst/>
              <a:defRPr sz="1800"/>
            </a:pPr>
            <a:r>
              <a:rPr lang="fr-BE" sz="2000" b="1" i="0" u="none" strike="noStrike" kern="1200" spc="0" dirty="0" smtClean="0">
                <a:ln>
                  <a:noFill/>
                </a:ln>
                <a:solidFill>
                  <a:srgbClr val="000000"/>
                </a:solidFill>
                <a:latin typeface="Calibri" pitchFamily="18"/>
                <a:ea typeface="Microsoft YaHei" pitchFamily="2"/>
                <a:cs typeface="Mangal" pitchFamily="2"/>
              </a:rPr>
              <a:t>Budget de trésorerie </a:t>
            </a:r>
            <a:r>
              <a:rPr lang="fr-BE" sz="2000" i="0" u="none" strike="noStrike" kern="1200" spc="0" dirty="0" smtClean="0">
                <a:ln>
                  <a:noFill/>
                </a:ln>
                <a:solidFill>
                  <a:srgbClr val="000000"/>
                </a:solidFill>
                <a:latin typeface="Calibri" pitchFamily="18"/>
                <a:ea typeface="Microsoft YaHei" pitchFamily="2"/>
                <a:cs typeface="Mangal" pitchFamily="2"/>
              </a:rPr>
              <a:t>(ne reprend que les mouvements financiers)</a:t>
            </a:r>
          </a:p>
          <a:p>
            <a:pPr lvl="0" algn="just">
              <a:lnSpc>
                <a:spcPct val="120000"/>
              </a:lnSpc>
              <a:buClr>
                <a:srgbClr val="003399"/>
              </a:buClr>
              <a:buSzPct val="45000"/>
              <a:defRPr sz="1800"/>
            </a:pPr>
            <a:r>
              <a:rPr lang="fr-BE" sz="2000" b="1" dirty="0" smtClean="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a:solidFill>
                  <a:srgbClr val="000000"/>
                </a:solidFill>
                <a:latin typeface="Calibri" pitchFamily="18"/>
                <a:ea typeface="Microsoft YaHei" pitchFamily="2"/>
                <a:sym typeface="Wingdings" panose="05000000000000000000" pitchFamily="2" charset="2"/>
              </a:rPr>
              <a:t>L</a:t>
            </a:r>
            <a:r>
              <a:rPr lang="fr-BE" sz="2000" b="0" i="0" u="none" strike="noStrike" kern="1200" spc="0" dirty="0" smtClean="0">
                <a:ln>
                  <a:noFill/>
                </a:ln>
                <a:solidFill>
                  <a:srgbClr val="000000"/>
                </a:solidFill>
                <a:latin typeface="Calibri" pitchFamily="18"/>
                <a:ea typeface="Microsoft YaHei" pitchFamily="2"/>
                <a:cs typeface="Mangal" pitchFamily="2"/>
              </a:rPr>
              <a:t>e budget montre que la trésorerie est suffisante pour couvrir les dépenses prévues dans les mois à venir </a:t>
            </a:r>
            <a:endParaRPr lang="fr-BE" sz="2000" dirty="0">
              <a:solidFill>
                <a:srgbClr val="000000"/>
              </a:solidFill>
              <a:latin typeface="Calibri" pitchFamily="18"/>
              <a:ea typeface="Microsoft YaHei" pitchFamily="2"/>
              <a:cs typeface="Mangal" pitchFamily="2"/>
            </a:endParaRPr>
          </a:p>
          <a:p>
            <a:pPr lvl="0" algn="just">
              <a:lnSpc>
                <a:spcPct val="120000"/>
              </a:lnSpc>
              <a:buClr>
                <a:srgbClr val="003399"/>
              </a:buClr>
              <a:buSzPct val="45000"/>
              <a:tabLst>
                <a:tab pos="87313" algn="l"/>
              </a:tabLst>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smtClean="0">
                <a:solidFill>
                  <a:srgbClr val="000000"/>
                </a:solidFill>
                <a:latin typeface="Calibri" pitchFamily="18"/>
                <a:ea typeface="Microsoft YaHei" pitchFamily="2"/>
                <a:sym typeface="Wingdings" panose="05000000000000000000" pitchFamily="2" charset="2"/>
              </a:rPr>
              <a:t>U</a:t>
            </a:r>
            <a:r>
              <a:rPr lang="fr-BE" sz="2000" b="0" i="0" u="none" strike="noStrike" kern="1200" spc="0" dirty="0" smtClean="0">
                <a:ln>
                  <a:noFill/>
                </a:ln>
                <a:solidFill>
                  <a:srgbClr val="000000"/>
                </a:solidFill>
                <a:latin typeface="Calibri" pitchFamily="18"/>
                <a:ea typeface="Microsoft YaHei" pitchFamily="2"/>
                <a:cs typeface="Mangal" pitchFamily="2"/>
              </a:rPr>
              <a:t>ne projection à quatre ans, revue semestriellement, indique que les projets déjà acceptés pourront  être réalisés sans emprunt extérieur        </a:t>
            </a:r>
            <a:endParaRPr lang="fr-BE" sz="2000" b="0" i="0" u="none" strike="noStrike" kern="1200" spc="0" dirty="0">
              <a:ln>
                <a:noFill/>
              </a:ln>
              <a:solidFill>
                <a:srgbClr val="000000"/>
              </a:solidFill>
              <a:latin typeface="Calibri" pitchFamily="18"/>
              <a:ea typeface="Microsoft YaHei" pitchFamily="2"/>
              <a:cs typeface="Mangal" pitchFamily="2"/>
            </a:endParaRPr>
          </a:p>
          <a:p>
            <a:pPr marL="457200" marR="0" lvl="0" indent="0" algn="l" rtl="0" hangingPunct="1">
              <a:lnSpc>
                <a:spcPct val="120000"/>
              </a:lnSpc>
              <a:spcBef>
                <a:spcPts val="0"/>
              </a:spcBef>
              <a:spcAft>
                <a:spcPts val="0"/>
              </a:spcAft>
              <a:buNone/>
              <a:tabLst/>
              <a:defRPr sz="1800"/>
            </a:pPr>
            <a:r>
              <a:rPr lang="fr-BE" sz="1800" b="0" i="0" u="none" strike="noStrike" kern="1200" spc="0" dirty="0">
                <a:ln>
                  <a:noFill/>
                </a:ln>
                <a:solidFill>
                  <a:srgbClr val="000000"/>
                </a:solidFill>
                <a:latin typeface="Calibri" pitchFamily="18"/>
                <a:ea typeface="Microsoft YaHei" pitchFamily="2"/>
                <a:cs typeface="Mangal" pitchFamily="2"/>
              </a:rPr>
              <a:t>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646" y="452307"/>
            <a:ext cx="923267" cy="9046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Cyc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25146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018_FundGener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213211"/>
            <a:ext cx="2213768" cy="9937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dation Roi Baudou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736629"/>
            <a:ext cx="2009775" cy="8858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544" y="5046653"/>
            <a:ext cx="2409825" cy="1647825"/>
          </a:xfrm>
          <a:prstGeom prst="rect">
            <a:avLst/>
          </a:prstGeom>
        </p:spPr>
      </p:pic>
      <p:pic>
        <p:nvPicPr>
          <p:cNvPr id="13" name="Picture 2"/>
          <p:cNvPicPr>
            <a:picLocks noChangeAspect="1"/>
          </p:cNvPicPr>
          <p:nvPr/>
        </p:nvPicPr>
        <p:blipFill>
          <a:blip r:embed="rId6">
            <a:lum/>
            <a:alphaModFix/>
          </a:blip>
          <a:srcRect/>
          <a:stretch>
            <a:fillRect/>
          </a:stretch>
        </p:blipFill>
        <p:spPr>
          <a:xfrm>
            <a:off x="3125472" y="5845155"/>
            <a:ext cx="3258360" cy="785520"/>
          </a:xfrm>
          <a:prstGeom prst="rect">
            <a:avLst/>
          </a:prstGeom>
          <a:noFill/>
          <a:ln>
            <a:noFill/>
          </a:ln>
        </p:spPr>
      </p:pic>
      <p:sp>
        <p:nvSpPr>
          <p:cNvPr id="5" name="ZoneTexte 4"/>
          <p:cNvSpPr txBox="1"/>
          <p:nvPr/>
        </p:nvSpPr>
        <p:spPr>
          <a:xfrm>
            <a:off x="6249151" y="3653311"/>
            <a:ext cx="2532040" cy="830997"/>
          </a:xfrm>
          <a:prstGeom prst="rect">
            <a:avLst/>
          </a:prstGeom>
          <a:noFill/>
        </p:spPr>
        <p:txBody>
          <a:bodyPr wrap="none" rtlCol="0">
            <a:spAutoFit/>
          </a:bodyPr>
          <a:lstStyle/>
          <a:p>
            <a:pPr algn="ctr"/>
            <a:r>
              <a:rPr lang="fr-BE" sz="2400" b="1" dirty="0" smtClean="0">
                <a:solidFill>
                  <a:srgbClr val="000099"/>
                </a:solidFill>
              </a:rPr>
              <a:t>Home </a:t>
            </a:r>
            <a:r>
              <a:rPr lang="fr-BE" sz="2400" b="1" dirty="0" err="1" smtClean="0">
                <a:solidFill>
                  <a:srgbClr val="000099"/>
                </a:solidFill>
              </a:rPr>
              <a:t>Sweet</a:t>
            </a:r>
            <a:r>
              <a:rPr lang="fr-BE" sz="2400" b="1" dirty="0" smtClean="0">
                <a:solidFill>
                  <a:srgbClr val="000099"/>
                </a:solidFill>
              </a:rPr>
              <a:t> Coop</a:t>
            </a:r>
          </a:p>
          <a:p>
            <a:pPr algn="ctr"/>
            <a:r>
              <a:rPr lang="fr-BE" sz="2400" b="1" dirty="0" err="1" smtClean="0">
                <a:solidFill>
                  <a:srgbClr val="000099"/>
                </a:solidFill>
              </a:rPr>
              <a:t>scrls</a:t>
            </a:r>
            <a:endParaRPr lang="fr-BE" sz="2400" b="1" dirty="0">
              <a:solidFill>
                <a:srgbClr val="000099"/>
              </a:solidFill>
            </a:endParaRPr>
          </a:p>
        </p:txBody>
      </p:sp>
      <p:pic>
        <p:nvPicPr>
          <p:cNvPr id="14" name="Image 14"/>
          <p:cNvPicPr>
            <a:picLocks noChangeAspect="1"/>
          </p:cNvPicPr>
          <p:nvPr/>
        </p:nvPicPr>
        <p:blipFill>
          <a:blip r:embed="rId7">
            <a:lum/>
            <a:alphaModFix/>
          </a:blip>
          <a:srcRect/>
          <a:stretch>
            <a:fillRect/>
          </a:stretch>
        </p:blipFill>
        <p:spPr>
          <a:xfrm>
            <a:off x="2140579" y="1403911"/>
            <a:ext cx="3170160" cy="955080"/>
          </a:xfrm>
          <a:prstGeom prst="rect">
            <a:avLst/>
          </a:prstGeom>
          <a:noFill/>
          <a:ln>
            <a:noFill/>
          </a:ln>
        </p:spPr>
      </p:pic>
      <p:sp>
        <p:nvSpPr>
          <p:cNvPr id="31" name="Rectangle 1"/>
          <p:cNvSpPr/>
          <p:nvPr/>
        </p:nvSpPr>
        <p:spPr>
          <a:xfrm>
            <a:off x="0" y="174823"/>
            <a:ext cx="9068125"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i="0" u="none" strike="noStrike" kern="1200" spc="0" dirty="0">
                <a:ln>
                  <a:noFill/>
                </a:ln>
                <a:solidFill>
                  <a:srgbClr val="000000"/>
                </a:solidFill>
                <a:latin typeface="Calibri" pitchFamily="18"/>
                <a:ea typeface="Microsoft YaHei" pitchFamily="2"/>
                <a:cs typeface="Mangal" pitchFamily="2"/>
              </a:rPr>
              <a:t>Relations extérieures</a:t>
            </a:r>
          </a:p>
        </p:txBody>
      </p:sp>
      <p:pic>
        <p:nvPicPr>
          <p:cNvPr id="15"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7535" y="229201"/>
            <a:ext cx="28352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024" y="235793"/>
            <a:ext cx="2365573" cy="1032967"/>
          </a:xfrm>
          <a:prstGeom prst="rect">
            <a:avLst/>
          </a:prstGeom>
        </p:spPr>
      </p:pic>
      <p:pic>
        <p:nvPicPr>
          <p:cNvPr id="8" name="Imag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44208" y="2060848"/>
            <a:ext cx="1914525" cy="904875"/>
          </a:xfrm>
          <a:prstGeom prst="rect">
            <a:avLst/>
          </a:prstGeom>
        </p:spPr>
      </p:pic>
      <p:pic>
        <p:nvPicPr>
          <p:cNvPr id="9" name="Imag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482" y="3717032"/>
            <a:ext cx="1474986" cy="993060"/>
          </a:xfrm>
          <a:prstGeom prst="rect">
            <a:avLst/>
          </a:prstGeom>
        </p:spPr>
      </p:pic>
      <p:pic>
        <p:nvPicPr>
          <p:cNvPr id="20" name="Imag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60380" y="909316"/>
            <a:ext cx="1533525" cy="704850"/>
          </a:xfrm>
          <a:prstGeom prst="rect">
            <a:avLst/>
          </a:prstGeom>
        </p:spPr>
      </p:pic>
      <p:sp>
        <p:nvSpPr>
          <p:cNvPr id="21" name="ZoneTexte 20"/>
          <p:cNvSpPr txBox="1"/>
          <p:nvPr/>
        </p:nvSpPr>
        <p:spPr>
          <a:xfrm>
            <a:off x="193068" y="2347159"/>
            <a:ext cx="2448272" cy="923330"/>
          </a:xfrm>
          <a:prstGeom prst="rect">
            <a:avLst/>
          </a:prstGeom>
          <a:noFill/>
        </p:spPr>
        <p:txBody>
          <a:bodyPr wrap="square" rtlCol="0">
            <a:spAutoFit/>
          </a:bodyPr>
          <a:lstStyle/>
          <a:p>
            <a:pPr algn="ctr"/>
            <a:r>
              <a:rPr lang="nl-NL" b="1" dirty="0" err="1"/>
              <a:t>WarmNest</a:t>
            </a:r>
            <a:endParaRPr lang="nl-NL" b="1" dirty="0"/>
          </a:p>
          <a:p>
            <a:pPr algn="ctr"/>
            <a:r>
              <a:rPr lang="nl-NL" dirty="0"/>
              <a:t>Van dure leegstand naar verhuurbaar pand</a:t>
            </a:r>
          </a:p>
        </p:txBody>
      </p:sp>
      <p:pic>
        <p:nvPicPr>
          <p:cNvPr id="7" name="Image 6"/>
          <p:cNvPicPr>
            <a:picLocks noChangeAspect="1"/>
          </p:cNvPicPr>
          <p:nvPr/>
        </p:nvPicPr>
        <p:blipFill rotWithShape="1">
          <a:blip r:embed="rId13">
            <a:extLst>
              <a:ext uri="{28A0092B-C50C-407E-A947-70E740481C1C}">
                <a14:useLocalDpi xmlns:a14="http://schemas.microsoft.com/office/drawing/2010/main" val="0"/>
              </a:ext>
            </a:extLst>
          </a:blip>
          <a:srcRect l="-935" r="49754"/>
          <a:stretch/>
        </p:blipFill>
        <p:spPr>
          <a:xfrm>
            <a:off x="5962217" y="5009310"/>
            <a:ext cx="3105909" cy="1300386"/>
          </a:xfrm>
          <a:prstGeom prst="rect">
            <a:avLst/>
          </a:prstGeom>
        </p:spPr>
      </p:pic>
    </p:spTree>
    <p:extLst>
      <p:ext uri="{BB962C8B-B14F-4D97-AF65-F5344CB8AC3E}">
        <p14:creationId xmlns:p14="http://schemas.microsoft.com/office/powerpoint/2010/main" val="128220689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3" name="ZoneTexte 1"/>
          <p:cNvSpPr/>
          <p:nvPr/>
        </p:nvSpPr>
        <p:spPr>
          <a:xfrm>
            <a:off x="3678468" y="260647"/>
            <a:ext cx="1836000"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Organisation</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4" name="ZoneTexte 2"/>
          <p:cNvSpPr/>
          <p:nvPr/>
        </p:nvSpPr>
        <p:spPr>
          <a:xfrm>
            <a:off x="237704" y="1268760"/>
            <a:ext cx="8717528" cy="27206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a:buClr>
                <a:srgbClr val="003399"/>
              </a:buClr>
              <a:buSzPct val="45000"/>
              <a:tabLst>
                <a:tab pos="271463" algn="l"/>
              </a:tabLst>
              <a:defRPr sz="1800"/>
            </a:pPr>
            <a:r>
              <a:rPr lang="fr-BE" sz="2400" b="0" i="0" u="none" strike="noStrike" kern="1200" spc="0" dirty="0" smtClean="0">
                <a:ln>
                  <a:noFill/>
                </a:ln>
                <a:solidFill>
                  <a:srgbClr val="000000"/>
                </a:solidFill>
                <a:latin typeface="Calibri" pitchFamily="18"/>
                <a:ea typeface="Microsoft YaHei" pitchFamily="2"/>
                <a:cs typeface="Mangal" pitchFamily="2"/>
              </a:rPr>
              <a:t>Fonctionnement du conseil d’administration </a:t>
            </a:r>
          </a:p>
          <a:p>
            <a:pPr lvl="1">
              <a:buClr>
                <a:srgbClr val="003399"/>
              </a:buClr>
              <a:buSzPct val="45000"/>
              <a:tabLst>
                <a:tab pos="271463" algn="l"/>
              </a:tabLst>
              <a:defRPr sz="1800"/>
            </a:pPr>
            <a:r>
              <a:rPr lang="fr-BE" sz="2400" dirty="0" smtClean="0">
                <a:solidFill>
                  <a:srgbClr val="000000"/>
                </a:solidFill>
                <a:latin typeface="Calibri" pitchFamily="18"/>
                <a:ea typeface="Microsoft YaHei" pitchFamily="2"/>
                <a:cs typeface="Mangal" pitchFamily="2"/>
                <a:sym typeface="Wingdings"/>
              </a:rPr>
              <a:t> 10</a:t>
            </a:r>
            <a:r>
              <a:rPr lang="fr-BE" sz="2400" dirty="0" smtClean="0">
                <a:solidFill>
                  <a:srgbClr val="000000"/>
                </a:solidFill>
                <a:latin typeface="Calibri" pitchFamily="18"/>
                <a:ea typeface="Microsoft YaHei" pitchFamily="2"/>
                <a:cs typeface="Mangal" pitchFamily="2"/>
              </a:rPr>
              <a:t> réunions (dont  9 en visioconférence) chacune abordant 4 domaines</a:t>
            </a:r>
          </a:p>
          <a:p>
            <a:pPr lvl="0">
              <a:buClr>
                <a:srgbClr val="003399"/>
              </a:buClr>
              <a:buSzPct val="45000"/>
              <a:tabLst>
                <a:tab pos="271463" algn="l"/>
              </a:tabLst>
              <a:defRPr sz="1800"/>
            </a:pPr>
            <a:r>
              <a:rPr lang="fr-BE" sz="2400" b="0" i="0" u="none" strike="noStrike" kern="1200" spc="0" dirty="0" smtClean="0">
                <a:ln>
                  <a:noFill/>
                </a:ln>
                <a:solidFill>
                  <a:srgbClr val="000000"/>
                </a:solidFill>
                <a:latin typeface="Calibri" pitchFamily="18"/>
                <a:ea typeface="Microsoft YaHei" pitchFamily="2"/>
                <a:cs typeface="Mangal" pitchFamily="2"/>
              </a:rPr>
              <a:t>			</a:t>
            </a:r>
            <a:r>
              <a:rPr lang="fr-BE" sz="2400" b="0" i="0" u="none" strike="noStrike" kern="1200" spc="0" dirty="0" smtClean="0">
                <a:ln>
                  <a:noFill/>
                </a:ln>
                <a:solidFill>
                  <a:srgbClr val="000000"/>
                </a:solidFill>
                <a:latin typeface="Calibri" pitchFamily="18"/>
                <a:ea typeface="Microsoft YaHei" pitchFamily="2"/>
                <a:cs typeface="Mangal" pitchFamily="2"/>
                <a:sym typeface="Wingdings"/>
              </a:rPr>
              <a:t>  gestion locative et relations avec LPT</a:t>
            </a:r>
          </a:p>
          <a:p>
            <a:pPr lvl="0">
              <a:buClr>
                <a:srgbClr val="003399"/>
              </a:buClr>
              <a:buSzPct val="45000"/>
              <a:tabLst>
                <a:tab pos="271463" algn="l"/>
              </a:tabLst>
              <a:defRPr sz="1800"/>
            </a:pPr>
            <a:r>
              <a:rPr lang="fr-BE" sz="2400" dirty="0">
                <a:solidFill>
                  <a:srgbClr val="000000"/>
                </a:solidFill>
                <a:latin typeface="Calibri" pitchFamily="18"/>
                <a:ea typeface="Microsoft YaHei" pitchFamily="2"/>
                <a:cs typeface="Mangal" pitchFamily="2"/>
                <a:sym typeface="Wingdings"/>
              </a:rPr>
              <a:t>	</a:t>
            </a:r>
            <a:r>
              <a:rPr lang="fr-BE" sz="2400" dirty="0" smtClean="0">
                <a:solidFill>
                  <a:srgbClr val="000000"/>
                </a:solidFill>
                <a:latin typeface="Calibri" pitchFamily="18"/>
                <a:ea typeface="Microsoft YaHei" pitchFamily="2"/>
                <a:cs typeface="Mangal" pitchFamily="2"/>
                <a:sym typeface="Wingdings"/>
              </a:rPr>
              <a:t>		  matières financières,  techniques et administratives</a:t>
            </a:r>
          </a:p>
          <a:p>
            <a:pPr lvl="0">
              <a:buClr>
                <a:srgbClr val="003399"/>
              </a:buClr>
              <a:buSzPct val="45000"/>
              <a:tabLst>
                <a:tab pos="271463" algn="l"/>
              </a:tabLst>
              <a:defRPr sz="1800"/>
            </a:pPr>
            <a:r>
              <a:rPr lang="fr-BE" sz="2400" b="0" i="0" u="none" strike="noStrike" kern="1200" spc="0" dirty="0">
                <a:ln>
                  <a:noFill/>
                </a:ln>
                <a:solidFill>
                  <a:srgbClr val="000000"/>
                </a:solidFill>
                <a:latin typeface="Calibri" pitchFamily="18"/>
                <a:ea typeface="Microsoft YaHei" pitchFamily="2"/>
                <a:cs typeface="Mangal" pitchFamily="2"/>
                <a:sym typeface="Wingdings"/>
              </a:rPr>
              <a:t>	</a:t>
            </a:r>
            <a:r>
              <a:rPr lang="fr-BE" sz="2400" b="0" i="0" u="none" strike="noStrike" kern="1200" spc="0" dirty="0" smtClean="0">
                <a:ln>
                  <a:noFill/>
                </a:ln>
                <a:solidFill>
                  <a:srgbClr val="000000"/>
                </a:solidFill>
                <a:latin typeface="Calibri" pitchFamily="18"/>
                <a:ea typeface="Microsoft YaHei" pitchFamily="2"/>
                <a:cs typeface="Mangal" pitchFamily="2"/>
                <a:sym typeface="Wingdings"/>
              </a:rPr>
              <a:t>		  relations extérieures </a:t>
            </a:r>
          </a:p>
          <a:p>
            <a:pPr lvl="0">
              <a:buClr>
                <a:srgbClr val="003399"/>
              </a:buClr>
              <a:buSzPct val="45000"/>
              <a:tabLst>
                <a:tab pos="271463" algn="l"/>
              </a:tabLst>
              <a:defRPr sz="1800"/>
            </a:pPr>
            <a:r>
              <a:rPr lang="fr-BE" sz="2400" b="0" i="0" u="none" strike="noStrike" kern="1200" spc="0" dirty="0" smtClean="0">
                <a:ln>
                  <a:noFill/>
                </a:ln>
                <a:solidFill>
                  <a:srgbClr val="000000"/>
                </a:solidFill>
                <a:latin typeface="Calibri" pitchFamily="18"/>
                <a:ea typeface="Microsoft YaHei" pitchFamily="2"/>
                <a:cs typeface="Mangal" pitchFamily="2"/>
              </a:rPr>
              <a:t>			</a:t>
            </a:r>
            <a:r>
              <a:rPr lang="fr-BE" sz="2400" b="0" i="0" u="none" strike="noStrike" kern="1200" spc="0" dirty="0" smtClean="0">
                <a:ln>
                  <a:noFill/>
                </a:ln>
                <a:solidFill>
                  <a:srgbClr val="000000"/>
                </a:solidFill>
                <a:latin typeface="Calibri" pitchFamily="18"/>
                <a:ea typeface="Microsoft YaHei" pitchFamily="2"/>
                <a:cs typeface="Mangal" pitchFamily="2"/>
                <a:sym typeface="Wingdings"/>
              </a:rPr>
              <a:t>  projets et chantiers </a:t>
            </a:r>
            <a:endParaRPr lang="fr-BE" sz="2400" b="0" i="0" u="none" strike="noStrike" kern="1200" spc="0" dirty="0" smtClean="0">
              <a:ln>
                <a:noFill/>
              </a:ln>
              <a:solidFill>
                <a:srgbClr val="000000"/>
              </a:solidFill>
              <a:latin typeface="Calibri" pitchFamily="18"/>
              <a:ea typeface="Microsoft YaHei" pitchFamily="2"/>
              <a:cs typeface="Mangal" pitchFamily="2"/>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4725144"/>
            <a:ext cx="4752975" cy="136207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112520"/>
            <a:ext cx="1254720" cy="1229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3" name="Rectangle 2"/>
          <p:cNvSpPr/>
          <p:nvPr/>
        </p:nvSpPr>
        <p:spPr>
          <a:xfrm>
            <a:off x="0" y="263880"/>
            <a:ext cx="9143640"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914039" algn="ctr" rtl="0" hangingPunct="1">
              <a:lnSpc>
                <a:spcPct val="100000"/>
              </a:lnSpc>
              <a:spcBef>
                <a:spcPts val="0"/>
              </a:spcBef>
              <a:spcAft>
                <a:spcPts val="0"/>
              </a:spcAft>
              <a:buNone/>
              <a:tabLst/>
              <a:defRPr sz="1800"/>
            </a:pPr>
            <a:r>
              <a:rPr lang="fr-BE" sz="2400" b="1" i="0" u="none" strike="noStrike" kern="1200" spc="0" dirty="0">
                <a:ln>
                  <a:noFill/>
                </a:ln>
                <a:solidFill>
                  <a:srgbClr val="000000"/>
                </a:solidFill>
                <a:latin typeface="Calibri" pitchFamily="18"/>
                <a:ea typeface="Microsoft YaHei" pitchFamily="2"/>
                <a:cs typeface="Mangal" pitchFamily="2"/>
              </a:rPr>
              <a:t>Conseil </a:t>
            </a:r>
            <a:r>
              <a:rPr lang="fr-BE" sz="2400" b="1" i="0" u="none" strike="noStrike" kern="1200" spc="0" dirty="0" smtClean="0">
                <a:ln>
                  <a:noFill/>
                </a:ln>
                <a:solidFill>
                  <a:srgbClr val="000000"/>
                </a:solidFill>
                <a:latin typeface="Calibri" pitchFamily="18"/>
                <a:ea typeface="Microsoft YaHei" pitchFamily="2"/>
                <a:cs typeface="Mangal" pitchFamily="2"/>
              </a:rPr>
              <a:t>d’administration – échéance des mandats </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5" name="ZoneTexte 4"/>
          <p:cNvSpPr/>
          <p:nvPr/>
        </p:nvSpPr>
        <p:spPr>
          <a:xfrm>
            <a:off x="317807" y="6155073"/>
            <a:ext cx="8077763" cy="7029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0" rIns="90000" bIns="45000" anchor="t" anchorCtr="0" compatLnSpc="0">
            <a:spAutoFit/>
          </a:bodyPr>
          <a:lstStyle/>
          <a:p>
            <a:pPr marL="0" marR="0" lvl="0" indent="0" algn="just" rtl="0" hangingPunct="1">
              <a:lnSpc>
                <a:spcPct val="100000"/>
              </a:lnSpc>
              <a:spcBef>
                <a:spcPts val="0"/>
              </a:spcBef>
              <a:spcAft>
                <a:spcPts val="0"/>
              </a:spcAft>
              <a:buClr>
                <a:srgbClr val="003399"/>
              </a:buClr>
              <a:buSzPct val="45000"/>
              <a:tabLst/>
              <a:defRPr sz="1800"/>
            </a:pPr>
            <a:r>
              <a:rPr lang="fr-BE" sz="2400" dirty="0">
                <a:solidFill>
                  <a:srgbClr val="000000"/>
                </a:solidFill>
                <a:latin typeface="Calibri" pitchFamily="18"/>
                <a:ea typeface="Microsoft YaHei" pitchFamily="2"/>
                <a:cs typeface="Mangal" pitchFamily="2"/>
              </a:rPr>
              <a:t>*</a:t>
            </a:r>
            <a:r>
              <a:rPr lang="fr-BE" sz="2400" b="0" i="0" u="none" strike="noStrike" kern="1200" spc="0" dirty="0" smtClean="0">
                <a:ln>
                  <a:noFill/>
                </a:ln>
                <a:solidFill>
                  <a:srgbClr val="000000"/>
                </a:solidFill>
                <a:latin typeface="Calibri" pitchFamily="18"/>
                <a:ea typeface="Microsoft YaHei" pitchFamily="2"/>
                <a:cs typeface="Mangal" pitchFamily="2"/>
              </a:rPr>
              <a:t> </a:t>
            </a:r>
            <a:r>
              <a:rPr lang="fr-BE" b="0" i="0" u="none" strike="noStrike" kern="1200" spc="0" dirty="0" smtClean="0">
                <a:ln>
                  <a:noFill/>
                </a:ln>
                <a:solidFill>
                  <a:srgbClr val="000000"/>
                </a:solidFill>
                <a:latin typeface="Calibri" pitchFamily="18"/>
                <a:ea typeface="Microsoft YaHei" pitchFamily="2"/>
                <a:cs typeface="Mangal" pitchFamily="2"/>
              </a:rPr>
              <a:t>Ces administratrices et administrateurs se présentent </a:t>
            </a:r>
            <a:r>
              <a:rPr lang="fr-BE" b="0" i="0" u="none" strike="noStrike" kern="1200" spc="0" dirty="0">
                <a:ln>
                  <a:noFill/>
                </a:ln>
                <a:solidFill>
                  <a:srgbClr val="000000"/>
                </a:solidFill>
                <a:latin typeface="Calibri" pitchFamily="18"/>
                <a:ea typeface="Microsoft YaHei" pitchFamily="2"/>
                <a:cs typeface="Mangal" pitchFamily="2"/>
              </a:rPr>
              <a:t>à </a:t>
            </a:r>
            <a:r>
              <a:rPr lang="fr-BE" b="0" i="0" u="none" strike="noStrike" kern="1200" spc="0" dirty="0" smtClean="0">
                <a:ln>
                  <a:noFill/>
                </a:ln>
                <a:solidFill>
                  <a:srgbClr val="000000"/>
                </a:solidFill>
                <a:latin typeface="Calibri" pitchFamily="18"/>
                <a:ea typeface="Microsoft YaHei" pitchFamily="2"/>
                <a:cs typeface="Mangal" pitchFamily="2"/>
              </a:rPr>
              <a:t>vos suffrages </a:t>
            </a:r>
            <a:r>
              <a:rPr lang="fr-BE" dirty="0" smtClean="0">
                <a:solidFill>
                  <a:srgbClr val="000000"/>
                </a:solidFill>
                <a:latin typeface="Calibri" pitchFamily="18"/>
                <a:ea typeface="Microsoft YaHei" pitchFamily="2"/>
                <a:cs typeface="Mangal" pitchFamily="2"/>
              </a:rPr>
              <a:t>pour un </a:t>
            </a:r>
            <a:r>
              <a:rPr lang="fr-BE" b="0" i="0" u="none" strike="noStrike" kern="1200" spc="0" dirty="0" smtClean="0">
                <a:ln>
                  <a:noFill/>
                </a:ln>
                <a:solidFill>
                  <a:srgbClr val="000000"/>
                </a:solidFill>
                <a:latin typeface="Calibri" pitchFamily="18"/>
                <a:ea typeface="Microsoft YaHei" pitchFamily="2"/>
                <a:cs typeface="Mangal" pitchFamily="2"/>
              </a:rPr>
              <a:t>mandat </a:t>
            </a:r>
            <a:r>
              <a:rPr lang="fr-BE" b="0" i="0" u="none" strike="noStrike" kern="1200" spc="0" dirty="0">
                <a:ln>
                  <a:noFill/>
                </a:ln>
                <a:solidFill>
                  <a:srgbClr val="000000"/>
                </a:solidFill>
                <a:latin typeface="Calibri" pitchFamily="18"/>
                <a:ea typeface="Microsoft YaHei" pitchFamily="2"/>
                <a:cs typeface="Mangal" pitchFamily="2"/>
              </a:rPr>
              <a:t>de </a:t>
            </a:r>
            <a:r>
              <a:rPr lang="fr-BE" b="0" i="0" u="none" strike="noStrike" kern="1200" spc="0" dirty="0" smtClean="0">
                <a:ln>
                  <a:noFill/>
                </a:ln>
                <a:solidFill>
                  <a:srgbClr val="000000"/>
                </a:solidFill>
                <a:latin typeface="Calibri" pitchFamily="18"/>
                <a:ea typeface="Microsoft YaHei" pitchFamily="2"/>
                <a:cs typeface="Mangal" pitchFamily="2"/>
              </a:rPr>
              <a:t>2 ans.</a:t>
            </a:r>
            <a:endParaRPr lang="fr-BE" b="0" i="0" u="none" strike="noStrike" kern="1200" spc="0" dirty="0">
              <a:ln>
                <a:noFill/>
              </a:ln>
              <a:solidFill>
                <a:srgbClr val="000000"/>
              </a:solidFill>
              <a:latin typeface="Calibri" pitchFamily="18"/>
              <a:ea typeface="Microsoft YaHei" pitchFamily="2"/>
              <a:cs typeface="Mangal" pitchFamily="2"/>
            </a:endParaRPr>
          </a:p>
        </p:txBody>
      </p:sp>
      <p:graphicFrame>
        <p:nvGraphicFramePr>
          <p:cNvPr id="6" name="Tableau 5"/>
          <p:cNvGraphicFramePr>
            <a:graphicFrameLocks noGrp="1"/>
          </p:cNvGraphicFramePr>
          <p:nvPr>
            <p:extLst>
              <p:ext uri="{D42A27DB-BD31-4B8C-83A1-F6EECF244321}">
                <p14:modId xmlns:p14="http://schemas.microsoft.com/office/powerpoint/2010/main" val="280904830"/>
              </p:ext>
            </p:extLst>
          </p:nvPr>
        </p:nvGraphicFramePr>
        <p:xfrm>
          <a:off x="476878" y="753873"/>
          <a:ext cx="7982271" cy="5394960"/>
        </p:xfrm>
        <a:graphic>
          <a:graphicData uri="http://schemas.openxmlformats.org/drawingml/2006/table">
            <a:tbl>
              <a:tblPr firstRow="1" bandRow="1">
                <a:tableStyleId>{5C22544A-7EE6-4342-B048-85BDC9FD1C3A}</a:tableStyleId>
              </a:tblPr>
              <a:tblGrid>
                <a:gridCol w="5494274"/>
                <a:gridCol w="1296144"/>
                <a:gridCol w="1191853"/>
              </a:tblGrid>
              <a:tr h="364041">
                <a:tc>
                  <a:txBody>
                    <a:bodyPr/>
                    <a:lstStyle/>
                    <a:p>
                      <a:r>
                        <a:rPr lang="fr-BE" dirty="0" smtClean="0"/>
                        <a:t>NOM</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dirty="0" smtClean="0"/>
                        <a:t>AG</a:t>
                      </a:r>
                      <a:r>
                        <a:rPr lang="fr-BE" baseline="0" dirty="0" smtClean="0"/>
                        <a:t> 2022</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dirty="0" smtClean="0"/>
                        <a:t>AG 2023</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Billiet</a:t>
                      </a:r>
                      <a:r>
                        <a:rPr lang="fr-BE" sz="1800" dirty="0" smtClean="0"/>
                        <a:t> Michel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Cassiers Bernard,</a:t>
                      </a:r>
                      <a:r>
                        <a:rPr lang="fr-BE" sz="1800" baseline="0" dirty="0" smtClean="0"/>
                        <a:t> trésorier et administrateur délégué</a:t>
                      </a: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50000"/>
                        </a:lnSpc>
                      </a:pPr>
                      <a:r>
                        <a:rPr lang="fr-BE" sz="1800" dirty="0" err="1" smtClean="0"/>
                        <a:t>démissionaire</a:t>
                      </a:r>
                      <a:r>
                        <a:rPr lang="fr-BE" sz="1800" dirty="0" smtClean="0"/>
                        <a:t>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pP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Cuylits</a:t>
                      </a:r>
                      <a:r>
                        <a:rPr lang="fr-BE" sz="1800" dirty="0" smtClean="0"/>
                        <a:t> Philippe,</a:t>
                      </a:r>
                      <a:r>
                        <a:rPr lang="fr-BE" sz="1800" baseline="0" dirty="0" smtClean="0"/>
                        <a:t> président</a:t>
                      </a: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Defawe</a:t>
                      </a:r>
                      <a:r>
                        <a:rPr lang="fr-BE" sz="1800" dirty="0" smtClean="0"/>
                        <a:t> Paul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r>
                        <a:rPr lang="fr-BE" sz="1800" dirty="0" smtClean="0"/>
                        <a:t>Etienne Philippe *</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r>
                        <a:rPr lang="fr-BE" sz="1800" dirty="0" err="1" smtClean="0"/>
                        <a:t>Grimberghs</a:t>
                      </a:r>
                      <a:r>
                        <a:rPr lang="fr-BE" sz="1800" dirty="0" smtClean="0"/>
                        <a:t> Denis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Louveaux</a:t>
                      </a:r>
                      <a:r>
                        <a:rPr lang="fr-BE" sz="1800" baseline="0" dirty="0" smtClean="0"/>
                        <a:t> Françoise  , </a:t>
                      </a:r>
                      <a:r>
                        <a:rPr lang="fr-BE" sz="1800" baseline="0" dirty="0" err="1" smtClean="0"/>
                        <a:t>adm</a:t>
                      </a:r>
                      <a:r>
                        <a:rPr lang="fr-BE" sz="1800" baseline="0" dirty="0" smtClean="0"/>
                        <a:t>. déléguée gestion journalière </a:t>
                      </a:r>
                      <a:endParaRPr lang="fr-BE" sz="2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BE" baseline="0" dirty="0" smtClean="0"/>
                        <a:t> </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Nguyen Yen*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1</a:t>
                      </a:r>
                      <a:r>
                        <a:rPr lang="fr-BE" sz="1800" baseline="30000" dirty="0" smtClean="0"/>
                        <a:t>er</a:t>
                      </a:r>
                      <a:r>
                        <a:rPr lang="fr-BE" sz="1800" dirty="0" smtClean="0"/>
                        <a:t> mandat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2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Roose</a:t>
                      </a:r>
                      <a:r>
                        <a:rPr lang="fr-BE" sz="1800" baseline="0" dirty="0" smtClean="0"/>
                        <a:t> Stéphanie </a:t>
                      </a: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r-BE" sz="1800" dirty="0" err="1" smtClean="0"/>
                        <a:t>démissionaire</a:t>
                      </a:r>
                      <a:r>
                        <a:rPr lang="fr-BE" sz="1800" dirty="0" smtClean="0"/>
                        <a:t>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Seghin</a:t>
                      </a:r>
                      <a:r>
                        <a:rPr lang="fr-BE" sz="1800" dirty="0" smtClean="0"/>
                        <a:t> Isabelle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696">
                <a:tc>
                  <a:txBody>
                    <a:bodyPr/>
                    <a:lstStyle/>
                    <a:p>
                      <a:r>
                        <a:rPr lang="fr-BE" sz="1800" dirty="0" err="1" smtClean="0"/>
                        <a:t>Simons-Waucquez</a:t>
                      </a:r>
                      <a:r>
                        <a:rPr lang="fr-BE" sz="1800" baseline="0" dirty="0" smtClean="0"/>
                        <a:t> Eliane , secrétaire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échéance</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b="0" dirty="0" smtClean="0"/>
                        <a:t>Thomas Pierre </a:t>
                      </a: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r>
                        <a:rPr lang="fr-BE" sz="1800" dirty="0" err="1" smtClean="0"/>
                        <a:t>Waucquez</a:t>
                      </a:r>
                      <a:r>
                        <a:rPr lang="fr-BE" sz="1800" baseline="0" dirty="0" smtClean="0"/>
                        <a:t> Emmanuel *</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885" y="263880"/>
            <a:ext cx="633115" cy="620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3" name="Rectangle 2"/>
          <p:cNvSpPr/>
          <p:nvPr/>
        </p:nvSpPr>
        <p:spPr>
          <a:xfrm>
            <a:off x="577440" y="1340768"/>
            <a:ext cx="7920360" cy="19692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just"/>
            <a:r>
              <a:rPr lang="fr-BE" sz="2400" dirty="0"/>
              <a:t>La </a:t>
            </a:r>
            <a:r>
              <a:rPr lang="fr-BE" sz="2400" dirty="0" err="1"/>
              <a:t>s.c.r.l</a:t>
            </a:r>
            <a:r>
              <a:rPr lang="fr-BE" sz="2400" dirty="0"/>
              <a:t>. FCG, rue de </a:t>
            </a:r>
            <a:r>
              <a:rPr lang="fr-BE" sz="2400" dirty="0" err="1"/>
              <a:t>Jausse</a:t>
            </a:r>
            <a:r>
              <a:rPr lang="fr-BE" sz="2400" dirty="0"/>
              <a:t> 49 à 5100 </a:t>
            </a:r>
            <a:r>
              <a:rPr lang="fr-BE" sz="2400" dirty="0" err="1" smtClean="0"/>
              <a:t>Naninnes</a:t>
            </a:r>
            <a:r>
              <a:rPr lang="fr-BE" sz="2400" dirty="0" smtClean="0"/>
              <a:t>, représentée </a:t>
            </a:r>
            <a:r>
              <a:rPr lang="fr-BE" sz="2400" dirty="0"/>
              <a:t>par Olivier </a:t>
            </a:r>
            <a:r>
              <a:rPr lang="fr-BE" sz="2400" dirty="0" err="1"/>
              <a:t>Ronsmans</a:t>
            </a:r>
            <a:r>
              <a:rPr lang="fr-BE" sz="2400" dirty="0"/>
              <a:t>, a été désignée </a:t>
            </a:r>
            <a:r>
              <a:rPr lang="fr-BE" sz="2400" dirty="0" smtClean="0"/>
              <a:t>en tant </a:t>
            </a:r>
            <a:r>
              <a:rPr lang="fr-BE" sz="2400" dirty="0"/>
              <a:t>que commissaire aux comptes par l’Assemblée Générale de </a:t>
            </a:r>
            <a:r>
              <a:rPr lang="fr-BE" sz="2400" dirty="0" smtClean="0"/>
              <a:t>2021 </a:t>
            </a:r>
            <a:r>
              <a:rPr lang="fr-BE" sz="2400" dirty="0"/>
              <a:t>pour 3 ans et son mandat </a:t>
            </a:r>
            <a:r>
              <a:rPr lang="fr-BE" sz="2400" dirty="0" smtClean="0"/>
              <a:t>expire, à </a:t>
            </a:r>
            <a:r>
              <a:rPr lang="fr-BE" sz="2400" dirty="0"/>
              <a:t>l’issue de l’Assemblée Générale de </a:t>
            </a:r>
            <a:r>
              <a:rPr lang="fr-BE" sz="2400" dirty="0" smtClean="0"/>
              <a:t>2024.</a:t>
            </a:r>
          </a:p>
          <a:p>
            <a:pPr algn="just"/>
            <a:endParaRPr lang="fr-BE" sz="2400" dirty="0" smtClean="0"/>
          </a:p>
        </p:txBody>
      </p:sp>
      <p:sp>
        <p:nvSpPr>
          <p:cNvPr id="4" name="Rectangle 3"/>
          <p:cNvSpPr/>
          <p:nvPr/>
        </p:nvSpPr>
        <p:spPr>
          <a:xfrm>
            <a:off x="-34200" y="260640"/>
            <a:ext cx="914364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i="0" u="none" strike="noStrike" kern="1200" spc="0">
                <a:ln>
                  <a:noFill/>
                </a:ln>
                <a:solidFill>
                  <a:srgbClr val="000000"/>
                </a:solidFill>
                <a:latin typeface="Calibri" pitchFamily="18"/>
                <a:ea typeface="Microsoft YaHei" pitchFamily="2"/>
                <a:cs typeface="Mangal" pitchFamily="2"/>
              </a:rPr>
              <a:t>Commissaire aux comptes</a:t>
            </a:r>
          </a:p>
        </p:txBody>
      </p:sp>
      <p:sp>
        <p:nvSpPr>
          <p:cNvPr id="5" name="Rectangle 4"/>
          <p:cNvSpPr/>
          <p:nvPr/>
        </p:nvSpPr>
        <p:spPr>
          <a:xfrm>
            <a:off x="662763" y="4005064"/>
            <a:ext cx="8103960" cy="19692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dirty="0" smtClean="0">
                <a:solidFill>
                  <a:srgbClr val="000000"/>
                </a:solidFill>
                <a:latin typeface="Calibri" pitchFamily="18"/>
                <a:ea typeface="Microsoft YaHei" pitchFamily="2"/>
                <a:cs typeface="Mangal" pitchFamily="2"/>
              </a:rPr>
              <a:t>R</a:t>
            </a:r>
            <a:r>
              <a:rPr lang="fr-BE" sz="2400" b="0" i="0" u="none" strike="noStrike" kern="1200" spc="0" dirty="0" smtClean="0">
                <a:ln>
                  <a:noFill/>
                </a:ln>
                <a:solidFill>
                  <a:srgbClr val="000000"/>
                </a:solidFill>
                <a:latin typeface="Calibri" pitchFamily="18"/>
                <a:ea typeface="Microsoft YaHei" pitchFamily="2"/>
                <a:cs typeface="Mangal" pitchFamily="2"/>
              </a:rPr>
              <a:t>apport </a:t>
            </a:r>
            <a:r>
              <a:rPr lang="fr-BE" sz="2400" b="0" i="0" u="none" strike="noStrike" kern="1200" spc="0" dirty="0">
                <a:ln>
                  <a:noFill/>
                </a:ln>
                <a:solidFill>
                  <a:srgbClr val="000000"/>
                </a:solidFill>
                <a:latin typeface="Calibri" pitchFamily="18"/>
                <a:ea typeface="Microsoft YaHei" pitchFamily="2"/>
                <a:cs typeface="Mangal" pitchFamily="2"/>
              </a:rPr>
              <a:t>annuel, comptes, bilan, budget comptable et budget  de trésorerie sont soumis à l’approbation de l’Assemblée Générale.</a:t>
            </a:r>
          </a:p>
          <a:p>
            <a:pPr marL="0" marR="0" lvl="0" indent="0" algn="l" rtl="0" hangingPunct="1">
              <a:lnSpc>
                <a:spcPct val="100000"/>
              </a:lnSpc>
              <a:spcBef>
                <a:spcPts val="0"/>
              </a:spcBef>
              <a:spcAft>
                <a:spcPts val="0"/>
              </a:spcAft>
              <a:buNone/>
              <a:tabLst/>
              <a:defRPr sz="1800"/>
            </a:pPr>
            <a:r>
              <a:rPr lang="fr-BE" sz="2400" b="0" i="0" u="none" strike="noStrike" kern="1200" spc="0" dirty="0">
                <a:ln>
                  <a:noFill/>
                </a:ln>
                <a:solidFill>
                  <a:srgbClr val="000000"/>
                </a:solidFill>
                <a:latin typeface="Calibri" pitchFamily="18"/>
                <a:ea typeface="Microsoft YaHei" pitchFamily="2"/>
                <a:cs typeface="Mangal" pitchFamily="2"/>
              </a:rPr>
              <a:t>Il est également proposé à l’Assemblée de donner décharges aux </a:t>
            </a:r>
            <a:r>
              <a:rPr lang="fr-BE" sz="2400" b="0" i="0" u="none" strike="noStrike" kern="1200" spc="0" dirty="0" smtClean="0">
                <a:ln>
                  <a:noFill/>
                </a:ln>
                <a:solidFill>
                  <a:srgbClr val="000000"/>
                </a:solidFill>
                <a:latin typeface="Calibri" pitchFamily="18"/>
                <a:ea typeface="Microsoft YaHei" pitchFamily="2"/>
                <a:cs typeface="Mangal" pitchFamily="2"/>
              </a:rPr>
              <a:t>administrateurs, administratrices  </a:t>
            </a:r>
            <a:r>
              <a:rPr lang="fr-BE" sz="2400" b="0" i="0" u="none" strike="noStrike" kern="1200" spc="0" dirty="0">
                <a:ln>
                  <a:noFill/>
                </a:ln>
                <a:solidFill>
                  <a:srgbClr val="000000"/>
                </a:solidFill>
                <a:latin typeface="Calibri" pitchFamily="18"/>
                <a:ea typeface="Microsoft YaHei" pitchFamily="2"/>
                <a:cs typeface="Mangal" pitchFamily="2"/>
              </a:rPr>
              <a:t>et commissaire.</a:t>
            </a:r>
          </a:p>
        </p:txBody>
      </p:sp>
      <p:sp>
        <p:nvSpPr>
          <p:cNvPr id="6" name="Rectangle 6"/>
          <p:cNvSpPr/>
          <p:nvPr/>
        </p:nvSpPr>
        <p:spPr>
          <a:xfrm>
            <a:off x="-34200" y="3429000"/>
            <a:ext cx="914364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Approbation</a:t>
            </a:r>
            <a:endParaRPr lang="fr-BE" sz="2400" b="1" i="0" u="none" strike="noStrike" kern="1200" spc="0" dirty="0">
              <a:ln>
                <a:noFill/>
              </a:ln>
              <a:solidFill>
                <a:srgbClr val="000000"/>
              </a:solidFill>
              <a:latin typeface="Calibri" pitchFamily="18"/>
              <a:ea typeface="Microsoft YaHei" pitchFamily="2"/>
              <a:cs typeface="Mangal" pitchFamily="2"/>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726" y="36391"/>
            <a:ext cx="923267" cy="9046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54134" y="2132856"/>
            <a:ext cx="4641942" cy="35861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p:nvPr/>
        </p:nvSpPr>
        <p:spPr>
          <a:xfrm>
            <a:off x="395037" y="1336092"/>
            <a:ext cx="8475063" cy="10301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algn="just">
              <a:defRPr sz="1800"/>
            </a:pPr>
            <a:r>
              <a:rPr lang="fr-BE" sz="2000" dirty="0" smtClean="0"/>
              <a:t>Les nombreux projets en cours ne sont possibles qu’avec l’aide de propriétaires, prêteurs, donateurs et institutions qui sont convaincus de l’importance de la création de logements de qualité pour lutter contre l’exclusion sociale.</a:t>
            </a:r>
            <a:endParaRPr lang="fr-BE" sz="2000" b="0" i="0" u="none" strike="noStrike" kern="1200" spc="0" dirty="0">
              <a:ln>
                <a:noFill/>
              </a:ln>
              <a:solidFill>
                <a:srgbClr val="000000"/>
              </a:solidFill>
              <a:latin typeface="Calibri" pitchFamily="18"/>
              <a:ea typeface="Microsoft YaHei" pitchFamily="2"/>
              <a:cs typeface="Mangal" pitchFamily="2"/>
            </a:endParaRPr>
          </a:p>
        </p:txBody>
      </p:sp>
      <p:sp>
        <p:nvSpPr>
          <p:cNvPr id="5" name="ZoneTexte 4"/>
          <p:cNvSpPr/>
          <p:nvPr/>
        </p:nvSpPr>
        <p:spPr>
          <a:xfrm>
            <a:off x="372769" y="5445224"/>
            <a:ext cx="8627760" cy="71707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fr-BE" sz="2000" dirty="0" smtClean="0"/>
              <a:t>Un chaleureux merci à toutes et tous de croire à l’action de Renovassistance et de la soutenir.</a:t>
            </a:r>
            <a:endParaRPr lang="fr-BE" sz="2000" dirty="0"/>
          </a:p>
        </p:txBody>
      </p:sp>
      <p:sp>
        <p:nvSpPr>
          <p:cNvPr id="6" name="AutoShape 2" descr="Résultat de recherche d'images pour &quot;merci&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7" name="AutoShape 4" descr="Résultat de recherche d'images pour &quot;merci&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6" descr="Résultat de recherche d'images pour &quot;merci&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832" y="113251"/>
            <a:ext cx="914400" cy="895927"/>
          </a:xfrm>
          <a:prstGeom prst="rect">
            <a:avLst/>
          </a:prstGeom>
        </p:spPr>
      </p:pic>
      <p:sp>
        <p:nvSpPr>
          <p:cNvPr id="9" name="AutoShape 2" descr="Un grand merci pour votre implication - Propertis"/>
          <p:cNvSpPr>
            <a:spLocks noChangeAspect="1" noChangeArrowheads="1"/>
          </p:cNvSpPr>
          <p:nvPr/>
        </p:nvSpPr>
        <p:spPr bwMode="auto">
          <a:xfrm>
            <a:off x="155575" y="-8080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0" name="AutoShape 4" descr="Un grand merci pour votre implication - Propertis"/>
          <p:cNvSpPr>
            <a:spLocks noChangeAspect="1" noChangeArrowheads="1"/>
          </p:cNvSpPr>
          <p:nvPr/>
        </p:nvSpPr>
        <p:spPr bwMode="auto">
          <a:xfrm>
            <a:off x="307975" y="-6556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p:nvPr/>
        </p:nvSpPr>
        <p:spPr>
          <a:xfrm>
            <a:off x="1032760" y="263879"/>
            <a:ext cx="7189958" cy="842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Rénovations terminées et mises en location en 2021 ….</a:t>
            </a:r>
          </a:p>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…mais pas d’inauguration (étant donné la </a:t>
            </a:r>
            <a:r>
              <a:rPr lang="fr-BE" sz="2400" b="1" dirty="0" err="1" smtClean="0">
                <a:solidFill>
                  <a:srgbClr val="000000"/>
                </a:solidFill>
                <a:latin typeface="Calibri" pitchFamily="18"/>
                <a:ea typeface="Microsoft YaHei" pitchFamily="2"/>
                <a:cs typeface="Mangal" pitchFamily="2"/>
              </a:rPr>
              <a:t>covid</a:t>
            </a:r>
            <a:r>
              <a:rPr lang="fr-BE" sz="2400" b="1" dirty="0" smtClean="0">
                <a:solidFill>
                  <a:srgbClr val="000000"/>
                </a:solidFill>
                <a:latin typeface="Calibri" pitchFamily="18"/>
                <a:ea typeface="Microsoft YaHei" pitchFamily="2"/>
                <a:cs typeface="Mangal" pitchFamily="2"/>
              </a:rPr>
              <a:t>)</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3" name="ZoneTexte 2"/>
          <p:cNvSpPr txBox="1"/>
          <p:nvPr/>
        </p:nvSpPr>
        <p:spPr>
          <a:xfrm>
            <a:off x="425971" y="1306984"/>
            <a:ext cx="3682752" cy="369332"/>
          </a:xfrm>
          <a:prstGeom prst="rect">
            <a:avLst/>
          </a:prstGeom>
          <a:solidFill>
            <a:schemeClr val="accent5">
              <a:lumMod val="20000"/>
              <a:lumOff val="80000"/>
            </a:schemeClr>
          </a:solidFill>
          <a:ln>
            <a:solidFill>
              <a:schemeClr val="tx1">
                <a:alpha val="98000"/>
              </a:schemeClr>
            </a:solidFill>
          </a:ln>
        </p:spPr>
        <p:txBody>
          <a:bodyPr wrap="square" rtlCol="0">
            <a:spAutoFit/>
          </a:bodyPr>
          <a:lstStyle/>
          <a:p>
            <a:r>
              <a:rPr lang="fr-BE" dirty="0"/>
              <a:t>Rue Dieudonné Lefèvre 47 à Laeken</a:t>
            </a:r>
          </a:p>
        </p:txBody>
      </p:sp>
      <p:sp>
        <p:nvSpPr>
          <p:cNvPr id="4" name="ZoneTexte 3"/>
          <p:cNvSpPr txBox="1"/>
          <p:nvPr/>
        </p:nvSpPr>
        <p:spPr>
          <a:xfrm>
            <a:off x="576567" y="5690492"/>
            <a:ext cx="4030513" cy="369332"/>
          </a:xfrm>
          <a:prstGeom prst="rect">
            <a:avLst/>
          </a:prstGeom>
          <a:solidFill>
            <a:schemeClr val="accent5">
              <a:lumMod val="20000"/>
              <a:lumOff val="80000"/>
            </a:schemeClr>
          </a:solidFill>
          <a:ln>
            <a:solidFill>
              <a:schemeClr val="tx1">
                <a:alpha val="98000"/>
              </a:schemeClr>
            </a:solidFill>
          </a:ln>
        </p:spPr>
        <p:txBody>
          <a:bodyPr wrap="square" rtlCol="0">
            <a:spAutoFit/>
          </a:bodyPr>
          <a:lstStyle/>
          <a:p>
            <a:r>
              <a:rPr lang="fr-BE" dirty="0"/>
              <a:t>Avenue d'</a:t>
            </a:r>
            <a:r>
              <a:rPr lang="fr-BE" dirty="0" err="1"/>
              <a:t>Itterbeek</a:t>
            </a:r>
            <a:r>
              <a:rPr lang="fr-BE" dirty="0"/>
              <a:t> 175-177 à Anderlecht</a:t>
            </a:r>
          </a:p>
        </p:txBody>
      </p:sp>
      <p:sp>
        <p:nvSpPr>
          <p:cNvPr id="5" name="ZoneTexte 4"/>
          <p:cNvSpPr txBox="1"/>
          <p:nvPr/>
        </p:nvSpPr>
        <p:spPr>
          <a:xfrm>
            <a:off x="4123928" y="3695752"/>
            <a:ext cx="4405064" cy="369332"/>
          </a:xfrm>
          <a:prstGeom prst="rect">
            <a:avLst/>
          </a:prstGeom>
          <a:solidFill>
            <a:schemeClr val="accent5">
              <a:lumMod val="20000"/>
              <a:lumOff val="80000"/>
            </a:schemeClr>
          </a:solidFill>
          <a:ln>
            <a:solidFill>
              <a:schemeClr val="tx1">
                <a:alpha val="98000"/>
              </a:schemeClr>
            </a:solidFill>
          </a:ln>
        </p:spPr>
        <p:txBody>
          <a:bodyPr wrap="square" rtlCol="0">
            <a:spAutoFit/>
          </a:bodyPr>
          <a:lstStyle/>
          <a:p>
            <a:r>
              <a:rPr lang="fr-BE" dirty="0"/>
              <a:t>Rue des </a:t>
            </a:r>
            <a:r>
              <a:rPr lang="fr-BE" dirty="0" err="1"/>
              <a:t>Quatre-Vents</a:t>
            </a:r>
            <a:r>
              <a:rPr lang="fr-BE" dirty="0"/>
              <a:t> 25 &amp; 25b à </a:t>
            </a:r>
            <a:r>
              <a:rPr lang="fr-BE" dirty="0" err="1" smtClean="0"/>
              <a:t>Molenbeek</a:t>
            </a:r>
            <a:endParaRPr lang="fr-BE" dirty="0"/>
          </a:p>
        </p:txBody>
      </p:sp>
      <p:pic>
        <p:nvPicPr>
          <p:cNvPr id="2050" name="Picture 2" descr="D:\2 Google Drive backup\RA cloud 20210530\31-Photothèques\5- IMEUBLES\Lefèvre Dieudonné 47 après\2020-12-21 EmW D.Lefèvre Portes Ouvertes\DSC_00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11573" y="2266246"/>
            <a:ext cx="3511548" cy="234076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2 Google Drive backup\RA cloud 20210530\31-Photothèques\5- IMEUBLES\Quatre Vents 25-25B après\2020-01-28 QVEN Photos EmW\DSC_00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306984"/>
            <a:ext cx="3583558" cy="2388768"/>
          </a:xfrm>
          <a:prstGeom prst="rect">
            <a:avLst/>
          </a:prstGeom>
          <a:noFill/>
          <a:ln>
            <a:solidFill>
              <a:schemeClr val="tx1">
                <a:alpha val="98000"/>
              </a:schemeClr>
            </a:solidFill>
          </a:ln>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080" y="4221088"/>
            <a:ext cx="3596239" cy="2394672"/>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933" y="91494"/>
            <a:ext cx="923267" cy="904615"/>
          </a:xfrm>
          <a:prstGeom prst="rect">
            <a:avLst/>
          </a:prstGeom>
        </p:spPr>
      </p:pic>
    </p:spTree>
    <p:extLst>
      <p:ext uri="{BB962C8B-B14F-4D97-AF65-F5344CB8AC3E}">
        <p14:creationId xmlns:p14="http://schemas.microsoft.com/office/powerpoint/2010/main" val="19053202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p:nvPr/>
        </p:nvSpPr>
        <p:spPr>
          <a:xfrm>
            <a:off x="0" y="188640"/>
            <a:ext cx="9144000" cy="842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Projets </a:t>
            </a:r>
          </a:p>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(inauguration 2022- délais initiaux  maintenus)</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6" name="ZoneTexte 9"/>
          <p:cNvSpPr/>
          <p:nvPr/>
        </p:nvSpPr>
        <p:spPr>
          <a:xfrm>
            <a:off x="1475640" y="2997000"/>
            <a:ext cx="453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78797"/>
            <a:ext cx="923267" cy="904615"/>
          </a:xfrm>
          <a:prstGeom prst="rect">
            <a:avLst/>
          </a:prstGeom>
        </p:spPr>
      </p:pic>
      <p:sp>
        <p:nvSpPr>
          <p:cNvPr id="14" name="ZoneTexte 13"/>
          <p:cNvSpPr txBox="1"/>
          <p:nvPr/>
        </p:nvSpPr>
        <p:spPr>
          <a:xfrm>
            <a:off x="127951" y="5095333"/>
            <a:ext cx="2859874" cy="646331"/>
          </a:xfrm>
          <a:prstGeom prst="rect">
            <a:avLst/>
          </a:prstGeom>
          <a:solidFill>
            <a:schemeClr val="accent5">
              <a:lumMod val="20000"/>
              <a:lumOff val="80000"/>
            </a:schemeClr>
          </a:solidFill>
          <a:ln>
            <a:solidFill>
              <a:schemeClr val="tx1">
                <a:alpha val="98000"/>
              </a:schemeClr>
            </a:solidFill>
          </a:ln>
        </p:spPr>
        <p:txBody>
          <a:bodyPr wrap="square" rtlCol="0">
            <a:spAutoFit/>
          </a:bodyPr>
          <a:lstStyle/>
          <a:p>
            <a:pPr algn="ctr"/>
            <a:r>
              <a:rPr lang="fr-BE" dirty="0"/>
              <a:t>Avenue Dailly 134 à Schaerbeek</a:t>
            </a: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51" y="1096358"/>
            <a:ext cx="2859873" cy="4006800"/>
          </a:xfrm>
          <a:prstGeom prst="rect">
            <a:avLst/>
          </a:prstGeom>
          <a:effectLst/>
        </p:spPr>
      </p:pic>
      <p:sp>
        <p:nvSpPr>
          <p:cNvPr id="15" name="ZoneTexte 14"/>
          <p:cNvSpPr txBox="1"/>
          <p:nvPr/>
        </p:nvSpPr>
        <p:spPr>
          <a:xfrm>
            <a:off x="3347863" y="5518619"/>
            <a:ext cx="2713899" cy="646331"/>
          </a:xfrm>
          <a:prstGeom prst="rect">
            <a:avLst/>
          </a:prstGeom>
          <a:solidFill>
            <a:schemeClr val="accent5">
              <a:lumMod val="20000"/>
              <a:lumOff val="80000"/>
            </a:schemeClr>
          </a:solidFill>
          <a:ln>
            <a:solidFill>
              <a:schemeClr val="tx1">
                <a:alpha val="98000"/>
              </a:schemeClr>
            </a:solidFill>
          </a:ln>
        </p:spPr>
        <p:txBody>
          <a:bodyPr wrap="square" rtlCol="0">
            <a:spAutoFit/>
          </a:bodyPr>
          <a:lstStyle/>
          <a:p>
            <a:pPr algn="ctr"/>
            <a:r>
              <a:rPr lang="fr-BE" dirty="0"/>
              <a:t>Rue Josaphat 312 à Schaerbeek</a:t>
            </a: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864" y="1883902"/>
            <a:ext cx="2713899" cy="3627068"/>
          </a:xfrm>
          <a:prstGeom prst="rect">
            <a:avLst/>
          </a:prstGeom>
        </p:spPr>
      </p:pic>
      <p:sp>
        <p:nvSpPr>
          <p:cNvPr id="8" name="Rectangle 7"/>
          <p:cNvSpPr/>
          <p:nvPr/>
        </p:nvSpPr>
        <p:spPr>
          <a:xfrm>
            <a:off x="6239722" y="5094000"/>
            <a:ext cx="2677070" cy="646331"/>
          </a:xfrm>
          <a:prstGeom prst="rect">
            <a:avLst/>
          </a:prstGeom>
          <a:solidFill>
            <a:schemeClr val="accent5">
              <a:lumMod val="20000"/>
              <a:lumOff val="80000"/>
            </a:schemeClr>
          </a:solidFill>
          <a:ln>
            <a:solidFill>
              <a:schemeClr val="tx1">
                <a:alpha val="98000"/>
              </a:schemeClr>
            </a:solidFill>
          </a:ln>
        </p:spPr>
        <p:txBody>
          <a:bodyPr wrap="square">
            <a:spAutoFit/>
          </a:bodyPr>
          <a:lstStyle/>
          <a:p>
            <a:pPr algn="ctr"/>
            <a:r>
              <a:rPr lang="fr-BE" dirty="0"/>
              <a:t>Rue Bonaventure 61 à Jette</a:t>
            </a: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9721" y="1098000"/>
            <a:ext cx="2677071" cy="4005012"/>
          </a:xfrm>
          <a:prstGeom prst="rect">
            <a:avLst/>
          </a:prstGeom>
        </p:spPr>
      </p:pic>
    </p:spTree>
    <p:extLst>
      <p:ext uri="{BB962C8B-B14F-4D97-AF65-F5344CB8AC3E}">
        <p14:creationId xmlns:p14="http://schemas.microsoft.com/office/powerpoint/2010/main" val="21387465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p:nvPr/>
        </p:nvSpPr>
        <p:spPr>
          <a:xfrm>
            <a:off x="0" y="139798"/>
            <a:ext cx="9144000" cy="842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         2023 – année du défi !</a:t>
            </a:r>
          </a:p>
          <a:p>
            <a:pPr marL="0" marR="0" lvl="0" indent="0" algn="ctr"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          6 chantiers à boucler </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6" name="ZoneTexte 9"/>
          <p:cNvSpPr/>
          <p:nvPr/>
        </p:nvSpPr>
        <p:spPr>
          <a:xfrm>
            <a:off x="1475640" y="2997000"/>
            <a:ext cx="453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sp>
        <p:nvSpPr>
          <p:cNvPr id="19" name="Rectangle 18"/>
          <p:cNvSpPr/>
          <p:nvPr/>
        </p:nvSpPr>
        <p:spPr>
          <a:xfrm>
            <a:off x="239912" y="6082478"/>
            <a:ext cx="1944216" cy="523220"/>
          </a:xfrm>
          <a:prstGeom prst="rect">
            <a:avLst/>
          </a:prstGeom>
          <a:solidFill>
            <a:schemeClr val="accent5">
              <a:lumMod val="20000"/>
              <a:lumOff val="80000"/>
            </a:schemeClr>
          </a:solidFill>
          <a:ln>
            <a:solidFill>
              <a:schemeClr val="tx1">
                <a:alpha val="98000"/>
              </a:schemeClr>
            </a:solidFill>
          </a:ln>
        </p:spPr>
        <p:txBody>
          <a:bodyPr wrap="square">
            <a:spAutoFit/>
          </a:bodyPr>
          <a:lstStyle/>
          <a:p>
            <a:pPr algn="ctr"/>
            <a:r>
              <a:rPr lang="fr-BE" sz="1400" dirty="0" smtClean="0"/>
              <a:t>Av. Eekhoud </a:t>
            </a:r>
            <a:r>
              <a:rPr lang="fr-BE" sz="1400" dirty="0"/>
              <a:t>48 à Schaerbeek</a:t>
            </a:r>
          </a:p>
        </p:txBody>
      </p:sp>
      <p:sp>
        <p:nvSpPr>
          <p:cNvPr id="20" name="Rectangle 19"/>
          <p:cNvSpPr/>
          <p:nvPr/>
        </p:nvSpPr>
        <p:spPr>
          <a:xfrm>
            <a:off x="211231" y="2717398"/>
            <a:ext cx="2037425" cy="523220"/>
          </a:xfrm>
          <a:prstGeom prst="rect">
            <a:avLst/>
          </a:prstGeom>
          <a:solidFill>
            <a:schemeClr val="accent5">
              <a:lumMod val="20000"/>
              <a:lumOff val="80000"/>
            </a:schemeClr>
          </a:solidFill>
          <a:ln>
            <a:solidFill>
              <a:schemeClr val="tx1">
                <a:alpha val="98000"/>
              </a:schemeClr>
            </a:solidFill>
          </a:ln>
        </p:spPr>
        <p:txBody>
          <a:bodyPr wrap="square">
            <a:spAutoFit/>
          </a:bodyPr>
          <a:lstStyle/>
          <a:p>
            <a:pPr algn="ctr"/>
            <a:r>
              <a:rPr lang="fr-BE" sz="1400" dirty="0" smtClean="0"/>
              <a:t>Chée. </a:t>
            </a:r>
            <a:r>
              <a:rPr lang="fr-BE" sz="1400" dirty="0"/>
              <a:t>de </a:t>
            </a:r>
            <a:r>
              <a:rPr lang="fr-BE" sz="1400" dirty="0" err="1"/>
              <a:t>Haecht</a:t>
            </a:r>
            <a:r>
              <a:rPr lang="fr-BE" sz="1400" dirty="0"/>
              <a:t> 406 à Schaerbeek</a:t>
            </a: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45" y="139798"/>
            <a:ext cx="2016811" cy="2577600"/>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31" y="3506176"/>
            <a:ext cx="2002572" cy="2576302"/>
          </a:xfrm>
          <a:prstGeom prst="rect">
            <a:avLst/>
          </a:prstGeom>
        </p:spPr>
      </p:pic>
      <p:sp>
        <p:nvSpPr>
          <p:cNvPr id="18" name="Rectangle 17"/>
          <p:cNvSpPr/>
          <p:nvPr/>
        </p:nvSpPr>
        <p:spPr>
          <a:xfrm>
            <a:off x="3627108" y="2965879"/>
            <a:ext cx="2001600" cy="523220"/>
          </a:xfrm>
          <a:prstGeom prst="rect">
            <a:avLst/>
          </a:prstGeom>
          <a:solidFill>
            <a:schemeClr val="accent5">
              <a:lumMod val="20000"/>
              <a:lumOff val="80000"/>
            </a:schemeClr>
          </a:solidFill>
          <a:ln>
            <a:solidFill>
              <a:schemeClr val="tx1">
                <a:alpha val="98000"/>
              </a:schemeClr>
            </a:solidFill>
          </a:ln>
        </p:spPr>
        <p:txBody>
          <a:bodyPr wrap="square">
            <a:spAutoFit/>
          </a:bodyPr>
          <a:lstStyle/>
          <a:p>
            <a:pPr algn="ctr"/>
            <a:r>
              <a:rPr lang="fr-BE" sz="1400" dirty="0" smtClean="0"/>
              <a:t>Rue d’</a:t>
            </a:r>
            <a:r>
              <a:rPr lang="fr-BE" sz="1400" dirty="0" err="1" smtClean="0"/>
              <a:t>Anethan</a:t>
            </a:r>
            <a:r>
              <a:rPr lang="fr-BE" sz="1400" dirty="0" smtClean="0"/>
              <a:t> 42-44 à </a:t>
            </a:r>
            <a:r>
              <a:rPr lang="fr-BE" sz="1400" dirty="0"/>
              <a:t>Schaerbeek</a:t>
            </a:r>
          </a:p>
        </p:txBody>
      </p:sp>
      <p:sp>
        <p:nvSpPr>
          <p:cNvPr id="21" name="Rectangle 20"/>
          <p:cNvSpPr/>
          <p:nvPr/>
        </p:nvSpPr>
        <p:spPr>
          <a:xfrm>
            <a:off x="7176925" y="2704269"/>
            <a:ext cx="1718400" cy="523220"/>
          </a:xfrm>
          <a:prstGeom prst="rect">
            <a:avLst/>
          </a:prstGeom>
          <a:solidFill>
            <a:schemeClr val="accent5">
              <a:lumMod val="20000"/>
              <a:lumOff val="80000"/>
            </a:schemeClr>
          </a:solidFill>
          <a:ln>
            <a:solidFill>
              <a:schemeClr val="tx1">
                <a:alpha val="98000"/>
              </a:schemeClr>
            </a:solidFill>
          </a:ln>
        </p:spPr>
        <p:txBody>
          <a:bodyPr wrap="square">
            <a:spAutoFit/>
          </a:bodyPr>
          <a:lstStyle/>
          <a:p>
            <a:pPr algn="ctr"/>
            <a:r>
              <a:rPr lang="fr-BE" sz="1400" dirty="0" smtClean="0"/>
              <a:t>Rue Jean André De Mot 15 à Etterbeek</a:t>
            </a:r>
            <a:endParaRPr lang="fr-BE" sz="1400" dirty="0"/>
          </a:p>
        </p:txBody>
      </p:sp>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7108" y="1077391"/>
            <a:ext cx="2001600" cy="1888488"/>
          </a:xfrm>
          <a:prstGeom prst="rect">
            <a:avLst/>
          </a:prstGeom>
        </p:spPr>
      </p:pic>
      <p:pic>
        <p:nvPicPr>
          <p:cNvPr id="23" name="Imag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925" y="139798"/>
            <a:ext cx="1718400" cy="2577600"/>
          </a:xfrm>
          <a:prstGeom prst="rect">
            <a:avLst/>
          </a:prstGeom>
        </p:spPr>
      </p:pic>
      <p:sp>
        <p:nvSpPr>
          <p:cNvPr id="24" name="Rectangle 23"/>
          <p:cNvSpPr/>
          <p:nvPr/>
        </p:nvSpPr>
        <p:spPr>
          <a:xfrm>
            <a:off x="7198256" y="6081953"/>
            <a:ext cx="1722945" cy="523220"/>
          </a:xfrm>
          <a:prstGeom prst="rect">
            <a:avLst/>
          </a:prstGeom>
          <a:solidFill>
            <a:schemeClr val="accent5">
              <a:lumMod val="20000"/>
              <a:lumOff val="80000"/>
            </a:schemeClr>
          </a:solidFill>
          <a:ln>
            <a:solidFill>
              <a:schemeClr val="tx1">
                <a:alpha val="98000"/>
              </a:schemeClr>
            </a:solidFill>
          </a:ln>
        </p:spPr>
        <p:txBody>
          <a:bodyPr wrap="square">
            <a:spAutoFit/>
          </a:bodyPr>
          <a:lstStyle/>
          <a:p>
            <a:pPr algn="ctr"/>
            <a:r>
              <a:rPr lang="fr-BE" sz="1400" dirty="0" smtClean="0"/>
              <a:t>Rue de la Mutualité 55-57 à Forest </a:t>
            </a:r>
            <a:endParaRPr lang="fr-BE" sz="1400" dirty="0"/>
          </a:p>
        </p:txBody>
      </p:sp>
      <p:pic>
        <p:nvPicPr>
          <p:cNvPr id="25" name="Imag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8256" y="3506176"/>
            <a:ext cx="1722945" cy="2577600"/>
          </a:xfrm>
          <a:prstGeom prst="rect">
            <a:avLst/>
          </a:prstGeom>
        </p:spPr>
      </p:pic>
      <p:sp>
        <p:nvSpPr>
          <p:cNvPr id="26" name="Rectangle 25"/>
          <p:cNvSpPr/>
          <p:nvPr/>
        </p:nvSpPr>
        <p:spPr>
          <a:xfrm>
            <a:off x="3774415" y="6150616"/>
            <a:ext cx="1687986" cy="523220"/>
          </a:xfrm>
          <a:prstGeom prst="rect">
            <a:avLst/>
          </a:prstGeom>
          <a:solidFill>
            <a:schemeClr val="accent5">
              <a:lumMod val="20000"/>
              <a:lumOff val="80000"/>
            </a:schemeClr>
          </a:solidFill>
          <a:ln>
            <a:solidFill>
              <a:schemeClr val="tx1">
                <a:alpha val="98000"/>
              </a:schemeClr>
            </a:solidFill>
          </a:ln>
        </p:spPr>
        <p:txBody>
          <a:bodyPr wrap="square">
            <a:spAutoFit/>
          </a:bodyPr>
          <a:lstStyle/>
          <a:p>
            <a:pPr algn="ctr"/>
            <a:r>
              <a:rPr lang="fr-BE" sz="1400" dirty="0" smtClean="0"/>
              <a:t>Bd </a:t>
            </a:r>
            <a:r>
              <a:rPr lang="fr-BE" sz="1400" dirty="0"/>
              <a:t>Brand </a:t>
            </a:r>
            <a:r>
              <a:rPr lang="fr-BE" sz="1400" dirty="0" err="1"/>
              <a:t>Whitlock</a:t>
            </a:r>
            <a:r>
              <a:rPr lang="fr-BE" sz="1400" dirty="0"/>
              <a:t> 105 à </a:t>
            </a:r>
            <a:r>
              <a:rPr lang="fr-BE" sz="1400" dirty="0" err="1" smtClean="0"/>
              <a:t>Wol</a:t>
            </a:r>
            <a:r>
              <a:rPr lang="fr-BE" sz="1400" dirty="0" smtClean="0"/>
              <a:t>.-St-Lamb.</a:t>
            </a:r>
            <a:endParaRPr lang="fr-BE" sz="1400" dirty="0"/>
          </a:p>
        </p:txBody>
      </p:sp>
      <p:pic>
        <p:nvPicPr>
          <p:cNvPr id="27" name="Imag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3915" y="3573016"/>
            <a:ext cx="1687986" cy="2577600"/>
          </a:xfrm>
          <a:prstGeom prst="rect">
            <a:avLst/>
          </a:prstGeom>
        </p:spPr>
      </p:pic>
      <p:pic>
        <p:nvPicPr>
          <p:cNvPr id="28" name="Imag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83768" y="108609"/>
            <a:ext cx="923267" cy="904615"/>
          </a:xfrm>
          <a:prstGeom prst="rect">
            <a:avLst/>
          </a:prstGeom>
        </p:spPr>
      </p:pic>
      <p:sp>
        <p:nvSpPr>
          <p:cNvPr id="29" name="ZoneTexte 28"/>
          <p:cNvSpPr txBox="1"/>
          <p:nvPr/>
        </p:nvSpPr>
        <p:spPr>
          <a:xfrm rot="2010448">
            <a:off x="4590293" y="1245387"/>
            <a:ext cx="1296144" cy="253916"/>
          </a:xfrm>
          <a:prstGeom prst="rect">
            <a:avLst/>
          </a:prstGeom>
          <a:solidFill>
            <a:schemeClr val="bg1"/>
          </a:solidFill>
          <a:ln w="9525">
            <a:solidFill>
              <a:schemeClr val="tx1"/>
            </a:solidFill>
          </a:ln>
        </p:spPr>
        <p:txBody>
          <a:bodyPr wrap="square" rtlCol="0">
            <a:spAutoFit/>
          </a:bodyPr>
          <a:lstStyle/>
          <a:p>
            <a:r>
              <a:rPr lang="fr-BE" sz="1050" dirty="0" smtClean="0"/>
              <a:t>Projet avec la STIB</a:t>
            </a:r>
            <a:endParaRPr lang="fr-BE" sz="1050" dirty="0"/>
          </a:p>
        </p:txBody>
      </p:sp>
      <p:sp>
        <p:nvSpPr>
          <p:cNvPr id="32" name="ZoneTexte 31"/>
          <p:cNvSpPr txBox="1"/>
          <p:nvPr/>
        </p:nvSpPr>
        <p:spPr>
          <a:xfrm rot="2010448">
            <a:off x="7885471" y="3702666"/>
            <a:ext cx="1296144" cy="253916"/>
          </a:xfrm>
          <a:prstGeom prst="rect">
            <a:avLst/>
          </a:prstGeom>
          <a:solidFill>
            <a:schemeClr val="bg1"/>
          </a:solidFill>
          <a:ln w="9525">
            <a:solidFill>
              <a:schemeClr val="tx1"/>
            </a:solidFill>
          </a:ln>
        </p:spPr>
        <p:txBody>
          <a:bodyPr wrap="square" rtlCol="0">
            <a:spAutoFit/>
          </a:bodyPr>
          <a:lstStyle/>
          <a:p>
            <a:r>
              <a:rPr lang="fr-BE" sz="1050" dirty="0" smtClean="0"/>
              <a:t>Projet avec la STIB</a:t>
            </a:r>
            <a:endParaRPr lang="fr-BE" sz="1050" dirty="0"/>
          </a:p>
        </p:txBody>
      </p:sp>
      <p:sp>
        <p:nvSpPr>
          <p:cNvPr id="33" name="ZoneTexte 32"/>
          <p:cNvSpPr txBox="1"/>
          <p:nvPr/>
        </p:nvSpPr>
        <p:spPr>
          <a:xfrm rot="2010448">
            <a:off x="7885470" y="318137"/>
            <a:ext cx="1296144" cy="253916"/>
          </a:xfrm>
          <a:prstGeom prst="rect">
            <a:avLst/>
          </a:prstGeom>
          <a:solidFill>
            <a:schemeClr val="bg1"/>
          </a:solidFill>
          <a:ln w="9525">
            <a:solidFill>
              <a:schemeClr val="tx1"/>
            </a:solidFill>
          </a:ln>
        </p:spPr>
        <p:txBody>
          <a:bodyPr wrap="square" rtlCol="0">
            <a:spAutoFit/>
          </a:bodyPr>
          <a:lstStyle/>
          <a:p>
            <a:r>
              <a:rPr lang="fr-BE" sz="1050" dirty="0" smtClean="0"/>
              <a:t>Projet avec la STIB</a:t>
            </a:r>
            <a:endParaRPr lang="fr-BE" sz="1050" dirty="0"/>
          </a:p>
        </p:txBody>
      </p:sp>
    </p:spTree>
    <p:extLst>
      <p:ext uri="{BB962C8B-B14F-4D97-AF65-F5344CB8AC3E}">
        <p14:creationId xmlns:p14="http://schemas.microsoft.com/office/powerpoint/2010/main" val="35255811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245" y="194345"/>
            <a:ext cx="2958752" cy="2219064"/>
          </a:xfrm>
          <a:prstGeom prst="rect">
            <a:avLst/>
          </a:prstGeom>
        </p:spPr>
      </p:pic>
      <p:sp>
        <p:nvSpPr>
          <p:cNvPr id="6" name="ZoneTexte 9"/>
          <p:cNvSpPr/>
          <p:nvPr/>
        </p:nvSpPr>
        <p:spPr>
          <a:xfrm>
            <a:off x="1475640" y="2997000"/>
            <a:ext cx="453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957" y="4221088"/>
            <a:ext cx="923267" cy="904615"/>
          </a:xfrm>
          <a:prstGeom prst="rect">
            <a:avLst/>
          </a:prstGeom>
        </p:spPr>
      </p:pic>
      <p:sp>
        <p:nvSpPr>
          <p:cNvPr id="9" name="ZoneTexte 1"/>
          <p:cNvSpPr/>
          <p:nvPr/>
        </p:nvSpPr>
        <p:spPr>
          <a:xfrm>
            <a:off x="3851920" y="892736"/>
            <a:ext cx="4943796" cy="654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algn="just">
              <a:defRPr sz="1800"/>
            </a:pPr>
            <a:r>
              <a:rPr lang="fr-BE" dirty="0" smtClean="0"/>
              <a:t>18 immeubles équipés (= 188 panneaux) s’ajoutant  au 7 immeubles (= 74 panneaux) qui l’étaient déjà.</a:t>
            </a:r>
            <a:endParaRPr lang="fr-BE" i="0" u="none" strike="noStrike" kern="1200" spc="0" dirty="0" smtClean="0">
              <a:ln>
                <a:noFill/>
              </a:ln>
              <a:solidFill>
                <a:srgbClr val="000000"/>
              </a:solidFill>
              <a:latin typeface="Calibri" pitchFamily="18"/>
              <a:ea typeface="Microsoft YaHei" pitchFamily="2"/>
              <a:cs typeface="Mangal" pitchFamily="2"/>
            </a:endParaRPr>
          </a:p>
        </p:txBody>
      </p:sp>
      <p:sp>
        <p:nvSpPr>
          <p:cNvPr id="5" name="ZoneTexte 4"/>
          <p:cNvSpPr txBox="1"/>
          <p:nvPr/>
        </p:nvSpPr>
        <p:spPr>
          <a:xfrm>
            <a:off x="2987824" y="194345"/>
            <a:ext cx="6156176" cy="461665"/>
          </a:xfrm>
          <a:prstGeom prst="rect">
            <a:avLst/>
          </a:prstGeom>
          <a:noFill/>
        </p:spPr>
        <p:txBody>
          <a:bodyPr wrap="square" rtlCol="0">
            <a:spAutoFit/>
          </a:bodyPr>
          <a:lstStyle/>
          <a:p>
            <a:pPr lvl="0" algn="ctr"/>
            <a:r>
              <a:rPr lang="fr-BE" sz="2400" b="1" dirty="0">
                <a:solidFill>
                  <a:srgbClr val="000000"/>
                </a:solidFill>
                <a:latin typeface="Calibri" pitchFamily="18"/>
                <a:ea typeface="Microsoft YaHei" pitchFamily="2"/>
                <a:cs typeface="Mangal" pitchFamily="2"/>
              </a:rPr>
              <a:t>P</a:t>
            </a:r>
            <a:r>
              <a:rPr lang="fr-BE" sz="2400" b="1" dirty="0" smtClean="0">
                <a:solidFill>
                  <a:srgbClr val="000000"/>
                </a:solidFill>
                <a:latin typeface="Calibri" pitchFamily="18"/>
                <a:ea typeface="Microsoft YaHei" pitchFamily="2"/>
                <a:cs typeface="Mangal" pitchFamily="2"/>
              </a:rPr>
              <a:t>anneaux photovoltaïques</a:t>
            </a:r>
            <a:endParaRPr lang="fr-BE" sz="2400" b="1" dirty="0">
              <a:solidFill>
                <a:srgbClr val="000000"/>
              </a:solidFill>
              <a:latin typeface="Calibri" pitchFamily="18"/>
              <a:ea typeface="Microsoft YaHei" pitchFamily="2"/>
              <a:cs typeface="Mangal" pitchFamily="2"/>
            </a:endParaRPr>
          </a:p>
        </p:txBody>
      </p:sp>
      <p:graphicFrame>
        <p:nvGraphicFramePr>
          <p:cNvPr id="14" name="Tableau 13"/>
          <p:cNvGraphicFramePr>
            <a:graphicFrameLocks noGrp="1"/>
          </p:cNvGraphicFramePr>
          <p:nvPr>
            <p:extLst>
              <p:ext uri="{D42A27DB-BD31-4B8C-83A1-F6EECF244321}">
                <p14:modId xmlns:p14="http://schemas.microsoft.com/office/powerpoint/2010/main" val="2733831993"/>
              </p:ext>
            </p:extLst>
          </p:nvPr>
        </p:nvGraphicFramePr>
        <p:xfrm>
          <a:off x="1907704" y="2564904"/>
          <a:ext cx="5544616" cy="4049138"/>
        </p:xfrm>
        <a:graphic>
          <a:graphicData uri="http://schemas.openxmlformats.org/drawingml/2006/table">
            <a:tbl>
              <a:tblPr firstRow="1" firstCol="1" bandRow="1">
                <a:tableStyleId>{5C22544A-7EE6-4342-B048-85BDC9FD1C3A}</a:tableStyleId>
              </a:tblPr>
              <a:tblGrid>
                <a:gridCol w="995451"/>
                <a:gridCol w="995451"/>
                <a:gridCol w="1393474"/>
                <a:gridCol w="1008112"/>
                <a:gridCol w="1152128"/>
              </a:tblGrid>
              <a:tr h="964562">
                <a:tc rowSpan="9">
                  <a:txBody>
                    <a:bodyPr/>
                    <a:lstStyle/>
                    <a:p>
                      <a:pPr algn="ctr">
                        <a:lnSpc>
                          <a:spcPct val="115000"/>
                        </a:lnSpc>
                        <a:spcAft>
                          <a:spcPts val="0"/>
                        </a:spcAft>
                        <a:tabLst>
                          <a:tab pos="270510" algn="l"/>
                          <a:tab pos="449580" algn="l"/>
                        </a:tabLst>
                      </a:pPr>
                      <a:r>
                        <a:rPr lang="fr-BE" sz="1800" b="1" dirty="0" smtClean="0">
                          <a:solidFill>
                            <a:schemeClr val="tx1"/>
                          </a:solidFill>
                          <a:effectLst/>
                          <a:latin typeface="Calibri"/>
                          <a:ea typeface="MS Mincho"/>
                          <a:cs typeface="Times New Roman"/>
                        </a:rPr>
                        <a:t>P</a:t>
                      </a:r>
                    </a:p>
                    <a:p>
                      <a:pPr algn="ctr">
                        <a:lnSpc>
                          <a:spcPct val="115000"/>
                        </a:lnSpc>
                        <a:spcAft>
                          <a:spcPts val="0"/>
                        </a:spcAft>
                        <a:tabLst>
                          <a:tab pos="270510" algn="l"/>
                          <a:tab pos="449580" algn="l"/>
                        </a:tabLst>
                      </a:pPr>
                      <a:r>
                        <a:rPr lang="fr-BE" sz="1800" b="1" dirty="0" smtClean="0">
                          <a:solidFill>
                            <a:schemeClr val="tx1"/>
                          </a:solidFill>
                          <a:effectLst/>
                          <a:latin typeface="Calibri"/>
                          <a:ea typeface="MS Mincho"/>
                          <a:cs typeface="Times New Roman"/>
                        </a:rPr>
                        <a:t>R</a:t>
                      </a:r>
                    </a:p>
                    <a:p>
                      <a:pPr algn="ctr">
                        <a:lnSpc>
                          <a:spcPct val="115000"/>
                        </a:lnSpc>
                        <a:spcAft>
                          <a:spcPts val="0"/>
                        </a:spcAft>
                        <a:tabLst>
                          <a:tab pos="270510" algn="l"/>
                          <a:tab pos="449580" algn="l"/>
                        </a:tabLst>
                      </a:pPr>
                      <a:r>
                        <a:rPr lang="fr-BE" sz="1800" b="1" dirty="0" smtClean="0">
                          <a:solidFill>
                            <a:schemeClr val="tx1"/>
                          </a:solidFill>
                          <a:effectLst/>
                          <a:latin typeface="Calibri"/>
                          <a:ea typeface="MS Mincho"/>
                          <a:cs typeface="Times New Roman"/>
                        </a:rPr>
                        <a:t>O</a:t>
                      </a:r>
                      <a:br>
                        <a:rPr lang="fr-BE" sz="1800" b="1" dirty="0" smtClean="0">
                          <a:solidFill>
                            <a:schemeClr val="tx1"/>
                          </a:solidFill>
                          <a:effectLst/>
                          <a:latin typeface="Calibri"/>
                          <a:ea typeface="MS Mincho"/>
                          <a:cs typeface="Times New Roman"/>
                        </a:rPr>
                      </a:br>
                      <a:r>
                        <a:rPr lang="fr-BE" sz="1800" b="1" dirty="0" smtClean="0">
                          <a:solidFill>
                            <a:schemeClr val="tx1"/>
                          </a:solidFill>
                          <a:effectLst/>
                          <a:latin typeface="Calibri"/>
                          <a:ea typeface="MS Mincho"/>
                          <a:cs typeface="Times New Roman"/>
                        </a:rPr>
                        <a:t>S</a:t>
                      </a:r>
                      <a:br>
                        <a:rPr lang="fr-BE" sz="1800" b="1" dirty="0" smtClean="0">
                          <a:solidFill>
                            <a:schemeClr val="tx1"/>
                          </a:solidFill>
                          <a:effectLst/>
                          <a:latin typeface="Calibri"/>
                          <a:ea typeface="MS Mincho"/>
                          <a:cs typeface="Times New Roman"/>
                        </a:rPr>
                      </a:br>
                      <a:r>
                        <a:rPr lang="fr-BE" sz="1800" b="1" dirty="0" smtClean="0">
                          <a:solidFill>
                            <a:schemeClr val="tx1"/>
                          </a:solidFill>
                          <a:effectLst/>
                          <a:latin typeface="Calibri"/>
                          <a:ea typeface="MS Mincho"/>
                          <a:cs typeface="Times New Roman"/>
                        </a:rPr>
                        <a:t>P</a:t>
                      </a:r>
                      <a:br>
                        <a:rPr lang="fr-BE" sz="1800" b="1" dirty="0" smtClean="0">
                          <a:solidFill>
                            <a:schemeClr val="tx1"/>
                          </a:solidFill>
                          <a:effectLst/>
                          <a:latin typeface="Calibri"/>
                          <a:ea typeface="MS Mincho"/>
                          <a:cs typeface="Times New Roman"/>
                        </a:rPr>
                      </a:br>
                      <a:r>
                        <a:rPr lang="fr-BE" sz="1800" b="1" dirty="0" smtClean="0">
                          <a:solidFill>
                            <a:schemeClr val="tx1"/>
                          </a:solidFill>
                          <a:effectLst/>
                          <a:latin typeface="Calibri"/>
                          <a:ea typeface="MS Mincho"/>
                          <a:cs typeface="Times New Roman"/>
                        </a:rPr>
                        <a:t>E</a:t>
                      </a:r>
                      <a:br>
                        <a:rPr lang="fr-BE" sz="1800" b="1" dirty="0" smtClean="0">
                          <a:solidFill>
                            <a:schemeClr val="tx1"/>
                          </a:solidFill>
                          <a:effectLst/>
                          <a:latin typeface="Calibri"/>
                          <a:ea typeface="MS Mincho"/>
                          <a:cs typeface="Times New Roman"/>
                        </a:rPr>
                      </a:br>
                      <a:r>
                        <a:rPr lang="fr-BE" sz="1800" b="1" dirty="0" smtClean="0">
                          <a:solidFill>
                            <a:schemeClr val="tx1"/>
                          </a:solidFill>
                          <a:effectLst/>
                          <a:latin typeface="Calibri"/>
                          <a:ea typeface="MS Mincho"/>
                          <a:cs typeface="Times New Roman"/>
                        </a:rPr>
                        <a:t>C</a:t>
                      </a:r>
                      <a:br>
                        <a:rPr lang="fr-BE" sz="1800" b="1" dirty="0" smtClean="0">
                          <a:solidFill>
                            <a:schemeClr val="tx1"/>
                          </a:solidFill>
                          <a:effectLst/>
                          <a:latin typeface="Calibri"/>
                          <a:ea typeface="MS Mincho"/>
                          <a:cs typeface="Times New Roman"/>
                        </a:rPr>
                      </a:br>
                      <a:r>
                        <a:rPr lang="fr-BE" sz="1800" b="1" dirty="0" smtClean="0">
                          <a:solidFill>
                            <a:schemeClr val="tx1"/>
                          </a:solidFill>
                          <a:effectLst/>
                          <a:latin typeface="Calibri"/>
                          <a:ea typeface="MS Mincho"/>
                          <a:cs typeface="Times New Roman"/>
                        </a:rPr>
                        <a:t>T</a:t>
                      </a:r>
                      <a:br>
                        <a:rPr lang="fr-BE" sz="1800" b="1" dirty="0" smtClean="0">
                          <a:solidFill>
                            <a:schemeClr val="tx1"/>
                          </a:solidFill>
                          <a:effectLst/>
                          <a:latin typeface="Calibri"/>
                          <a:ea typeface="MS Mincho"/>
                          <a:cs typeface="Times New Roman"/>
                        </a:rPr>
                      </a:br>
                      <a:r>
                        <a:rPr lang="fr-BE" sz="1800" b="1" dirty="0" smtClean="0">
                          <a:solidFill>
                            <a:schemeClr val="tx1"/>
                          </a:solidFill>
                          <a:effectLst/>
                          <a:latin typeface="Calibri"/>
                          <a:ea typeface="MS Mincho"/>
                          <a:cs typeface="Times New Roman"/>
                        </a:rPr>
                        <a:t>I</a:t>
                      </a:r>
                      <a:br>
                        <a:rPr lang="fr-BE" sz="1800" b="1" dirty="0" smtClean="0">
                          <a:solidFill>
                            <a:schemeClr val="tx1"/>
                          </a:solidFill>
                          <a:effectLst/>
                          <a:latin typeface="Calibri"/>
                          <a:ea typeface="MS Mincho"/>
                          <a:cs typeface="Times New Roman"/>
                        </a:rPr>
                      </a:br>
                      <a:r>
                        <a:rPr lang="fr-BE" sz="1800" b="1" dirty="0" smtClean="0">
                          <a:solidFill>
                            <a:schemeClr val="tx1"/>
                          </a:solidFill>
                          <a:effectLst/>
                          <a:latin typeface="Calibri"/>
                          <a:ea typeface="MS Mincho"/>
                          <a:cs typeface="Times New Roman"/>
                        </a:rPr>
                        <a:t>O</a:t>
                      </a:r>
                      <a:br>
                        <a:rPr lang="fr-BE" sz="1800" b="1" dirty="0" smtClean="0">
                          <a:solidFill>
                            <a:schemeClr val="tx1"/>
                          </a:solidFill>
                          <a:effectLst/>
                          <a:latin typeface="Calibri"/>
                          <a:ea typeface="MS Mincho"/>
                          <a:cs typeface="Times New Roman"/>
                        </a:rPr>
                      </a:br>
                      <a:r>
                        <a:rPr lang="fr-BE" sz="1800" b="1" dirty="0" smtClean="0">
                          <a:solidFill>
                            <a:schemeClr val="tx1"/>
                          </a:solidFill>
                          <a:effectLst/>
                          <a:latin typeface="Calibri"/>
                          <a:ea typeface="MS Mincho"/>
                          <a:cs typeface="Times New Roman"/>
                        </a:rPr>
                        <a:t>N</a:t>
                      </a:r>
                      <a:endParaRPr lang="fr-BE" sz="1800" b="1" dirty="0">
                        <a:solidFill>
                          <a:schemeClr val="tx1"/>
                        </a:solidFill>
                        <a:effectLst/>
                        <a:latin typeface="Calibri"/>
                        <a:ea typeface="MS Mincho"/>
                        <a:cs typeface="Times New Roman"/>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tabLst>
                          <a:tab pos="270510" algn="l"/>
                          <a:tab pos="449580" algn="l"/>
                        </a:tabLst>
                      </a:pPr>
                      <a:r>
                        <a:rPr lang="fr-BE" sz="2200" dirty="0">
                          <a:effectLst/>
                        </a:rPr>
                        <a:t>Année</a:t>
                      </a:r>
                      <a:endParaRPr lang="fr-BE" sz="2200" dirty="0">
                        <a:effectLst/>
                        <a:latin typeface="Calibri"/>
                        <a:ea typeface="MS Mincho"/>
                        <a:cs typeface="Times New Roman"/>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tabLst>
                          <a:tab pos="270510" algn="l"/>
                          <a:tab pos="449580" algn="l"/>
                        </a:tabLst>
                      </a:pPr>
                      <a:r>
                        <a:rPr lang="fr-BE" sz="2200" dirty="0">
                          <a:effectLst/>
                        </a:rPr>
                        <a:t>Immeubles visités</a:t>
                      </a:r>
                      <a:endParaRPr lang="fr-BE" sz="2200" dirty="0">
                        <a:effectLst/>
                        <a:latin typeface="Calibri"/>
                        <a:ea typeface="MS Mincho"/>
                        <a:cs typeface="Times New Roman"/>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tabLst>
                          <a:tab pos="270510" algn="l"/>
                          <a:tab pos="449580" algn="l"/>
                        </a:tabLst>
                      </a:pPr>
                      <a:r>
                        <a:rPr lang="fr-BE" sz="2200" dirty="0">
                          <a:effectLst/>
                        </a:rPr>
                        <a:t>Baux </a:t>
                      </a:r>
                      <a:r>
                        <a:rPr lang="fr-BE" sz="2200" dirty="0" smtClean="0">
                          <a:effectLst/>
                        </a:rPr>
                        <a:t> </a:t>
                      </a:r>
                      <a:r>
                        <a:rPr lang="fr-BE" sz="2200" dirty="0">
                          <a:effectLst/>
                        </a:rPr>
                        <a:t>conclus</a:t>
                      </a:r>
                      <a:endParaRPr lang="fr-BE" sz="2200" dirty="0">
                        <a:effectLst/>
                        <a:latin typeface="Calibri"/>
                        <a:ea typeface="MS Mincho"/>
                        <a:cs typeface="Times New Roman"/>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tabLst>
                          <a:tab pos="270510" algn="l"/>
                          <a:tab pos="449580" algn="l"/>
                        </a:tabLst>
                      </a:pPr>
                      <a:r>
                        <a:rPr lang="fr-BE" sz="2200" dirty="0">
                          <a:effectLst/>
                        </a:rPr>
                        <a:t>Taux de réussite</a:t>
                      </a:r>
                      <a:endParaRPr lang="fr-BE" sz="2200" dirty="0">
                        <a:effectLst/>
                        <a:latin typeface="Calibri"/>
                        <a:ea typeface="MS Mincho"/>
                        <a:cs typeface="Times New Roman"/>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02463">
                <a:tc vMerge="1">
                  <a:txBody>
                    <a:bodyPr/>
                    <a:lstStyle/>
                    <a:p>
                      <a:endParaRPr lang="fr-BE"/>
                    </a:p>
                  </a:txBody>
                  <a:tcPr/>
                </a:tc>
                <a:tc>
                  <a:txBody>
                    <a:bodyPr/>
                    <a:lstStyle/>
                    <a:p>
                      <a:pPr algn="ctr">
                        <a:lnSpc>
                          <a:spcPct val="115000"/>
                        </a:lnSpc>
                        <a:spcAft>
                          <a:spcPts val="0"/>
                        </a:spcAft>
                        <a:tabLst>
                          <a:tab pos="270510" algn="l"/>
                          <a:tab pos="449580" algn="l"/>
                        </a:tabLst>
                      </a:pPr>
                      <a:r>
                        <a:rPr lang="fr-BE" sz="2200" dirty="0" smtClean="0">
                          <a:effectLst/>
                          <a:latin typeface="Calibri"/>
                          <a:ea typeface="MS Mincho"/>
                          <a:cs typeface="Times New Roman"/>
                        </a:rPr>
                        <a:t>2021</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latin typeface="Calibri"/>
                          <a:ea typeface="MS Mincho"/>
                          <a:cs typeface="Times New Roman"/>
                        </a:rPr>
                        <a:t>5</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latin typeface="Calibri"/>
                          <a:ea typeface="MS Mincho"/>
                          <a:cs typeface="Times New Roman"/>
                        </a:rPr>
                        <a:t>0</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latin typeface="Calibri"/>
                          <a:ea typeface="MS Mincho"/>
                          <a:cs typeface="Times New Roman"/>
                        </a:rPr>
                        <a:t> 0%</a:t>
                      </a:r>
                      <a:endParaRPr lang="fr-BE" sz="2200" dirty="0">
                        <a:effectLst/>
                        <a:latin typeface="Calibri"/>
                        <a:ea typeface="MS Mincho"/>
                        <a:cs typeface="Times New Roman"/>
                      </a:endParaRPr>
                    </a:p>
                  </a:txBody>
                  <a:tcPr marL="44450" marR="44450" marT="0" marB="0" anchor="ctr">
                    <a:lnR w="12700" cap="flat" cmpd="sng" algn="ctr">
                      <a:solidFill>
                        <a:schemeClr val="tx1"/>
                      </a:solidFill>
                      <a:prstDash val="solid"/>
                      <a:round/>
                      <a:headEnd type="none" w="med" len="med"/>
                      <a:tailEnd type="none" w="med" len="med"/>
                    </a:lnR>
                  </a:tcPr>
                </a:tc>
              </a:tr>
              <a:tr h="302463">
                <a:tc vMerge="1">
                  <a:txBody>
                    <a:bodyPr/>
                    <a:lstStyle/>
                    <a:p>
                      <a:endParaRPr lang="fr-BE"/>
                    </a:p>
                  </a:txBody>
                  <a:tcPr/>
                </a:tc>
                <a:tc>
                  <a:txBody>
                    <a:bodyPr/>
                    <a:lstStyle/>
                    <a:p>
                      <a:pPr algn="ctr">
                        <a:lnSpc>
                          <a:spcPct val="115000"/>
                        </a:lnSpc>
                        <a:spcAft>
                          <a:spcPts val="0"/>
                        </a:spcAft>
                        <a:tabLst>
                          <a:tab pos="270510" algn="l"/>
                          <a:tab pos="449580" algn="l"/>
                        </a:tabLst>
                      </a:pPr>
                      <a:r>
                        <a:rPr lang="fr-BE" sz="2200" dirty="0" smtClean="0">
                          <a:effectLst/>
                          <a:latin typeface="Calibri"/>
                          <a:ea typeface="MS Mincho"/>
                          <a:cs typeface="Times New Roman"/>
                        </a:rPr>
                        <a:t>2020</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latin typeface="Calibri"/>
                          <a:ea typeface="MS Mincho"/>
                          <a:cs typeface="Times New Roman"/>
                        </a:rPr>
                        <a:t>5</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latin typeface="Calibri"/>
                          <a:ea typeface="MS Mincho"/>
                          <a:cs typeface="Times New Roman"/>
                        </a:rPr>
                        <a:t>2</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latin typeface="Calibri"/>
                          <a:ea typeface="MS Mincho"/>
                          <a:cs typeface="Times New Roman"/>
                        </a:rPr>
                        <a:t>40%</a:t>
                      </a:r>
                      <a:endParaRPr lang="fr-BE" sz="2200" dirty="0">
                        <a:effectLst/>
                        <a:latin typeface="Calibri"/>
                        <a:ea typeface="MS Mincho"/>
                        <a:cs typeface="Times New Roman"/>
                      </a:endParaRPr>
                    </a:p>
                  </a:txBody>
                  <a:tcPr marL="44450" marR="44450" marT="0" marB="0" anchor="ctr">
                    <a:lnR w="12700" cap="flat" cmpd="sng" algn="ctr">
                      <a:solidFill>
                        <a:schemeClr val="tx1"/>
                      </a:solidFill>
                      <a:prstDash val="solid"/>
                      <a:round/>
                      <a:headEnd type="none" w="med" len="med"/>
                      <a:tailEnd type="none" w="med" len="med"/>
                    </a:lnR>
                  </a:tcPr>
                </a:tc>
              </a:tr>
              <a:tr h="302463">
                <a:tc vMerge="1">
                  <a:txBody>
                    <a:bodyPr/>
                    <a:lstStyle/>
                    <a:p>
                      <a:pPr algn="ctr">
                        <a:lnSpc>
                          <a:spcPct val="115000"/>
                        </a:lnSpc>
                        <a:spcAft>
                          <a:spcPts val="0"/>
                        </a:spcAft>
                        <a:tabLst>
                          <a:tab pos="270510" algn="l"/>
                          <a:tab pos="449580" algn="l"/>
                        </a:tabLst>
                      </a:pP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2019</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4</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latin typeface="+mn-lt"/>
                          <a:ea typeface="+mn-ea"/>
                          <a:cs typeface="+mn-cs"/>
                        </a:rPr>
                        <a:t>1</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rPr>
                        <a:t>25%</a:t>
                      </a:r>
                      <a:endParaRPr lang="fr-BE" sz="2200" dirty="0">
                        <a:effectLst/>
                        <a:latin typeface="Calibri"/>
                        <a:ea typeface="MS Mincho"/>
                        <a:cs typeface="Times New Roman"/>
                      </a:endParaRPr>
                    </a:p>
                  </a:txBody>
                  <a:tcPr marL="44450" marR="44450" marT="0" marB="0" anchor="ctr">
                    <a:lnR w="12700" cap="flat" cmpd="sng" algn="ctr">
                      <a:solidFill>
                        <a:schemeClr val="tx1"/>
                      </a:solidFill>
                      <a:prstDash val="solid"/>
                      <a:round/>
                      <a:headEnd type="none" w="med" len="med"/>
                      <a:tailEnd type="none" w="med" len="med"/>
                    </a:lnR>
                  </a:tcPr>
                </a:tc>
              </a:tr>
              <a:tr h="302463">
                <a:tc vMerge="1">
                  <a:txBody>
                    <a:bodyPr/>
                    <a:lstStyle/>
                    <a:p>
                      <a:pPr algn="ctr">
                        <a:lnSpc>
                          <a:spcPct val="115000"/>
                        </a:lnSpc>
                        <a:spcAft>
                          <a:spcPts val="0"/>
                        </a:spcAft>
                        <a:tabLst>
                          <a:tab pos="270510" algn="l"/>
                          <a:tab pos="449580" algn="l"/>
                        </a:tabLst>
                      </a:pP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2018</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7</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5</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71%</a:t>
                      </a:r>
                      <a:endParaRPr lang="fr-BE" sz="2200" dirty="0">
                        <a:effectLst/>
                        <a:latin typeface="Calibri"/>
                        <a:ea typeface="MS Mincho"/>
                        <a:cs typeface="Times New Roman"/>
                      </a:endParaRPr>
                    </a:p>
                  </a:txBody>
                  <a:tcPr marL="44450" marR="44450" marT="0" marB="0" anchor="ctr">
                    <a:lnR w="12700" cap="flat" cmpd="sng" algn="ctr">
                      <a:solidFill>
                        <a:schemeClr val="tx1"/>
                      </a:solidFill>
                      <a:prstDash val="solid"/>
                      <a:round/>
                      <a:headEnd type="none" w="med" len="med"/>
                      <a:tailEnd type="none" w="med" len="med"/>
                    </a:lnR>
                  </a:tcPr>
                </a:tc>
              </a:tr>
              <a:tr h="302463">
                <a:tc vMerge="1">
                  <a:txBody>
                    <a:bodyPr/>
                    <a:lstStyle/>
                    <a:p>
                      <a:pPr algn="ctr">
                        <a:lnSpc>
                          <a:spcPct val="115000"/>
                        </a:lnSpc>
                        <a:spcAft>
                          <a:spcPts val="0"/>
                        </a:spcAft>
                        <a:tabLst>
                          <a:tab pos="270510" algn="l"/>
                          <a:tab pos="449580" algn="l"/>
                        </a:tabLst>
                      </a:pP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2017</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6</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1</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17%</a:t>
                      </a:r>
                      <a:endParaRPr lang="fr-BE" sz="2200" dirty="0">
                        <a:effectLst/>
                        <a:latin typeface="Calibri"/>
                        <a:ea typeface="MS Mincho"/>
                        <a:cs typeface="Times New Roman"/>
                      </a:endParaRPr>
                    </a:p>
                  </a:txBody>
                  <a:tcPr marL="44450" marR="44450" marT="0" marB="0" anchor="ctr">
                    <a:lnR w="12700" cap="flat" cmpd="sng" algn="ctr">
                      <a:solidFill>
                        <a:schemeClr val="tx1"/>
                      </a:solidFill>
                      <a:prstDash val="solid"/>
                      <a:round/>
                      <a:headEnd type="none" w="med" len="med"/>
                      <a:tailEnd type="none" w="med" len="med"/>
                    </a:lnR>
                  </a:tcPr>
                </a:tc>
              </a:tr>
              <a:tr h="302463">
                <a:tc vMerge="1">
                  <a:txBody>
                    <a:bodyPr/>
                    <a:lstStyle/>
                    <a:p>
                      <a:pPr algn="ctr">
                        <a:lnSpc>
                          <a:spcPct val="115000"/>
                        </a:lnSpc>
                        <a:spcAft>
                          <a:spcPts val="0"/>
                        </a:spcAft>
                        <a:tabLst>
                          <a:tab pos="270510" algn="l"/>
                          <a:tab pos="449580" algn="l"/>
                        </a:tabLst>
                      </a:pP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2016</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6</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2</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33%</a:t>
                      </a:r>
                      <a:endParaRPr lang="fr-BE" sz="2200" dirty="0">
                        <a:effectLst/>
                        <a:latin typeface="Calibri"/>
                        <a:ea typeface="MS Mincho"/>
                        <a:cs typeface="Times New Roman"/>
                      </a:endParaRPr>
                    </a:p>
                  </a:txBody>
                  <a:tcPr marL="44450" marR="44450" marT="0" marB="0" anchor="ctr">
                    <a:lnR w="12700" cap="flat" cmpd="sng" algn="ctr">
                      <a:solidFill>
                        <a:schemeClr val="tx1"/>
                      </a:solidFill>
                      <a:prstDash val="solid"/>
                      <a:round/>
                      <a:headEnd type="none" w="med" len="med"/>
                      <a:tailEnd type="none" w="med" len="med"/>
                    </a:lnR>
                  </a:tcPr>
                </a:tc>
              </a:tr>
              <a:tr h="302463">
                <a:tc vMerge="1">
                  <a:txBody>
                    <a:bodyPr/>
                    <a:lstStyle/>
                    <a:p>
                      <a:pPr algn="ctr">
                        <a:lnSpc>
                          <a:spcPct val="115000"/>
                        </a:lnSpc>
                        <a:spcAft>
                          <a:spcPts val="0"/>
                        </a:spcAft>
                        <a:tabLst>
                          <a:tab pos="270510" algn="l"/>
                          <a:tab pos="449580" algn="l"/>
                        </a:tabLst>
                      </a:pP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2015</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10</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5</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smtClean="0">
                          <a:effectLst/>
                        </a:rPr>
                        <a:t>37%</a:t>
                      </a:r>
                      <a:endParaRPr lang="fr-BE" sz="2200" dirty="0">
                        <a:effectLst/>
                        <a:latin typeface="Calibri"/>
                        <a:ea typeface="MS Mincho"/>
                        <a:cs typeface="Times New Roman"/>
                      </a:endParaRPr>
                    </a:p>
                  </a:txBody>
                  <a:tcPr marL="44450" marR="44450" marT="0" marB="0" anchor="ctr">
                    <a:lnR w="12700" cap="flat" cmpd="sng" algn="ctr">
                      <a:solidFill>
                        <a:schemeClr val="tx1"/>
                      </a:solidFill>
                      <a:prstDash val="solid"/>
                      <a:round/>
                      <a:headEnd type="none" w="med" len="med"/>
                      <a:tailEnd type="none" w="med" len="med"/>
                    </a:lnR>
                  </a:tcPr>
                </a:tc>
              </a:tr>
              <a:tr h="378078">
                <a:tc vMerge="1">
                  <a:txBody>
                    <a:bodyPr/>
                    <a:lstStyle/>
                    <a:p>
                      <a:pPr algn="ctr">
                        <a:lnSpc>
                          <a:spcPct val="115000"/>
                        </a:lnSpc>
                        <a:spcAft>
                          <a:spcPts val="0"/>
                        </a:spcAft>
                        <a:tabLst>
                          <a:tab pos="270510" algn="l"/>
                          <a:tab pos="449580" algn="l"/>
                        </a:tabLst>
                      </a:pP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TOTAL</a:t>
                      </a:r>
                      <a:endParaRPr lang="fr-BE" sz="2200" dirty="0">
                        <a:effectLst/>
                        <a:latin typeface="Calibri"/>
                        <a:ea typeface="MS Mincho"/>
                        <a:cs typeface="Times New Roman"/>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tabLst>
                          <a:tab pos="270510" algn="l"/>
                          <a:tab pos="449580" algn="l"/>
                        </a:tabLst>
                      </a:pPr>
                      <a:r>
                        <a:rPr lang="fr-BE" sz="2200" dirty="0" smtClean="0">
                          <a:effectLst/>
                        </a:rPr>
                        <a:t>43</a:t>
                      </a:r>
                      <a:endParaRPr lang="fr-BE" sz="2200" dirty="0">
                        <a:effectLst/>
                        <a:latin typeface="Calibri"/>
                        <a:ea typeface="MS Mincho"/>
                        <a:cs typeface="Times New Roman"/>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tabLst>
                          <a:tab pos="270510" algn="l"/>
                          <a:tab pos="449580" algn="l"/>
                        </a:tabLst>
                      </a:pPr>
                      <a:r>
                        <a:rPr lang="fr-BE" sz="2200" dirty="0" smtClean="0">
                          <a:effectLst/>
                        </a:rPr>
                        <a:t>16</a:t>
                      </a:r>
                      <a:endParaRPr lang="fr-BE" sz="2200" dirty="0">
                        <a:effectLst/>
                        <a:latin typeface="Calibri"/>
                        <a:ea typeface="MS Mincho"/>
                        <a:cs typeface="Times New Roman"/>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tabLst>
                          <a:tab pos="270510" algn="l"/>
                          <a:tab pos="449580" algn="l"/>
                        </a:tabLst>
                      </a:pPr>
                      <a:r>
                        <a:rPr lang="fr-BE" sz="2200" dirty="0" smtClean="0">
                          <a:effectLst/>
                        </a:rPr>
                        <a:t>37%</a:t>
                      </a:r>
                      <a:endParaRPr lang="fr-BE" sz="2200" dirty="0">
                        <a:effectLst/>
                        <a:latin typeface="Calibri"/>
                        <a:ea typeface="MS Mincho"/>
                        <a:cs typeface="Times New Roman"/>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11507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39356" y="300235"/>
            <a:ext cx="5673004" cy="430887"/>
          </a:xfrm>
          <a:prstGeom prst="rect">
            <a:avLst/>
          </a:prstGeom>
          <a:noFill/>
        </p:spPr>
        <p:txBody>
          <a:bodyPr wrap="square" rtlCol="0">
            <a:spAutoFit/>
          </a:bodyPr>
          <a:lstStyle/>
          <a:p>
            <a:pPr algn="ctr"/>
            <a:r>
              <a:rPr lang="fr-BE" sz="2200" b="1" dirty="0"/>
              <a:t>Gestion locative confiée à Logement pour Tous</a:t>
            </a:r>
          </a:p>
        </p:txBody>
      </p:sp>
      <p:sp>
        <p:nvSpPr>
          <p:cNvPr id="3" name="ZoneTexte 2"/>
          <p:cNvSpPr txBox="1"/>
          <p:nvPr/>
        </p:nvSpPr>
        <p:spPr>
          <a:xfrm>
            <a:off x="179512" y="1196752"/>
            <a:ext cx="8964488" cy="5078313"/>
          </a:xfrm>
          <a:prstGeom prst="rect">
            <a:avLst/>
          </a:prstGeom>
          <a:noFill/>
        </p:spPr>
        <p:txBody>
          <a:bodyPr wrap="square" rtlCol="0">
            <a:spAutoFit/>
          </a:bodyPr>
          <a:lstStyle/>
          <a:p>
            <a:r>
              <a:rPr lang="fr-BE" b="1" dirty="0" smtClean="0"/>
              <a:t>Logements</a:t>
            </a:r>
            <a:r>
              <a:rPr lang="fr-BE" dirty="0" smtClean="0"/>
              <a:t> – 118 ménages (+/- 400 personnes dont  +/-250 enfants)</a:t>
            </a:r>
          </a:p>
          <a:p>
            <a:endParaRPr lang="fr-BE" dirty="0"/>
          </a:p>
          <a:p>
            <a:r>
              <a:rPr lang="fr-BE" b="1" dirty="0" smtClean="0"/>
              <a:t>Durée moyenne </a:t>
            </a:r>
            <a:r>
              <a:rPr lang="fr-BE" dirty="0" smtClean="0"/>
              <a:t>des occupations : 6 ans </a:t>
            </a:r>
          </a:p>
          <a:p>
            <a:r>
              <a:rPr lang="fr-BE" dirty="0" smtClean="0"/>
              <a:t>        (plus longtemps pour les personnes âgées et familles avec enfants)</a:t>
            </a:r>
          </a:p>
          <a:p>
            <a:endParaRPr lang="fr-BE" dirty="0" smtClean="0"/>
          </a:p>
          <a:p>
            <a:r>
              <a:rPr lang="fr-BE" b="1" dirty="0" smtClean="0"/>
              <a:t>Mutation </a:t>
            </a:r>
            <a:r>
              <a:rPr lang="fr-BE" dirty="0" smtClean="0"/>
              <a:t>suite à modification de la composition familiale ou problème de mobilité (âge) = 						15% des  déménagements</a:t>
            </a:r>
            <a:endParaRPr lang="fr-BE" dirty="0" smtClean="0">
              <a:sym typeface="Wingdings" panose="05000000000000000000" pitchFamily="2" charset="2"/>
            </a:endParaRPr>
          </a:p>
          <a:p>
            <a:pPr>
              <a:tabLst>
                <a:tab pos="1257300" algn="l"/>
                <a:tab pos="1704975" algn="l"/>
              </a:tabLst>
            </a:pPr>
            <a:r>
              <a:rPr lang="fr-BE" b="1" dirty="0" smtClean="0">
                <a:sym typeface="Wingdings" panose="05000000000000000000" pitchFamily="2" charset="2"/>
              </a:rPr>
              <a:t>Partenariat  </a:t>
            </a:r>
            <a:r>
              <a:rPr lang="fr-BE" dirty="0" smtClean="0">
                <a:sym typeface="Wingdings" panose="05000000000000000000" pitchFamily="2" charset="2"/>
              </a:rPr>
              <a:t>avec 	- plus de 20 services sociaux</a:t>
            </a:r>
          </a:p>
          <a:p>
            <a:pPr>
              <a:tabLst>
                <a:tab pos="1257300" algn="l"/>
                <a:tab pos="1704975" algn="l"/>
              </a:tabLst>
            </a:pPr>
            <a:r>
              <a:rPr lang="fr-BE" dirty="0">
                <a:sym typeface="Wingdings" panose="05000000000000000000" pitchFamily="2" charset="2"/>
              </a:rPr>
              <a:t>	</a:t>
            </a:r>
            <a:r>
              <a:rPr lang="fr-BE" dirty="0" smtClean="0">
                <a:sym typeface="Wingdings" panose="05000000000000000000" pitchFamily="2" charset="2"/>
              </a:rPr>
              <a:t>	- </a:t>
            </a:r>
            <a:r>
              <a:rPr lang="fr-BE" dirty="0" err="1" smtClean="0">
                <a:sym typeface="Wingdings" panose="05000000000000000000" pitchFamily="2" charset="2"/>
              </a:rPr>
              <a:t>Rizome</a:t>
            </a:r>
            <a:r>
              <a:rPr lang="fr-BE" dirty="0" smtClean="0">
                <a:sym typeface="Wingdings" panose="05000000000000000000" pitchFamily="2" charset="2"/>
              </a:rPr>
              <a:t> (accompagnement d’ex-détenus) </a:t>
            </a:r>
          </a:p>
          <a:p>
            <a:endParaRPr lang="fr-BE" b="1" dirty="0">
              <a:sym typeface="Wingdings" panose="05000000000000000000" pitchFamily="2" charset="2"/>
            </a:endParaRPr>
          </a:p>
          <a:p>
            <a:r>
              <a:rPr lang="fr-BE" b="1" dirty="0" smtClean="0">
                <a:sym typeface="Wingdings" panose="05000000000000000000" pitchFamily="2" charset="2"/>
              </a:rPr>
              <a:t>Initiatives solidaires en 2021</a:t>
            </a:r>
          </a:p>
          <a:p>
            <a:r>
              <a:rPr lang="fr-BE" dirty="0" smtClean="0">
                <a:sym typeface="Wingdings"/>
              </a:rPr>
              <a:t> Prolongation </a:t>
            </a:r>
            <a:r>
              <a:rPr lang="fr-BE" dirty="0" smtClean="0">
                <a:sym typeface="Wingdings" panose="05000000000000000000" pitchFamily="2" charset="2"/>
              </a:rPr>
              <a:t>du  fonds COVID crée en 2020 (50.000€ de récolté)</a:t>
            </a:r>
          </a:p>
          <a:p>
            <a:r>
              <a:rPr lang="fr-BE" dirty="0" smtClean="0">
                <a:sym typeface="Wingdings"/>
              </a:rPr>
              <a:t> </a:t>
            </a:r>
            <a:r>
              <a:rPr lang="fr-BE" dirty="0" smtClean="0">
                <a:sym typeface="Wingdings" panose="05000000000000000000" pitchFamily="2" charset="2"/>
              </a:rPr>
              <a:t>Lancement de </a:t>
            </a:r>
            <a:r>
              <a:rPr lang="fr-BE" dirty="0" err="1" smtClean="0">
                <a:sym typeface="Wingdings" panose="05000000000000000000" pitchFamily="2" charset="2"/>
              </a:rPr>
              <a:t>Fair</a:t>
            </a:r>
            <a:r>
              <a:rPr lang="fr-BE" dirty="0" smtClean="0">
                <a:sym typeface="Wingdings" panose="05000000000000000000" pitchFamily="2" charset="2"/>
              </a:rPr>
              <a:t> Ground, coopérative immobilière sociale (20 associations )</a:t>
            </a:r>
          </a:p>
          <a:p>
            <a:r>
              <a:rPr lang="fr-BE" dirty="0">
                <a:sym typeface="Wingdings"/>
              </a:rPr>
              <a:t> </a:t>
            </a:r>
            <a:r>
              <a:rPr lang="fr-BE" dirty="0" smtClean="0">
                <a:sym typeface="Wingdings" panose="05000000000000000000" pitchFamily="2" charset="2"/>
              </a:rPr>
              <a:t>Réduction de la fracture numérique (aide aux locataires)</a:t>
            </a:r>
          </a:p>
          <a:p>
            <a:r>
              <a:rPr lang="fr-BE" dirty="0">
                <a:sym typeface="Wingdings"/>
              </a:rPr>
              <a:t> </a:t>
            </a:r>
            <a:r>
              <a:rPr lang="fr-BE" dirty="0" smtClean="0">
                <a:sym typeface="Wingdings" panose="05000000000000000000" pitchFamily="2" charset="2"/>
              </a:rPr>
              <a:t>Mise en commun des ressources au sein de la Fédération des AIS</a:t>
            </a:r>
          </a:p>
          <a:p>
            <a:pPr marL="285750" indent="-285750">
              <a:buFont typeface="Wingdings"/>
              <a:buChar char="ð"/>
            </a:pPr>
            <a:r>
              <a:rPr lang="fr-BE" dirty="0" smtClean="0">
                <a:sym typeface="Wingdings" panose="05000000000000000000" pitchFamily="2" charset="2"/>
              </a:rPr>
              <a:t>Réflexions stratégiques avec la région bruxelloise</a:t>
            </a:r>
          </a:p>
          <a:p>
            <a:pPr marL="285750" indent="-285750">
              <a:buFont typeface="Wingdings"/>
              <a:buChar char="ð"/>
            </a:pPr>
            <a:r>
              <a:rPr lang="fr-BE" dirty="0" smtClean="0">
                <a:sym typeface="Wingdings" panose="05000000000000000000" pitchFamily="2" charset="2"/>
              </a:rPr>
              <a:t>Panneaux photovoltaïques  sur 72 logements  soit + de 1000 panneaux</a:t>
            </a:r>
          </a:p>
          <a:p>
            <a:r>
              <a:rPr lang="fr-BE" dirty="0">
                <a:sym typeface="Wingdings" panose="05000000000000000000" pitchFamily="2" charset="2"/>
              </a:rPr>
              <a:t> </a:t>
            </a:r>
            <a:r>
              <a:rPr lang="fr-BE" dirty="0" smtClean="0">
                <a:sym typeface="Wingdings" panose="05000000000000000000" pitchFamily="2" charset="2"/>
              </a:rPr>
              <a:t>     (collaboration avec </a:t>
            </a:r>
            <a:r>
              <a:rPr lang="fr-BE" dirty="0" err="1" smtClean="0">
                <a:sym typeface="Wingdings" panose="05000000000000000000" pitchFamily="2" charset="2"/>
              </a:rPr>
              <a:t>l’asbl</a:t>
            </a:r>
            <a:r>
              <a:rPr lang="fr-BE" dirty="0" smtClean="0">
                <a:sym typeface="Wingdings" panose="05000000000000000000" pitchFamily="2" charset="2"/>
              </a:rPr>
              <a:t> Energie Commune)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0" y="379726"/>
            <a:ext cx="2105025" cy="61912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745" y="166337"/>
            <a:ext cx="914400" cy="895927"/>
          </a:xfrm>
          <a:prstGeom prst="rect">
            <a:avLst/>
          </a:prstGeom>
        </p:spPr>
      </p:pic>
    </p:spTree>
    <p:extLst>
      <p:ext uri="{BB962C8B-B14F-4D97-AF65-F5344CB8AC3E}">
        <p14:creationId xmlns:p14="http://schemas.microsoft.com/office/powerpoint/2010/main" val="264334950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644" y="241324"/>
            <a:ext cx="914400" cy="895927"/>
          </a:xfrm>
          <a:prstGeom prst="rect">
            <a:avLst/>
          </a:prstGeom>
        </p:spPr>
      </p:pic>
      <p:sp>
        <p:nvSpPr>
          <p:cNvPr id="10" name="ZoneTexte 9"/>
          <p:cNvSpPr txBox="1"/>
          <p:nvPr/>
        </p:nvSpPr>
        <p:spPr>
          <a:xfrm>
            <a:off x="2264816" y="300235"/>
            <a:ext cx="5835576" cy="430887"/>
          </a:xfrm>
          <a:prstGeom prst="rect">
            <a:avLst/>
          </a:prstGeom>
          <a:noFill/>
        </p:spPr>
        <p:txBody>
          <a:bodyPr wrap="square" rtlCol="0">
            <a:spAutoFit/>
          </a:bodyPr>
          <a:lstStyle/>
          <a:p>
            <a:pPr algn="ctr"/>
            <a:r>
              <a:rPr lang="fr-BE" sz="2200" b="1" dirty="0"/>
              <a:t>Gestion locative confiée à Logement pour Tous</a:t>
            </a: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1" y="379726"/>
            <a:ext cx="2105025" cy="619125"/>
          </a:xfrm>
          <a:prstGeom prst="rect">
            <a:avLst/>
          </a:prstGeom>
        </p:spPr>
      </p:pic>
      <p:graphicFrame>
        <p:nvGraphicFramePr>
          <p:cNvPr id="16" name="Graphique 15"/>
          <p:cNvGraphicFramePr>
            <a:graphicFrameLocks/>
          </p:cNvGraphicFramePr>
          <p:nvPr>
            <p:extLst>
              <p:ext uri="{D42A27DB-BD31-4B8C-83A1-F6EECF244321}">
                <p14:modId xmlns:p14="http://schemas.microsoft.com/office/powerpoint/2010/main" val="882823580"/>
              </p:ext>
            </p:extLst>
          </p:nvPr>
        </p:nvGraphicFramePr>
        <p:xfrm>
          <a:off x="-180528" y="1137251"/>
          <a:ext cx="6565006" cy="26517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aphique 16"/>
          <p:cNvGraphicFramePr>
            <a:graphicFrameLocks/>
          </p:cNvGraphicFramePr>
          <p:nvPr>
            <p:extLst>
              <p:ext uri="{D42A27DB-BD31-4B8C-83A1-F6EECF244321}">
                <p14:modId xmlns:p14="http://schemas.microsoft.com/office/powerpoint/2010/main" val="3655930621"/>
              </p:ext>
            </p:extLst>
          </p:nvPr>
        </p:nvGraphicFramePr>
        <p:xfrm>
          <a:off x="2450292" y="3068960"/>
          <a:ext cx="6696744" cy="2664296"/>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467544" y="5877272"/>
            <a:ext cx="8115200" cy="646331"/>
          </a:xfrm>
          <a:prstGeom prst="rect">
            <a:avLst/>
          </a:prstGeom>
          <a:ln>
            <a:solidFill>
              <a:schemeClr val="accent1"/>
            </a:solidFill>
          </a:ln>
        </p:spPr>
        <p:txBody>
          <a:bodyPr wrap="square">
            <a:spAutoFit/>
          </a:bodyPr>
          <a:lstStyle/>
          <a:p>
            <a:pPr algn="ctr" fontAlgn="base"/>
            <a:r>
              <a:rPr lang="fr-FR" dirty="0"/>
              <a:t>L</a:t>
            </a:r>
            <a:r>
              <a:rPr lang="fr-FR" dirty="0" smtClean="0"/>
              <a:t>’offre </a:t>
            </a:r>
            <a:r>
              <a:rPr lang="fr-FR" dirty="0"/>
              <a:t>de RENOVASSISTANCE </a:t>
            </a:r>
            <a:r>
              <a:rPr lang="fr-FR" dirty="0" smtClean="0"/>
              <a:t>répond </a:t>
            </a:r>
            <a:r>
              <a:rPr lang="fr-FR" dirty="0"/>
              <a:t>parfaitement à la demande des candidats de « Logement Pour Tous ». </a:t>
            </a:r>
            <a:r>
              <a:rPr lang="fr-BE" dirty="0"/>
              <a:t> </a:t>
            </a:r>
          </a:p>
        </p:txBody>
      </p:sp>
      <p:sp>
        <p:nvSpPr>
          <p:cNvPr id="8" name="ZoneTexte 1"/>
          <p:cNvSpPr txBox="1"/>
          <p:nvPr/>
        </p:nvSpPr>
        <p:spPr>
          <a:xfrm>
            <a:off x="5940152" y="3514524"/>
            <a:ext cx="288032"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2000" dirty="0" smtClean="0">
                <a:solidFill>
                  <a:schemeClr val="bg1"/>
                </a:solidFill>
              </a:rPr>
              <a:t>4</a:t>
            </a:r>
            <a:endParaRPr lang="fr-BE" sz="2000" dirty="0">
              <a:solidFill>
                <a:schemeClr val="bg1"/>
              </a:solidFill>
            </a:endParaRPr>
          </a:p>
        </p:txBody>
      </p:sp>
      <p:sp>
        <p:nvSpPr>
          <p:cNvPr id="9" name="ZoneTexte 2"/>
          <p:cNvSpPr txBox="1"/>
          <p:nvPr/>
        </p:nvSpPr>
        <p:spPr>
          <a:xfrm>
            <a:off x="6804248" y="3646160"/>
            <a:ext cx="360040"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2000" dirty="0" smtClean="0"/>
              <a:t>1</a:t>
            </a:r>
            <a:endParaRPr lang="fr-BE" sz="2000" dirty="0"/>
          </a:p>
        </p:txBody>
      </p:sp>
      <p:sp>
        <p:nvSpPr>
          <p:cNvPr id="12" name="ZoneTexte 1"/>
          <p:cNvSpPr txBox="1"/>
          <p:nvPr/>
        </p:nvSpPr>
        <p:spPr>
          <a:xfrm>
            <a:off x="6876256" y="4706848"/>
            <a:ext cx="288032"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2000" dirty="0"/>
              <a:t>2</a:t>
            </a:r>
          </a:p>
        </p:txBody>
      </p:sp>
      <p:sp>
        <p:nvSpPr>
          <p:cNvPr id="13" name="ZoneTexte 1"/>
          <p:cNvSpPr txBox="1"/>
          <p:nvPr/>
        </p:nvSpPr>
        <p:spPr>
          <a:xfrm>
            <a:off x="5436096" y="4401108"/>
            <a:ext cx="288032"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2000" dirty="0"/>
              <a:t>3</a:t>
            </a:r>
          </a:p>
        </p:txBody>
      </p:sp>
    </p:spTree>
    <p:extLst>
      <p:ext uri="{BB962C8B-B14F-4D97-AF65-F5344CB8AC3E}">
        <p14:creationId xmlns:p14="http://schemas.microsoft.com/office/powerpoint/2010/main" val="18333935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76601281"/>
              </p:ext>
            </p:extLst>
          </p:nvPr>
        </p:nvGraphicFramePr>
        <p:xfrm>
          <a:off x="251520" y="176039"/>
          <a:ext cx="6840760" cy="6542854"/>
        </p:xfrm>
        <a:graphic>
          <a:graphicData uri="http://schemas.openxmlformats.org/drawingml/2006/table">
            <a:tbl>
              <a:tblPr>
                <a:tableStyleId>{5C22544A-7EE6-4342-B048-85BDC9FD1C3A}</a:tableStyleId>
              </a:tblPr>
              <a:tblGrid>
                <a:gridCol w="1152128"/>
                <a:gridCol w="3684528"/>
                <a:gridCol w="989566"/>
                <a:gridCol w="1014538"/>
              </a:tblGrid>
              <a:tr h="247226">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ctr" rtl="0" fontAlgn="b"/>
                      <a:r>
                        <a:rPr lang="fr-BE" sz="1600" b="1" u="none" strike="noStrike" dirty="0">
                          <a:effectLst/>
                        </a:rPr>
                        <a:t>ACTIF</a:t>
                      </a:r>
                      <a:endParaRPr lang="fr-BE" sz="1600" b="1" i="0" u="none" strike="noStrike" dirty="0">
                        <a:solidFill>
                          <a:srgbClr val="003399"/>
                        </a:solidFill>
                        <a:effectLst/>
                        <a:latin typeface="Calibri"/>
                      </a:endParaRPr>
                    </a:p>
                  </a:txBody>
                  <a:tcPr marL="5039" marR="5039" marT="5039" marB="0" anchor="b"/>
                </a:tc>
                <a:tc>
                  <a:txBody>
                    <a:bodyPr/>
                    <a:lstStyle/>
                    <a:p>
                      <a:pPr algn="ctr" rtl="0" fontAlgn="b"/>
                      <a:r>
                        <a:rPr lang="fr-BE" sz="1600" b="1" u="none" strike="noStrike" dirty="0" smtClean="0">
                          <a:effectLst/>
                        </a:rPr>
                        <a:t>202</a:t>
                      </a:r>
                      <a:r>
                        <a:rPr lang="fr-BE" sz="1600" b="1" i="0" u="none" strike="noStrike" dirty="0" smtClean="0">
                          <a:solidFill>
                            <a:srgbClr val="003399"/>
                          </a:solidFill>
                          <a:effectLst/>
                          <a:latin typeface="Calibri"/>
                        </a:rPr>
                        <a:t>1</a:t>
                      </a:r>
                      <a:endParaRPr lang="fr-BE" sz="1600" b="1" i="0" u="none" strike="noStrike" dirty="0">
                        <a:solidFill>
                          <a:srgbClr val="003399"/>
                        </a:solidFill>
                        <a:effectLst/>
                        <a:latin typeface="Calibri"/>
                      </a:endParaRPr>
                    </a:p>
                  </a:txBody>
                  <a:tcPr marL="5039" marR="5039" marT="5039" marB="0" anchor="b"/>
                </a:tc>
                <a:tc>
                  <a:txBody>
                    <a:bodyPr/>
                    <a:lstStyle/>
                    <a:p>
                      <a:pPr algn="ctr" rtl="0" fontAlgn="b"/>
                      <a:r>
                        <a:rPr lang="fr-BE" sz="1600" b="1" u="none" strike="noStrike" dirty="0" smtClean="0">
                          <a:solidFill>
                            <a:schemeClr val="bg1">
                              <a:lumMod val="50000"/>
                            </a:schemeClr>
                          </a:solidFill>
                          <a:effectLst/>
                        </a:rPr>
                        <a:t>2020</a:t>
                      </a:r>
                      <a:endParaRPr lang="fr-BE" sz="1600" b="1"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b="1" u="none" strike="noStrike" dirty="0">
                          <a:effectLst/>
                        </a:rPr>
                        <a:t>ACTIFS IMMOBILISES</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effectLst/>
                        </a:rPr>
                        <a:t>8.762.911</a:t>
                      </a:r>
                      <a:endParaRPr lang="fr-BE" sz="1600" b="1" u="none" strike="noStrike" dirty="0" smtClean="0">
                        <a:effectLst/>
                      </a:endParaRPr>
                    </a:p>
                  </a:txBody>
                  <a:tcPr marL="5039" marR="5039" marT="5039" marB="0" anchor="b"/>
                </a:tc>
                <a:tc>
                  <a:txBody>
                    <a:bodyPr/>
                    <a:lstStyle/>
                    <a:p>
                      <a:pPr algn="r" rtl="0" fontAlgn="b"/>
                      <a:r>
                        <a:rPr lang="fr-BE" sz="1600" b="1" u="none" strike="noStrike" dirty="0" smtClean="0">
                          <a:solidFill>
                            <a:schemeClr val="tx1">
                              <a:lumMod val="50000"/>
                              <a:lumOff val="50000"/>
                            </a:schemeClr>
                          </a:solidFill>
                          <a:effectLst/>
                        </a:rPr>
                        <a:t>8.512.552</a:t>
                      </a:r>
                      <a:endParaRPr lang="fr-BE" sz="1600" b="1" i="0"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b="1" u="none" strike="noStrike" dirty="0" smtClean="0">
                          <a:effectLst/>
                        </a:rPr>
                        <a:t>22</a:t>
                      </a:r>
                      <a:endParaRPr lang="fr-BE" sz="1600" b="1" i="0" u="none" strike="noStrike" dirty="0">
                        <a:solidFill>
                          <a:srgbClr val="003399"/>
                        </a:solidFill>
                        <a:effectLst/>
                        <a:latin typeface="Calibri"/>
                      </a:endParaRPr>
                    </a:p>
                  </a:txBody>
                  <a:tcPr marL="72000" marR="5039" marT="5039" marB="0" anchor="b"/>
                </a:tc>
                <a:tc>
                  <a:txBody>
                    <a:bodyPr/>
                    <a:lstStyle/>
                    <a:p>
                      <a:pPr algn="l" rtl="0" fontAlgn="b"/>
                      <a:r>
                        <a:rPr lang="fr-BE" sz="1600" b="1" u="none" strike="noStrike" baseline="0" dirty="0" smtClean="0">
                          <a:effectLst/>
                        </a:rPr>
                        <a:t>   </a:t>
                      </a:r>
                      <a:r>
                        <a:rPr lang="fr-BE" sz="1600" b="1" u="none" strike="noStrike" dirty="0" smtClean="0">
                          <a:effectLst/>
                        </a:rPr>
                        <a:t>Immeubles </a:t>
                      </a:r>
                      <a:r>
                        <a:rPr lang="fr-BE" sz="1600" b="1" u="none" strike="noStrike" dirty="0">
                          <a:effectLst/>
                        </a:rPr>
                        <a:t>en usufruit</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effectLst/>
                        </a:rPr>
                        <a:t>83.712</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solidFill>
                            <a:schemeClr val="tx1">
                              <a:lumMod val="50000"/>
                              <a:lumOff val="50000"/>
                            </a:schemeClr>
                          </a:solidFill>
                          <a:effectLst/>
                        </a:rPr>
                        <a:t>109.680</a:t>
                      </a:r>
                      <a:endParaRPr lang="fr-BE" sz="1600" b="1" i="0" u="none" strike="noStrike" dirty="0">
                        <a:solidFill>
                          <a:schemeClr val="tx1">
                            <a:lumMod val="50000"/>
                            <a:lumOff val="50000"/>
                          </a:schemeClr>
                        </a:solidFill>
                        <a:effectLst/>
                        <a:latin typeface="Calibri"/>
                      </a:endParaRPr>
                    </a:p>
                  </a:txBody>
                  <a:tcPr marL="5039" marR="5039" marT="5039" marB="0" anchor="b"/>
                </a:tc>
              </a:tr>
              <a:tr h="202068">
                <a:tc>
                  <a:txBody>
                    <a:bodyPr/>
                    <a:lstStyle/>
                    <a:p>
                      <a:pPr algn="l" rtl="0" fontAlgn="b"/>
                      <a:r>
                        <a:rPr lang="fr-BE" sz="1600" u="none" strike="noStrike" dirty="0" smtClean="0">
                          <a:effectLst/>
                        </a:rPr>
                        <a:t>26</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baseline="0" dirty="0" smtClean="0">
                          <a:effectLst/>
                        </a:rPr>
                        <a:t>   </a:t>
                      </a:r>
                      <a:r>
                        <a:rPr lang="fr-BE" sz="1600" u="none" strike="noStrike" dirty="0" smtClean="0">
                          <a:effectLst/>
                        </a:rPr>
                        <a:t>Immobilisations </a:t>
                      </a:r>
                      <a:r>
                        <a:rPr lang="fr-BE" sz="1600" u="none" strike="noStrike" dirty="0">
                          <a:effectLst/>
                        </a:rPr>
                        <a:t>dans les rénovations</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b="1" i="0" u="none" strike="noStrike" dirty="0" smtClean="0">
                          <a:effectLst/>
                        </a:rPr>
                        <a:t>8.679.199</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i="0" u="none" strike="noStrike" dirty="0" smtClean="0">
                          <a:solidFill>
                            <a:schemeClr val="tx1">
                              <a:lumMod val="50000"/>
                              <a:lumOff val="50000"/>
                            </a:schemeClr>
                          </a:solidFill>
                          <a:effectLst/>
                        </a:rPr>
                        <a:t>8.402.872</a:t>
                      </a:r>
                      <a:endParaRPr lang="fr-BE" sz="1600" b="1" i="0"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261.000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baseline="0" dirty="0" smtClean="0">
                          <a:effectLst/>
                        </a:rPr>
                        <a:t>        </a:t>
                      </a:r>
                      <a:r>
                        <a:rPr lang="fr-BE" sz="1600" i="1" u="none" strike="noStrike" dirty="0" smtClean="0">
                          <a:effectLst/>
                        </a:rPr>
                        <a:t>Investissements</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0" u="none" strike="noStrike" dirty="0" smtClean="0">
                          <a:effectLst/>
                        </a:rPr>
                        <a:t>16.301.329</a:t>
                      </a:r>
                    </a:p>
                  </a:txBody>
                  <a:tcPr marL="5039" marR="5039" marT="5039" marB="0" anchor="b"/>
                </a:tc>
                <a:tc>
                  <a:txBody>
                    <a:bodyPr/>
                    <a:lstStyle/>
                    <a:p>
                      <a:pPr algn="r" rtl="0" fontAlgn="b"/>
                      <a:r>
                        <a:rPr lang="fr-BE" sz="1600" i="0" u="none" strike="noStrike" dirty="0" smtClean="0">
                          <a:solidFill>
                            <a:schemeClr val="tx1">
                              <a:lumMod val="50000"/>
                              <a:lumOff val="50000"/>
                            </a:schemeClr>
                          </a:solidFill>
                          <a:effectLst/>
                        </a:rPr>
                        <a:t>15.358.909</a:t>
                      </a:r>
                    </a:p>
                  </a:txBody>
                  <a:tcPr marL="5039" marR="5039" marT="5039" marB="0" anchor="b"/>
                </a:tc>
              </a:tr>
              <a:tr h="242449">
                <a:tc>
                  <a:txBody>
                    <a:bodyPr/>
                    <a:lstStyle/>
                    <a:p>
                      <a:pPr algn="l" rtl="0" fontAlgn="b"/>
                      <a:r>
                        <a:rPr lang="fr-BE" sz="1600" u="none" strike="noStrike" dirty="0" smtClean="0">
                          <a:effectLst/>
                        </a:rPr>
                        <a:t>261.009</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Amortissements</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0" u="none" strike="noStrike" dirty="0" smtClean="0">
                          <a:effectLst/>
                        </a:rPr>
                        <a:t>-7.622.129</a:t>
                      </a:r>
                    </a:p>
                  </a:txBody>
                  <a:tcPr marL="5039" marR="5039" marT="5039" marB="0" anchor="b"/>
                </a:tc>
                <a:tc>
                  <a:txBody>
                    <a:bodyPr/>
                    <a:lstStyle/>
                    <a:p>
                      <a:pPr algn="r" rtl="0" fontAlgn="b"/>
                      <a:r>
                        <a:rPr lang="fr-BE" sz="1600" i="0" u="none" strike="noStrike" dirty="0" smtClean="0">
                          <a:solidFill>
                            <a:schemeClr val="tx1">
                              <a:lumMod val="50000"/>
                              <a:lumOff val="50000"/>
                            </a:schemeClr>
                          </a:solidFill>
                          <a:effectLst/>
                        </a:rPr>
                        <a:t>-</a:t>
                      </a:r>
                      <a:r>
                        <a:rPr lang="fr-BE" sz="1600" i="0" u="none" strike="noStrike" baseline="0" dirty="0" smtClean="0">
                          <a:solidFill>
                            <a:schemeClr val="tx1">
                              <a:lumMod val="50000"/>
                              <a:lumOff val="50000"/>
                            </a:schemeClr>
                          </a:solidFill>
                          <a:effectLst/>
                        </a:rPr>
                        <a:t> </a:t>
                      </a:r>
                      <a:r>
                        <a:rPr lang="fr-BE" sz="1600" i="0" u="none" strike="noStrike" dirty="0" smtClean="0">
                          <a:solidFill>
                            <a:schemeClr val="tx1">
                              <a:lumMod val="50000"/>
                              <a:lumOff val="50000"/>
                            </a:schemeClr>
                          </a:solidFill>
                          <a:effectLst/>
                        </a:rPr>
                        <a:t>6.956.037</a:t>
                      </a:r>
                    </a:p>
                  </a:txBody>
                  <a:tcPr marL="5039" marR="5039" marT="5039" marB="0" anchor="b"/>
                </a:tc>
              </a:tr>
              <a:tr h="242449">
                <a:tc>
                  <a:txBody>
                    <a:bodyPr/>
                    <a:lstStyle/>
                    <a:p>
                      <a:pPr algn="l" rtl="0" fontAlgn="b"/>
                      <a:r>
                        <a:rPr lang="fr-BE" sz="1600" b="1" i="0" u="none" strike="noStrike" dirty="0" smtClean="0">
                          <a:solidFill>
                            <a:schemeClr val="tx1"/>
                          </a:solidFill>
                          <a:effectLst/>
                          <a:latin typeface="Calibri"/>
                        </a:rPr>
                        <a:t>28</a:t>
                      </a:r>
                      <a:endParaRPr lang="fr-BE" sz="1600" b="1" i="0" u="none" strike="noStrike" dirty="0">
                        <a:solidFill>
                          <a:schemeClr val="tx1"/>
                        </a:solidFill>
                        <a:effectLst/>
                        <a:latin typeface="Calibri"/>
                      </a:endParaRPr>
                    </a:p>
                  </a:txBody>
                  <a:tcPr marL="72000" marR="5039" marT="5039" marB="0" anchor="b"/>
                </a:tc>
                <a:tc>
                  <a:txBody>
                    <a:bodyPr/>
                    <a:lstStyle/>
                    <a:p>
                      <a:pPr algn="l" rtl="0" fontAlgn="b"/>
                      <a:r>
                        <a:rPr lang="fr-BE" sz="1600" b="1" i="0" u="none" strike="noStrike" dirty="0" smtClean="0">
                          <a:solidFill>
                            <a:schemeClr val="tx1"/>
                          </a:solidFill>
                          <a:effectLst/>
                          <a:latin typeface="Calibri"/>
                        </a:rPr>
                        <a:t>       Immobilisations financières</a:t>
                      </a:r>
                      <a:endParaRPr lang="fr-BE" sz="1600" b="1" i="0" u="none" strike="noStrike" dirty="0">
                        <a:solidFill>
                          <a:schemeClr val="tx1"/>
                        </a:solidFill>
                        <a:effectLst/>
                        <a:latin typeface="Calibri"/>
                      </a:endParaRPr>
                    </a:p>
                  </a:txBody>
                  <a:tcPr marL="5039" marR="5039" marT="5039" marB="0" anchor="b"/>
                </a:tc>
                <a:tc>
                  <a:txBody>
                    <a:bodyPr/>
                    <a:lstStyle/>
                    <a:p>
                      <a:pPr algn="r" rtl="0" fontAlgn="b"/>
                      <a:r>
                        <a:rPr lang="fr-BE" sz="1600" b="1" i="0" u="none" strike="noStrike" dirty="0" smtClean="0">
                          <a:solidFill>
                            <a:schemeClr val="tx1"/>
                          </a:solidFill>
                          <a:effectLst/>
                          <a:latin typeface="Calibri"/>
                        </a:rPr>
                        <a:t>0</a:t>
                      </a:r>
                      <a:endParaRPr lang="fr-BE" sz="1600" b="1" i="0" u="none" strike="noStrike" dirty="0">
                        <a:solidFill>
                          <a:schemeClr val="tx1"/>
                        </a:solidFill>
                        <a:effectLst/>
                        <a:latin typeface="Calibri"/>
                      </a:endParaRPr>
                    </a:p>
                  </a:txBody>
                  <a:tcPr marL="5039" marR="5039" marT="5039" marB="0" anchor="b"/>
                </a:tc>
                <a:tc>
                  <a:txBody>
                    <a:bodyPr/>
                    <a:lstStyle/>
                    <a:p>
                      <a:pPr algn="r" rtl="0" fontAlgn="b"/>
                      <a:r>
                        <a:rPr lang="fr-BE" sz="1600" b="1" i="0" u="none" strike="noStrike" dirty="0" smtClean="0">
                          <a:solidFill>
                            <a:schemeClr val="tx1">
                              <a:lumMod val="50000"/>
                              <a:lumOff val="50000"/>
                            </a:schemeClr>
                          </a:solidFill>
                          <a:effectLst/>
                          <a:latin typeface="Calibri"/>
                        </a:rPr>
                        <a:t>0</a:t>
                      </a:r>
                      <a:endParaRPr lang="fr-BE" sz="1600" b="1" i="0"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b="1" u="none" strike="noStrike" dirty="0">
                          <a:effectLst/>
                        </a:rPr>
                        <a:t>ACTIFS CIRCULANTS</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effectLst/>
                        </a:rPr>
                        <a:t>3.178.643</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solidFill>
                            <a:schemeClr val="tx1">
                              <a:lumMod val="50000"/>
                              <a:lumOff val="50000"/>
                            </a:schemeClr>
                          </a:solidFill>
                          <a:effectLst/>
                        </a:rPr>
                        <a:t>2.862.920</a:t>
                      </a:r>
                      <a:endParaRPr lang="fr-BE" sz="1600" b="1" i="0"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29</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dirty="0">
                          <a:effectLst/>
                        </a:rPr>
                        <a:t>  Créances à + 1an</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199.290</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tx1">
                              <a:lumMod val="50000"/>
                              <a:lumOff val="50000"/>
                            </a:schemeClr>
                          </a:solidFill>
                          <a:effectLst/>
                        </a:rPr>
                        <a:t>213.050</a:t>
                      </a:r>
                      <a:endParaRPr lang="fr-BE" sz="1600" b="0" i="0"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40/41</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dirty="0">
                          <a:effectLst/>
                        </a:rPr>
                        <a:t>  Créances à - 1an</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970.968</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tx1">
                              <a:lumMod val="50000"/>
                              <a:lumOff val="50000"/>
                            </a:schemeClr>
                          </a:solidFill>
                          <a:effectLst/>
                        </a:rPr>
                        <a:t>476.819</a:t>
                      </a:r>
                      <a:endParaRPr lang="fr-BE" sz="1600" b="0" i="0"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400000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Clients</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tx1">
                              <a:lumMod val="50000"/>
                              <a:lumOff val="50000"/>
                            </a:schemeClr>
                          </a:solidFill>
                          <a:effectLst/>
                        </a:rPr>
                        <a:t>0</a:t>
                      </a:r>
                      <a:endParaRPr lang="fr-BE" sz="1600" b="0" i="1"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400100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i="1" u="none" strike="noStrike" dirty="0">
                          <a:effectLst/>
                        </a:rPr>
                        <a:t>   </a:t>
                      </a:r>
                      <a:r>
                        <a:rPr lang="fr-BE" sz="1600" i="1" u="none" strike="noStrike" dirty="0" smtClean="0">
                          <a:effectLst/>
                        </a:rPr>
                        <a:t>    </a:t>
                      </a:r>
                      <a:r>
                        <a:rPr lang="fr-BE" sz="1600" i="1" u="none" strike="noStrike" dirty="0">
                          <a:effectLst/>
                        </a:rPr>
                        <a:t>Fournisseur débiteur </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tx1">
                              <a:lumMod val="50000"/>
                              <a:lumOff val="50000"/>
                            </a:schemeClr>
                          </a:solidFill>
                          <a:effectLst/>
                        </a:rPr>
                        <a:t>134</a:t>
                      </a:r>
                      <a:endParaRPr lang="fr-BE" sz="1600" b="0" i="1"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415030/40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b="0" i="1" u="none" strike="noStrike" dirty="0" smtClean="0">
                          <a:solidFill>
                            <a:srgbClr val="003399"/>
                          </a:solidFill>
                          <a:effectLst/>
                          <a:latin typeface="Calibri"/>
                        </a:rPr>
                        <a:t>       </a:t>
                      </a:r>
                      <a:r>
                        <a:rPr lang="fr-BE" sz="1600" b="0" i="1" u="none" strike="noStrike" dirty="0" smtClean="0">
                          <a:solidFill>
                            <a:schemeClr val="tx1"/>
                          </a:solidFill>
                          <a:effectLst/>
                          <a:latin typeface="Calibri"/>
                        </a:rPr>
                        <a:t>Créance sur FPRA  et </a:t>
                      </a:r>
                      <a:r>
                        <a:rPr lang="fr-BE" sz="1600" b="0" i="1" u="none" strike="noStrike" dirty="0" err="1" smtClean="0">
                          <a:solidFill>
                            <a:schemeClr val="tx1"/>
                          </a:solidFill>
                          <a:effectLst/>
                          <a:latin typeface="Calibri"/>
                        </a:rPr>
                        <a:t>Lpt</a:t>
                      </a:r>
                      <a:r>
                        <a:rPr lang="fr-BE" sz="1600" b="0" i="1" u="none" strike="noStrike" dirty="0" smtClean="0">
                          <a:solidFill>
                            <a:schemeClr val="tx1"/>
                          </a:solidFill>
                          <a:effectLst/>
                          <a:latin typeface="Calibri"/>
                        </a:rPr>
                        <a:t> -1 an </a:t>
                      </a:r>
                      <a:endParaRPr lang="fr-BE" sz="1600" b="0" i="1" u="none" strike="noStrike" dirty="0">
                        <a:solidFill>
                          <a:schemeClr val="tx1"/>
                        </a:solidFill>
                        <a:effectLst/>
                        <a:latin typeface="Calibri"/>
                      </a:endParaRPr>
                    </a:p>
                  </a:txBody>
                  <a:tcPr marL="5039" marR="5039" marT="5039" marB="0" anchor="b"/>
                </a:tc>
                <a:tc>
                  <a:txBody>
                    <a:bodyPr/>
                    <a:lstStyle/>
                    <a:p>
                      <a:pPr algn="r" rtl="0" fontAlgn="b"/>
                      <a:r>
                        <a:rPr lang="fr-BE" sz="1600" b="0" i="1" u="none" strike="noStrike" dirty="0" smtClean="0">
                          <a:solidFill>
                            <a:schemeClr val="tx1"/>
                          </a:solidFill>
                          <a:effectLst/>
                          <a:latin typeface="Calibri"/>
                        </a:rPr>
                        <a:t>651.511</a:t>
                      </a:r>
                      <a:endParaRPr lang="fr-BE" sz="1600" b="0" i="1" u="none" strike="noStrike" dirty="0">
                        <a:solidFill>
                          <a:schemeClr val="tx1"/>
                        </a:solidFill>
                        <a:effectLst/>
                        <a:latin typeface="Calibri"/>
                      </a:endParaRPr>
                    </a:p>
                  </a:txBody>
                  <a:tcPr marL="5039" marR="5039" marT="5039" marB="0" anchor="b"/>
                </a:tc>
                <a:tc>
                  <a:txBody>
                    <a:bodyPr/>
                    <a:lstStyle/>
                    <a:p>
                      <a:pPr algn="r" rtl="0" fontAlgn="b"/>
                      <a:r>
                        <a:rPr lang="fr-BE" sz="1600" b="0" i="1" u="none" strike="noStrike" dirty="0" smtClean="0">
                          <a:solidFill>
                            <a:schemeClr val="tx1">
                              <a:lumMod val="50000"/>
                              <a:lumOff val="50000"/>
                            </a:schemeClr>
                          </a:solidFill>
                          <a:effectLst/>
                          <a:latin typeface="Calibri"/>
                        </a:rPr>
                        <a:t>0</a:t>
                      </a:r>
                      <a:endParaRPr lang="fr-BE" sz="1600" b="0" i="1"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415070/80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a:t>
                      </a:r>
                      <a:r>
                        <a:rPr lang="fr-BE" sz="1600" i="1" u="none" strike="noStrike" dirty="0" err="1" smtClean="0">
                          <a:effectLst/>
                        </a:rPr>
                        <a:t>Particip</a:t>
                      </a:r>
                      <a:r>
                        <a:rPr lang="fr-BE" sz="1600" i="1" u="none" strike="noStrike" dirty="0" smtClean="0">
                          <a:effectLst/>
                        </a:rPr>
                        <a:t>. propriétaires </a:t>
                      </a:r>
                      <a:r>
                        <a:rPr lang="fr-BE" sz="1600" i="1" u="none" strike="noStrike" dirty="0" err="1" smtClean="0">
                          <a:effectLst/>
                        </a:rPr>
                        <a:t>Anethan</a:t>
                      </a:r>
                      <a:r>
                        <a:rPr lang="fr-BE" sz="1600" i="1" u="none" strike="noStrike" dirty="0" smtClean="0">
                          <a:effectLst/>
                        </a:rPr>
                        <a:t> + Lefèvre</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13.760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tx1">
                              <a:lumMod val="50000"/>
                              <a:lumOff val="50000"/>
                            </a:schemeClr>
                          </a:solidFill>
                          <a:effectLst/>
                        </a:rPr>
                        <a:t>13.760</a:t>
                      </a:r>
                      <a:endParaRPr lang="fr-BE" sz="1600" b="0" i="1"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415100/110</a:t>
                      </a:r>
                      <a:endParaRPr lang="fr-BE" sz="1600" b="0" i="1"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i="1" u="none" strike="noStrike" dirty="0">
                          <a:effectLst/>
                        </a:rPr>
                        <a:t>    </a:t>
                      </a:r>
                      <a:r>
                        <a:rPr lang="fr-BE" sz="1600" i="1" u="none" strike="noStrike" dirty="0" smtClean="0">
                          <a:effectLst/>
                        </a:rPr>
                        <a:t>   Primes rénovation</a:t>
                      </a:r>
                      <a:r>
                        <a:rPr lang="fr-BE" sz="1600" i="1" u="none" strike="noStrike" baseline="0" dirty="0" smtClean="0">
                          <a:effectLst/>
                        </a:rPr>
                        <a:t> + </a:t>
                      </a:r>
                      <a:r>
                        <a:rPr lang="fr-BE" sz="1600" i="1" u="none" strike="noStrike" dirty="0" smtClean="0">
                          <a:effectLst/>
                        </a:rPr>
                        <a:t>façades  </a:t>
                      </a:r>
                      <a:r>
                        <a:rPr lang="fr-BE" sz="1600" i="1" u="none" strike="noStrike" dirty="0">
                          <a:effectLst/>
                        </a:rPr>
                        <a:t>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68.901</a:t>
                      </a:r>
                    </a:p>
                  </a:txBody>
                  <a:tcPr marL="5039" marR="5039" marT="5039" marB="0" anchor="b"/>
                </a:tc>
                <a:tc>
                  <a:txBody>
                    <a:bodyPr/>
                    <a:lstStyle/>
                    <a:p>
                      <a:pPr algn="r" rtl="0" fontAlgn="b"/>
                      <a:r>
                        <a:rPr lang="fr-BE" sz="1600" i="1" u="none" strike="noStrike" dirty="0" smtClean="0">
                          <a:solidFill>
                            <a:schemeClr val="tx1">
                              <a:lumMod val="50000"/>
                              <a:lumOff val="50000"/>
                            </a:schemeClr>
                          </a:solidFill>
                          <a:effectLst/>
                        </a:rPr>
                        <a:t>47.655</a:t>
                      </a:r>
                    </a:p>
                  </a:txBody>
                  <a:tcPr marL="5039" marR="5039" marT="5039" marB="0" anchor="b"/>
                </a:tc>
              </a:tr>
              <a:tr h="239856">
                <a:tc>
                  <a:txBody>
                    <a:bodyPr/>
                    <a:lstStyle/>
                    <a:p>
                      <a:pPr algn="l" rtl="0" fontAlgn="b"/>
                      <a:r>
                        <a:rPr lang="fr-BE" sz="1600" u="none" strike="noStrike" dirty="0">
                          <a:effectLst/>
                        </a:rPr>
                        <a:t>415130</a:t>
                      </a:r>
                      <a:endParaRPr lang="fr-BE" sz="1600" b="0" i="1"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i="1" u="none" strike="noStrike" dirty="0">
                          <a:effectLst/>
                        </a:rPr>
                        <a:t>   </a:t>
                      </a:r>
                      <a:r>
                        <a:rPr lang="fr-BE" sz="1600" i="1" u="none" strike="noStrike" dirty="0" smtClean="0">
                          <a:effectLst/>
                        </a:rPr>
                        <a:t>    Participations propriétaires </a:t>
                      </a:r>
                      <a:r>
                        <a:rPr lang="fr-BE" sz="1600" i="1" u="none" strike="noStrike" dirty="0">
                          <a:effectLst/>
                        </a:rPr>
                        <a:t>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172.000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tx1">
                              <a:lumMod val="50000"/>
                              <a:lumOff val="50000"/>
                            </a:schemeClr>
                          </a:solidFill>
                          <a:effectLst/>
                        </a:rPr>
                        <a:t>322.001</a:t>
                      </a:r>
                      <a:endParaRPr lang="fr-BE" sz="1600" b="0" i="1"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415140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Subsides </a:t>
                      </a:r>
                      <a:r>
                        <a:rPr lang="fr-BE" sz="1600" i="1" u="none" strike="noStrike" dirty="0">
                          <a:effectLst/>
                        </a:rPr>
                        <a:t>Région </a:t>
                      </a:r>
                      <a:r>
                        <a:rPr lang="fr-BE" sz="1600" i="1" u="none" strike="noStrike" dirty="0" err="1">
                          <a:effectLst/>
                        </a:rPr>
                        <a:t>Bxl</a:t>
                      </a:r>
                      <a:r>
                        <a:rPr lang="fr-BE" sz="1600" i="1" u="none" strike="noStrike" dirty="0">
                          <a:effectLst/>
                        </a:rPr>
                        <a:t> Capitale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22.420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tx1">
                              <a:lumMod val="50000"/>
                              <a:lumOff val="50000"/>
                            </a:schemeClr>
                          </a:solidFill>
                          <a:effectLst/>
                        </a:rPr>
                        <a:t>22.420</a:t>
                      </a:r>
                      <a:endParaRPr lang="fr-BE" sz="1600" b="0" i="1"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415200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Primes </a:t>
                      </a:r>
                      <a:r>
                        <a:rPr lang="fr-BE" sz="1600" i="1" u="none" strike="noStrike" dirty="0">
                          <a:effectLst/>
                        </a:rPr>
                        <a:t>énergie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2</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tx1">
                              <a:lumMod val="50000"/>
                              <a:lumOff val="50000"/>
                            </a:schemeClr>
                          </a:solidFill>
                          <a:effectLst/>
                        </a:rPr>
                        <a:t>3.799</a:t>
                      </a:r>
                      <a:endParaRPr lang="fr-BE" sz="1600" b="0" i="1"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a:effectLst/>
                        </a:rPr>
                        <a:t>415300</a:t>
                      </a:r>
                      <a:endParaRPr lang="fr-BE" sz="1600" b="0" i="1" u="none" strike="noStrike">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Don </a:t>
                      </a:r>
                      <a:r>
                        <a:rPr lang="fr-BE" sz="1600" i="1" u="none" strike="noStrike" dirty="0">
                          <a:effectLst/>
                        </a:rPr>
                        <a:t>Nif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36.129</a:t>
                      </a:r>
                    </a:p>
                  </a:txBody>
                  <a:tcPr marL="5039" marR="5039" marT="5039" marB="0" anchor="b"/>
                </a:tc>
                <a:tc>
                  <a:txBody>
                    <a:bodyPr/>
                    <a:lstStyle/>
                    <a:p>
                      <a:pPr algn="r" rtl="0" fontAlgn="b"/>
                      <a:r>
                        <a:rPr lang="fr-BE" sz="1600" i="1" u="none" strike="noStrike" dirty="0" smtClean="0">
                          <a:solidFill>
                            <a:schemeClr val="tx1">
                              <a:lumMod val="50000"/>
                              <a:lumOff val="50000"/>
                            </a:schemeClr>
                          </a:solidFill>
                          <a:effectLst/>
                        </a:rPr>
                        <a:t>56.401</a:t>
                      </a:r>
                    </a:p>
                  </a:txBody>
                  <a:tcPr marL="5039" marR="5039" marT="5039" marB="0" anchor="b"/>
                </a:tc>
              </a:tr>
              <a:tr h="242449">
                <a:tc>
                  <a:txBody>
                    <a:bodyPr/>
                    <a:lstStyle/>
                    <a:p>
                      <a:pPr algn="l" rtl="0" fontAlgn="b"/>
                      <a:r>
                        <a:rPr lang="fr-BE" sz="1600" u="none" strike="noStrike" dirty="0">
                          <a:effectLst/>
                        </a:rPr>
                        <a:t>415400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Legs </a:t>
                      </a:r>
                      <a:r>
                        <a:rPr lang="fr-BE" sz="1600" i="1" u="none" strike="noStrike" dirty="0">
                          <a:effectLst/>
                        </a:rPr>
                        <a:t>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effectLst/>
                        </a:rPr>
                        <a:t>5.000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solidFill>
                            <a:schemeClr val="tx1">
                              <a:lumMod val="50000"/>
                              <a:lumOff val="50000"/>
                            </a:schemeClr>
                          </a:solidFill>
                          <a:effectLst/>
                        </a:rPr>
                        <a:t>5.000</a:t>
                      </a:r>
                      <a:endParaRPr lang="fr-BE" sz="1600" b="0" i="1"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416100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Précomptes </a:t>
                      </a:r>
                      <a:r>
                        <a:rPr lang="fr-BE" sz="1600" i="1" u="none" strike="noStrike" dirty="0">
                          <a:effectLst/>
                        </a:rPr>
                        <a:t>immobilier à récupérer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1.020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tx1">
                              <a:lumMod val="50000"/>
                              <a:lumOff val="50000"/>
                            </a:schemeClr>
                          </a:solidFill>
                          <a:effectLst/>
                        </a:rPr>
                        <a:t>5.425</a:t>
                      </a:r>
                      <a:endParaRPr lang="fr-BE" sz="1600" b="0" i="1"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416200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smtClean="0">
                          <a:effectLst/>
                        </a:rPr>
                        <a:t>       Fonds</a:t>
                      </a:r>
                      <a:r>
                        <a:rPr lang="fr-BE" sz="1600" i="1" u="none" strike="noStrike" baseline="0" dirty="0" smtClean="0">
                          <a:effectLst/>
                        </a:rPr>
                        <a:t> </a:t>
                      </a:r>
                      <a:r>
                        <a:rPr lang="fr-BE" sz="1600" i="1" u="none" strike="noStrike" dirty="0" smtClean="0">
                          <a:effectLst/>
                        </a:rPr>
                        <a:t> de roulement ACP GLOI</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225</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tx1">
                              <a:lumMod val="50000"/>
                              <a:lumOff val="50000"/>
                            </a:schemeClr>
                          </a:solidFill>
                          <a:effectLst/>
                        </a:rPr>
                        <a:t>225</a:t>
                      </a:r>
                      <a:endParaRPr lang="fr-BE" sz="1600" b="0" i="1"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b="0" i="0" u="none" strike="noStrike" dirty="0" smtClean="0">
                          <a:solidFill>
                            <a:schemeClr val="dk1"/>
                          </a:solidFill>
                          <a:effectLst/>
                          <a:latin typeface="+mn-lt"/>
                        </a:rPr>
                        <a:t>53</a:t>
                      </a:r>
                      <a:endParaRPr lang="fr-BE" sz="1600" b="0" i="0" u="none" strike="noStrike" dirty="0">
                        <a:solidFill>
                          <a:srgbClr val="003399"/>
                        </a:solidFill>
                        <a:effectLst/>
                        <a:latin typeface="Calibri"/>
                      </a:endParaRPr>
                    </a:p>
                  </a:txBody>
                  <a:tcPr marL="72000" marR="5039" marT="5039" marB="0" anchor="b"/>
                </a:tc>
                <a:tc>
                  <a:txBody>
                    <a:bodyPr/>
                    <a:lstStyle/>
                    <a:p>
                      <a:pPr algn="l" rtl="0" fontAlgn="b">
                        <a:tabLst>
                          <a:tab pos="85725" algn="l"/>
                        </a:tabLst>
                      </a:pPr>
                      <a:r>
                        <a:rPr lang="fr-BE" sz="1600" u="none" strike="noStrike" dirty="0">
                          <a:effectLst/>
                        </a:rPr>
                        <a:t>  Placements de trésorerie</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effectLst/>
                        </a:rPr>
                        <a:t>1.346.841</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tx1">
                              <a:lumMod val="50000"/>
                              <a:lumOff val="50000"/>
                            </a:schemeClr>
                          </a:solidFill>
                          <a:effectLst/>
                        </a:rPr>
                        <a:t>1.556.699</a:t>
                      </a:r>
                      <a:endParaRPr lang="fr-BE" sz="1600" b="0" i="0"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55-58</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dirty="0">
                          <a:effectLst/>
                        </a:rPr>
                        <a:t>  Valeurs disponibles</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effectLst/>
                        </a:rPr>
                        <a:t>660.710</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tx1">
                              <a:lumMod val="50000"/>
                              <a:lumOff val="50000"/>
                            </a:schemeClr>
                          </a:solidFill>
                          <a:effectLst/>
                        </a:rPr>
                        <a:t>613.071</a:t>
                      </a:r>
                      <a:endParaRPr lang="fr-BE" sz="1600" b="0" i="0" u="none" strike="noStrike" dirty="0">
                        <a:solidFill>
                          <a:schemeClr val="tx1">
                            <a:lumMod val="50000"/>
                            <a:lumOff val="50000"/>
                          </a:schemeClr>
                        </a:solidFill>
                        <a:effectLst/>
                        <a:latin typeface="Calibri"/>
                      </a:endParaRPr>
                    </a:p>
                  </a:txBody>
                  <a:tcPr marL="5039" marR="5039" marT="5039" marB="0" anchor="b"/>
                </a:tc>
              </a:tr>
              <a:tr h="242449">
                <a:tc>
                  <a:txBody>
                    <a:bodyPr/>
                    <a:lstStyle/>
                    <a:p>
                      <a:pPr algn="l" rtl="0" fontAlgn="b"/>
                      <a:r>
                        <a:rPr lang="fr-BE" sz="1600" b="0" i="0" u="none" strike="noStrike" dirty="0" smtClean="0">
                          <a:solidFill>
                            <a:schemeClr val="dk1"/>
                          </a:solidFill>
                          <a:effectLst/>
                          <a:latin typeface="+mn-lt"/>
                        </a:rPr>
                        <a:t>49</a:t>
                      </a:r>
                      <a:endParaRPr lang="fr-BE" sz="1600" b="0" i="0"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u="none" strike="noStrike" dirty="0">
                          <a:effectLst/>
                        </a:rPr>
                        <a:t>  </a:t>
                      </a:r>
                      <a:r>
                        <a:rPr lang="fr-BE" sz="1600" u="none" strike="noStrike" dirty="0" smtClean="0">
                          <a:effectLst/>
                        </a:rPr>
                        <a:t>Régularisation – charges à reporter</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effectLst/>
                        </a:rPr>
                        <a:t>834</a:t>
                      </a:r>
                    </a:p>
                  </a:txBody>
                  <a:tcPr marL="5039" marR="5039" marT="5039" marB="0" anchor="b"/>
                </a:tc>
                <a:tc>
                  <a:txBody>
                    <a:bodyPr/>
                    <a:lstStyle/>
                    <a:p>
                      <a:pPr algn="r" rtl="0" fontAlgn="b"/>
                      <a:r>
                        <a:rPr lang="fr-BE" sz="1600" u="none" strike="noStrike" dirty="0" smtClean="0">
                          <a:solidFill>
                            <a:schemeClr val="tx1">
                              <a:lumMod val="50000"/>
                              <a:lumOff val="50000"/>
                            </a:schemeClr>
                          </a:solidFill>
                          <a:effectLst/>
                        </a:rPr>
                        <a:t>3.281</a:t>
                      </a:r>
                    </a:p>
                  </a:txBody>
                  <a:tcPr marL="5039" marR="5039" marT="5039" marB="0" anchor="b"/>
                </a:tc>
              </a:tr>
              <a:tr h="312588">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b="1" u="none" strike="noStrike" dirty="0">
                          <a:effectLst/>
                        </a:rPr>
                        <a:t>Total ACTIF</a:t>
                      </a:r>
                      <a:endParaRPr lang="fr-BE" sz="1600" b="1" i="0" u="none" strike="noStrike" dirty="0">
                        <a:solidFill>
                          <a:srgbClr val="003399"/>
                        </a:solidFill>
                        <a:effectLst/>
                        <a:latin typeface="Calibri"/>
                      </a:endParaRPr>
                    </a:p>
                  </a:txBody>
                  <a:tcPr marL="5039" marR="5039" marT="5039" marB="72000" anchor="b"/>
                </a:tc>
                <a:tc>
                  <a:txBody>
                    <a:bodyPr/>
                    <a:lstStyle/>
                    <a:p>
                      <a:pPr algn="r" rtl="0" fontAlgn="b"/>
                      <a:r>
                        <a:rPr lang="fr-BE" sz="1600" b="1" u="none" strike="noStrike" dirty="0" smtClean="0">
                          <a:effectLst/>
                        </a:rPr>
                        <a:t>11.941.554</a:t>
                      </a:r>
                      <a:endParaRPr lang="fr-BE" sz="1600" b="1" i="0" u="none" strike="noStrike" dirty="0">
                        <a:solidFill>
                          <a:srgbClr val="003399"/>
                        </a:solidFill>
                        <a:effectLst/>
                        <a:latin typeface="Calibri"/>
                      </a:endParaRPr>
                    </a:p>
                  </a:txBody>
                  <a:tcPr marL="5039" marR="5039" marT="5039" marB="72000" anchor="b"/>
                </a:tc>
                <a:tc>
                  <a:txBody>
                    <a:bodyPr/>
                    <a:lstStyle/>
                    <a:p>
                      <a:pPr algn="r" rtl="0" fontAlgn="b"/>
                      <a:r>
                        <a:rPr lang="fr-BE" sz="1600" b="1" u="none" strike="noStrike" dirty="0" smtClean="0">
                          <a:solidFill>
                            <a:schemeClr val="tx1">
                              <a:lumMod val="50000"/>
                              <a:lumOff val="50000"/>
                            </a:schemeClr>
                          </a:solidFill>
                          <a:effectLst/>
                        </a:rPr>
                        <a:t>11.375.472</a:t>
                      </a:r>
                      <a:endParaRPr lang="fr-BE" sz="1600" b="1" i="0" u="none" strike="noStrike" dirty="0">
                        <a:solidFill>
                          <a:schemeClr val="tx1">
                            <a:lumMod val="50000"/>
                            <a:lumOff val="50000"/>
                          </a:schemeClr>
                        </a:solidFill>
                        <a:effectLst/>
                        <a:latin typeface="Calibri"/>
                      </a:endParaRPr>
                    </a:p>
                  </a:txBody>
                  <a:tcPr marL="5039" marR="5039" marT="5039" marB="72000" anchor="b"/>
                </a:tc>
              </a:tr>
            </a:tbl>
          </a:graphicData>
        </a:graphic>
      </p:graphicFrame>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792" y="404664"/>
            <a:ext cx="642262" cy="6292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055432109"/>
              </p:ext>
            </p:extLst>
          </p:nvPr>
        </p:nvGraphicFramePr>
        <p:xfrm>
          <a:off x="467544" y="210984"/>
          <a:ext cx="7251201" cy="6559032"/>
        </p:xfrm>
        <a:graphic>
          <a:graphicData uri="http://schemas.openxmlformats.org/drawingml/2006/table">
            <a:tbl>
              <a:tblPr>
                <a:tableStyleId>{5C22544A-7EE6-4342-B048-85BDC9FD1C3A}</a:tableStyleId>
              </a:tblPr>
              <a:tblGrid>
                <a:gridCol w="866347"/>
                <a:gridCol w="4077747"/>
                <a:gridCol w="1106746"/>
                <a:gridCol w="1200361"/>
              </a:tblGrid>
              <a:tr h="299884">
                <a:tc>
                  <a:txBody>
                    <a:bodyPr/>
                    <a:lstStyle/>
                    <a:p>
                      <a:pPr algn="l" rtl="0" fontAlgn="b"/>
                      <a:r>
                        <a:rPr lang="fr-BE" sz="1500" u="none" strike="noStrike" dirty="0">
                          <a:effectLst/>
                        </a:rPr>
                        <a:t> </a:t>
                      </a:r>
                      <a:endParaRPr lang="fr-BE" sz="1500" b="1" i="0" u="none" strike="noStrike" dirty="0">
                        <a:solidFill>
                          <a:srgbClr val="003399"/>
                        </a:solidFill>
                        <a:effectLst/>
                        <a:latin typeface="Calibri"/>
                      </a:endParaRPr>
                    </a:p>
                  </a:txBody>
                  <a:tcPr marL="72000" marR="6479" marT="6479" marB="0" anchor="b"/>
                </a:tc>
                <a:tc>
                  <a:txBody>
                    <a:bodyPr/>
                    <a:lstStyle/>
                    <a:p>
                      <a:pPr algn="ctr" rtl="0" fontAlgn="b"/>
                      <a:r>
                        <a:rPr lang="fr-BE" sz="2000" b="1" u="none" strike="noStrike" dirty="0">
                          <a:effectLst/>
                        </a:rPr>
                        <a:t>PASSIF</a:t>
                      </a:r>
                      <a:endParaRPr lang="fr-BE" sz="2000" b="1" i="0" u="none" strike="noStrike" dirty="0">
                        <a:solidFill>
                          <a:srgbClr val="003399"/>
                        </a:solidFill>
                        <a:effectLst/>
                        <a:latin typeface="Calibri"/>
                      </a:endParaRPr>
                    </a:p>
                  </a:txBody>
                  <a:tcPr marL="6479" marR="6479" marT="6479" marB="0" anchor="b"/>
                </a:tc>
                <a:tc>
                  <a:txBody>
                    <a:bodyPr/>
                    <a:lstStyle/>
                    <a:p>
                      <a:pPr algn="ctr" rtl="0" fontAlgn="b"/>
                      <a:r>
                        <a:rPr lang="fr-BE" sz="2000" b="1" i="0" u="none" strike="noStrike" dirty="0" smtClean="0">
                          <a:solidFill>
                            <a:schemeClr val="dk1"/>
                          </a:solidFill>
                          <a:effectLst/>
                          <a:latin typeface="+mn-lt"/>
                        </a:rPr>
                        <a:t>2021</a:t>
                      </a:r>
                      <a:endParaRPr lang="fr-BE" sz="2000" b="1" i="0" u="none" strike="noStrike" dirty="0">
                        <a:solidFill>
                          <a:srgbClr val="003399"/>
                        </a:solidFill>
                        <a:effectLst/>
                        <a:latin typeface="Calibri"/>
                      </a:endParaRPr>
                    </a:p>
                  </a:txBody>
                  <a:tcPr marL="6479" marR="6479" marT="6479" marB="0" anchor="b"/>
                </a:tc>
                <a:tc>
                  <a:txBody>
                    <a:bodyPr/>
                    <a:lstStyle/>
                    <a:p>
                      <a:pPr algn="ctr" rtl="0" fontAlgn="b"/>
                      <a:r>
                        <a:rPr lang="fr-BE" sz="2000" b="1" u="none" strike="noStrike" dirty="0" smtClean="0">
                          <a:solidFill>
                            <a:schemeClr val="bg1">
                              <a:lumMod val="50000"/>
                            </a:schemeClr>
                          </a:solidFill>
                          <a:effectLst/>
                        </a:rPr>
                        <a:t>2020</a:t>
                      </a:r>
                      <a:endParaRPr lang="fr-BE" sz="2000" b="1"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b="1" u="none" strike="noStrike" dirty="0" smtClean="0">
                          <a:effectLst/>
                        </a:rPr>
                        <a:t>10/15</a:t>
                      </a:r>
                    </a:p>
                  </a:txBody>
                  <a:tcPr marL="72000" marR="6479" marT="6479" marB="0" anchor="b"/>
                </a:tc>
                <a:tc>
                  <a:txBody>
                    <a:bodyPr/>
                    <a:lstStyle/>
                    <a:p>
                      <a:pPr algn="l" rtl="0" fontAlgn="b"/>
                      <a:r>
                        <a:rPr lang="fr-BE" sz="1800" b="1" u="none" strike="noStrike" dirty="0">
                          <a:effectLst/>
                        </a:rPr>
                        <a:t>Fonds Social</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4.887.884</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solidFill>
                            <a:schemeClr val="tx1">
                              <a:lumMod val="50000"/>
                              <a:lumOff val="50000"/>
                            </a:schemeClr>
                          </a:solidFill>
                          <a:effectLst/>
                        </a:rPr>
                        <a:t>4.902.888</a:t>
                      </a:r>
                      <a:endParaRPr lang="fr-BE" sz="1800" b="1" i="0"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10</a:t>
                      </a:r>
                      <a:endParaRPr lang="fr-BE" sz="1800" b="0" i="0"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Fonds </a:t>
                      </a:r>
                      <a:r>
                        <a:rPr lang="fr-BE" sz="1800" u="none" strike="noStrike" dirty="0">
                          <a:effectLst/>
                        </a:rPr>
                        <a:t>associatifs</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effectLst/>
                        </a:rPr>
                        <a:t>230.764</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tx1">
                              <a:lumMod val="50000"/>
                              <a:lumOff val="50000"/>
                            </a:schemeClr>
                          </a:solidFill>
                          <a:effectLst/>
                        </a:rPr>
                        <a:t>230.764</a:t>
                      </a:r>
                      <a:endParaRPr lang="fr-BE" sz="1800" b="0" i="0"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13</a:t>
                      </a:r>
                      <a:endParaRPr lang="fr-BE" sz="1800" b="0" i="0"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Fonds affectés aux entretiens </a:t>
                      </a:r>
                      <a:r>
                        <a:rPr lang="fr-BE" sz="1800" u="none" strike="noStrike" dirty="0" err="1" smtClean="0">
                          <a:effectLst/>
                        </a:rPr>
                        <a:t>extr</a:t>
                      </a:r>
                      <a:r>
                        <a:rPr lang="fr-BE" sz="1800" u="none" strike="noStrike" dirty="0" smtClean="0">
                          <a:effectLst/>
                        </a:rPr>
                        <a:t>.</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350.505</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tx1">
                              <a:lumMod val="50000"/>
                              <a:lumOff val="50000"/>
                            </a:schemeClr>
                          </a:solidFill>
                          <a:effectLst/>
                        </a:rPr>
                        <a:t>344.157</a:t>
                      </a:r>
                      <a:endParaRPr lang="fr-BE" sz="1800" b="0" i="0"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14</a:t>
                      </a:r>
                      <a:endParaRPr lang="fr-BE" sz="1800" b="0" i="0"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baseline="0" dirty="0" smtClean="0">
                          <a:effectLst/>
                        </a:rPr>
                        <a:t>  </a:t>
                      </a:r>
                      <a:r>
                        <a:rPr lang="fr-BE" sz="1800" u="none" strike="noStrike" dirty="0" smtClean="0">
                          <a:effectLst/>
                        </a:rPr>
                        <a:t>Résultat </a:t>
                      </a:r>
                      <a:r>
                        <a:rPr lang="fr-BE" sz="1800" u="none" strike="noStrike" dirty="0">
                          <a:effectLst/>
                        </a:rPr>
                        <a:t>reporté</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885.891</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tx1">
                              <a:lumMod val="50000"/>
                              <a:lumOff val="50000"/>
                            </a:schemeClr>
                          </a:solidFill>
                          <a:effectLst/>
                        </a:rPr>
                        <a:t>935.222</a:t>
                      </a:r>
                      <a:endParaRPr lang="fr-BE" sz="1800" b="0" i="0"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a:effectLst/>
                        </a:rPr>
                        <a:t>15</a:t>
                      </a:r>
                      <a:endParaRPr lang="fr-BE" sz="1800" b="0" i="0" u="none" strike="noStrike">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Subsides en capital </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3.420.723</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tx1">
                              <a:lumMod val="50000"/>
                              <a:lumOff val="50000"/>
                            </a:schemeClr>
                          </a:solidFill>
                          <a:effectLst/>
                        </a:rPr>
                        <a:t>3.392.745</a:t>
                      </a:r>
                      <a:endParaRPr lang="fr-BE" sz="1800" b="0" i="0"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151000</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i="1" u="none" strike="noStrike" dirty="0" smtClean="0">
                          <a:effectLst/>
                        </a:rPr>
                        <a:t>     Primes et </a:t>
                      </a:r>
                      <a:r>
                        <a:rPr lang="fr-BE" sz="1800" i="1" u="none" strike="noStrike" dirty="0">
                          <a:effectLst/>
                        </a:rPr>
                        <a:t>participations propriétaires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b="0" i="1" u="none" strike="noStrike" dirty="0" smtClean="0">
                          <a:effectLst/>
                        </a:rPr>
                        <a:t>5.821.240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b="0" i="1" u="none" strike="noStrike" dirty="0" smtClean="0">
                          <a:solidFill>
                            <a:schemeClr val="tx1">
                              <a:lumMod val="50000"/>
                              <a:lumOff val="50000"/>
                            </a:schemeClr>
                          </a:solidFill>
                          <a:effectLst/>
                        </a:rPr>
                        <a:t>5.555.117</a:t>
                      </a:r>
                      <a:endParaRPr lang="fr-BE" sz="1800" b="0" i="1"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a:effectLst/>
                        </a:rPr>
                        <a:t>151009</a:t>
                      </a:r>
                      <a:endParaRPr lang="fr-BE" sz="1800" b="0" i="1" u="none" strike="noStrike">
                        <a:solidFill>
                          <a:srgbClr val="003399"/>
                        </a:solidFill>
                        <a:effectLst/>
                        <a:latin typeface="Calibri"/>
                      </a:endParaRPr>
                    </a:p>
                  </a:txBody>
                  <a:tcPr marL="72000" marR="6479" marT="6479" marB="0" anchor="b"/>
                </a:tc>
                <a:tc>
                  <a:txBody>
                    <a:bodyPr/>
                    <a:lstStyle/>
                    <a:p>
                      <a:pPr algn="l" rtl="0" fontAlgn="b"/>
                      <a:r>
                        <a:rPr lang="fr-BE" sz="1800" i="1" u="none" strike="noStrike" dirty="0" smtClean="0">
                          <a:effectLst/>
                        </a:rPr>
                        <a:t>     Amortissements </a:t>
                      </a:r>
                      <a:r>
                        <a:rPr lang="fr-BE" sz="1800" i="1" u="none" strike="noStrike" dirty="0">
                          <a:effectLst/>
                        </a:rPr>
                        <a:t>primes et part. </a:t>
                      </a:r>
                      <a:r>
                        <a:rPr lang="fr-BE" sz="1800" i="1" u="none" strike="noStrike" dirty="0" err="1">
                          <a:effectLst/>
                        </a:rPr>
                        <a:t>prop</a:t>
                      </a:r>
                      <a:r>
                        <a:rPr lang="fr-BE" sz="1800" i="1" u="none" strike="noStrike" dirty="0">
                          <a:effectLst/>
                        </a:rPr>
                        <a:t>.</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effectLst/>
                        </a:rPr>
                        <a:t>-2.781.116</a:t>
                      </a:r>
                    </a:p>
                  </a:txBody>
                  <a:tcPr marL="6479" marR="6479" marT="6479" marB="0" anchor="b"/>
                </a:tc>
                <a:tc>
                  <a:txBody>
                    <a:bodyPr/>
                    <a:lstStyle/>
                    <a:p>
                      <a:pPr algn="r" rtl="0" fontAlgn="b"/>
                      <a:r>
                        <a:rPr lang="fr-BE" sz="1800" i="1" u="none" strike="noStrike" dirty="0" smtClean="0">
                          <a:solidFill>
                            <a:schemeClr val="tx1">
                              <a:lumMod val="50000"/>
                              <a:lumOff val="50000"/>
                            </a:schemeClr>
                          </a:solidFill>
                          <a:effectLst/>
                        </a:rPr>
                        <a:t>- 2.542.972</a:t>
                      </a:r>
                      <a:endParaRPr lang="fr-BE" sz="1800" b="0" i="1"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152000</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i="1" u="none" strike="noStrike" dirty="0" smtClean="0">
                          <a:effectLst/>
                        </a:rPr>
                        <a:t>     Subsides </a:t>
                      </a:r>
                      <a:r>
                        <a:rPr lang="fr-BE" sz="1800" i="1" u="none" strike="noStrike" dirty="0">
                          <a:effectLst/>
                        </a:rPr>
                        <a:t>projets futurs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effectLst/>
                        </a:rPr>
                        <a:t>380.600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solidFill>
                            <a:schemeClr val="tx1">
                              <a:lumMod val="50000"/>
                              <a:lumOff val="50000"/>
                            </a:schemeClr>
                          </a:solidFill>
                          <a:effectLst/>
                        </a:rPr>
                        <a:t>380.600</a:t>
                      </a:r>
                      <a:endParaRPr lang="fr-BE" sz="1800" b="0" i="1"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b="1" u="none" strike="noStrike" dirty="0">
                          <a:effectLst/>
                        </a:rPr>
                        <a:t>17</a:t>
                      </a:r>
                      <a:endParaRPr lang="fr-BE" sz="1800" b="1" i="0" u="none" strike="noStrike" dirty="0">
                        <a:solidFill>
                          <a:srgbClr val="003399"/>
                        </a:solidFill>
                        <a:effectLst/>
                        <a:latin typeface="Calibri"/>
                      </a:endParaRPr>
                    </a:p>
                  </a:txBody>
                  <a:tcPr marL="72000" marR="6479" marT="6479" marB="0" anchor="b"/>
                </a:tc>
                <a:tc>
                  <a:txBody>
                    <a:bodyPr/>
                    <a:lstStyle/>
                    <a:p>
                      <a:pPr algn="l" rtl="0" fontAlgn="b"/>
                      <a:r>
                        <a:rPr lang="fr-BE" sz="1800" b="1" u="none" strike="noStrike" dirty="0">
                          <a:effectLst/>
                        </a:rPr>
                        <a:t>Dettes &gt;1an</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3.953.164</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solidFill>
                            <a:schemeClr val="tx1">
                              <a:lumMod val="50000"/>
                              <a:lumOff val="50000"/>
                            </a:schemeClr>
                          </a:solidFill>
                          <a:effectLst/>
                        </a:rPr>
                        <a:t>3.804.665</a:t>
                      </a:r>
                      <a:endParaRPr lang="fr-BE" sz="1800" b="1" i="0"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174</a:t>
                      </a:r>
                      <a:endParaRPr lang="fr-BE" sz="1800" b="0" i="1" u="none" strike="noStrike" dirty="0">
                        <a:solidFill>
                          <a:srgbClr val="003399"/>
                        </a:solidFill>
                        <a:effectLst/>
                        <a:latin typeface="Calibri"/>
                      </a:endParaRPr>
                    </a:p>
                  </a:txBody>
                  <a:tcPr marL="72000" marR="6479" marT="6479" marB="0" anchor="b"/>
                </a:tc>
                <a:tc>
                  <a:txBody>
                    <a:bodyPr/>
                    <a:lstStyle/>
                    <a:p>
                      <a:pPr algn="l" rtl="0" fontAlgn="b">
                        <a:tabLst>
                          <a:tab pos="180975" algn="l"/>
                        </a:tabLst>
                      </a:pPr>
                      <a:r>
                        <a:rPr lang="fr-BE" sz="1800" u="none" strike="noStrike" dirty="0" smtClean="0">
                          <a:effectLst/>
                        </a:rPr>
                        <a:t>     Emprunts </a:t>
                      </a:r>
                      <a:r>
                        <a:rPr lang="fr-BE" sz="1800" u="none" strike="noStrike" dirty="0">
                          <a:effectLst/>
                        </a:rPr>
                        <a:t>particuliers (prêts)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6.167.333</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tx1">
                              <a:lumMod val="50000"/>
                              <a:lumOff val="50000"/>
                            </a:schemeClr>
                          </a:solidFill>
                          <a:effectLst/>
                        </a:rPr>
                        <a:t>5.863.122</a:t>
                      </a:r>
                      <a:endParaRPr lang="fr-BE" sz="1800" b="0" i="1"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174999</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a:effectLst/>
                        </a:rPr>
                        <a:t> </a:t>
                      </a:r>
                      <a:r>
                        <a:rPr lang="fr-BE" sz="1800" u="none" strike="noStrike" dirty="0" smtClean="0">
                          <a:effectLst/>
                        </a:rPr>
                        <a:t>    dont </a:t>
                      </a:r>
                      <a:r>
                        <a:rPr lang="fr-BE" sz="1800" u="none" strike="noStrike" dirty="0">
                          <a:effectLst/>
                        </a:rPr>
                        <a:t>: </a:t>
                      </a:r>
                      <a:r>
                        <a:rPr lang="fr-BE" sz="1800" u="none" strike="noStrike" dirty="0" smtClean="0">
                          <a:effectLst/>
                        </a:rPr>
                        <a:t>emprunts </a:t>
                      </a:r>
                      <a:r>
                        <a:rPr lang="fr-BE" sz="1800" u="none" strike="noStrike" dirty="0">
                          <a:effectLst/>
                        </a:rPr>
                        <a:t>reconduits pour 1 an</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- 3.078.891</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tx1">
                              <a:lumMod val="50000"/>
                              <a:lumOff val="50000"/>
                            </a:schemeClr>
                          </a:solidFill>
                          <a:effectLst/>
                        </a:rPr>
                        <a:t>-2.613.681</a:t>
                      </a:r>
                      <a:endParaRPr lang="fr-BE" sz="1800" b="0" i="1"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179100</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Provision </a:t>
                      </a:r>
                      <a:r>
                        <a:rPr lang="fr-BE" sz="1800" u="none" strike="noStrike" dirty="0">
                          <a:effectLst/>
                        </a:rPr>
                        <a:t>pour index à payer</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834.530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tx1">
                              <a:lumMod val="50000"/>
                              <a:lumOff val="50000"/>
                            </a:schemeClr>
                          </a:solidFill>
                          <a:effectLst/>
                        </a:rPr>
                        <a:t>530.339</a:t>
                      </a:r>
                      <a:endParaRPr lang="fr-BE" sz="1800" b="0" i="1"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179101</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Provision </a:t>
                      </a:r>
                      <a:r>
                        <a:rPr lang="fr-BE" sz="1800" u="none" strike="noStrike" dirty="0">
                          <a:effectLst/>
                        </a:rPr>
                        <a:t>précompte sur index</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30.192</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tx1">
                              <a:lumMod val="50000"/>
                              <a:lumOff val="50000"/>
                            </a:schemeClr>
                          </a:solidFill>
                          <a:effectLst/>
                        </a:rPr>
                        <a:t>24.884</a:t>
                      </a:r>
                      <a:endParaRPr lang="fr-BE" sz="1800" b="0" i="1"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b="1" u="none" strike="noStrike" dirty="0">
                          <a:effectLst/>
                        </a:rPr>
                        <a:t>42-48</a:t>
                      </a:r>
                      <a:endParaRPr lang="fr-BE" sz="1800" b="1" i="0" u="none" strike="noStrike" dirty="0">
                        <a:solidFill>
                          <a:srgbClr val="003399"/>
                        </a:solidFill>
                        <a:effectLst/>
                        <a:latin typeface="Calibri"/>
                      </a:endParaRPr>
                    </a:p>
                  </a:txBody>
                  <a:tcPr marL="72000" marR="6479" marT="6479" marB="0" anchor="b"/>
                </a:tc>
                <a:tc>
                  <a:txBody>
                    <a:bodyPr/>
                    <a:lstStyle/>
                    <a:p>
                      <a:pPr algn="l" rtl="0" fontAlgn="b"/>
                      <a:r>
                        <a:rPr lang="fr-BE" sz="1800" b="1" u="none" strike="noStrike" dirty="0">
                          <a:effectLst/>
                        </a:rPr>
                        <a:t>Dettes &lt;1an</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3.097.444</a:t>
                      </a:r>
                      <a:endParaRPr lang="fr-BE" sz="1800" b="1" i="1"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solidFill>
                            <a:schemeClr val="tx1">
                              <a:lumMod val="50000"/>
                              <a:lumOff val="50000"/>
                            </a:schemeClr>
                          </a:solidFill>
                          <a:effectLst/>
                        </a:rPr>
                        <a:t>2.662.156</a:t>
                      </a:r>
                      <a:endParaRPr lang="fr-BE" sz="1800" b="1" i="1"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42</a:t>
                      </a:r>
                      <a:endParaRPr lang="fr-BE" sz="1800" b="0" i="1" u="none" strike="noStrike" dirty="0">
                        <a:solidFill>
                          <a:srgbClr val="003399"/>
                        </a:solidFill>
                        <a:effectLst/>
                        <a:latin typeface="Calibri"/>
                      </a:endParaRPr>
                    </a:p>
                  </a:txBody>
                  <a:tcPr marL="72000" marR="6479" marT="6479" marB="0" anchor="b"/>
                </a:tc>
                <a:tc>
                  <a:txBody>
                    <a:bodyPr/>
                    <a:lstStyle/>
                    <a:p>
                      <a:pPr algn="l" rtl="0" fontAlgn="b">
                        <a:tabLst>
                          <a:tab pos="265113" algn="l"/>
                        </a:tabLst>
                      </a:pPr>
                      <a:r>
                        <a:rPr lang="fr-BE" sz="1800" u="none" strike="noStrike" dirty="0" smtClean="0">
                          <a:effectLst/>
                        </a:rPr>
                        <a:t>     Dettes </a:t>
                      </a:r>
                      <a:r>
                        <a:rPr lang="fr-BE" sz="1800" u="none" strike="noStrike" dirty="0">
                          <a:effectLst/>
                        </a:rPr>
                        <a:t>&gt; 1an échéants dans l'année</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3.078.891</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tx1">
                              <a:lumMod val="50000"/>
                              <a:lumOff val="50000"/>
                            </a:schemeClr>
                          </a:solidFill>
                          <a:effectLst/>
                        </a:rPr>
                        <a:t>2.628.681</a:t>
                      </a:r>
                      <a:endParaRPr lang="fr-BE" sz="1800" b="0" i="1"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44</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Fournisseurs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11.692</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tx1">
                              <a:lumMod val="50000"/>
                              <a:lumOff val="50000"/>
                            </a:schemeClr>
                          </a:solidFill>
                          <a:effectLst/>
                        </a:rPr>
                        <a:t>11.665</a:t>
                      </a:r>
                      <a:endParaRPr lang="fr-BE" sz="1800" b="0" i="1"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45</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Impôts </a:t>
                      </a:r>
                      <a:r>
                        <a:rPr lang="fr-BE" sz="1800" u="none" strike="noStrike" dirty="0">
                          <a:effectLst/>
                        </a:rPr>
                        <a:t>et taxes à payer</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290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tx1">
                              <a:lumMod val="50000"/>
                              <a:lumOff val="50000"/>
                            </a:schemeClr>
                          </a:solidFill>
                          <a:effectLst/>
                        </a:rPr>
                        <a:t>21.811</a:t>
                      </a:r>
                      <a:endParaRPr lang="fr-BE" sz="1800" b="0" i="1" u="none" strike="noStrike" dirty="0">
                        <a:solidFill>
                          <a:schemeClr val="tx1">
                            <a:lumMod val="50000"/>
                            <a:lumOff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48</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Autres</a:t>
                      </a:r>
                      <a:r>
                        <a:rPr lang="fr-BE" sz="1800" u="none" strike="noStrike" baseline="0" dirty="0" smtClean="0">
                          <a:effectLst/>
                        </a:rPr>
                        <a:t> d</a:t>
                      </a:r>
                      <a:r>
                        <a:rPr lang="fr-BE" sz="1800" u="none" strike="noStrike" dirty="0" smtClean="0">
                          <a:effectLst/>
                        </a:rPr>
                        <a:t>ettes </a:t>
                      </a:r>
                    </a:p>
                  </a:txBody>
                  <a:tcPr marL="6479" marR="6479" marT="6479" marB="0" anchor="b"/>
                </a:tc>
                <a:tc>
                  <a:txBody>
                    <a:bodyPr/>
                    <a:lstStyle/>
                    <a:p>
                      <a:pPr algn="r" rtl="0" fontAlgn="b"/>
                      <a:r>
                        <a:rPr lang="fr-BE" sz="1800" u="none" strike="noStrike" dirty="0" smtClean="0">
                          <a:effectLst/>
                        </a:rPr>
                        <a:t>6.571</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tx1">
                              <a:lumMod val="50000"/>
                              <a:lumOff val="50000"/>
                            </a:schemeClr>
                          </a:solidFill>
                          <a:effectLst/>
                        </a:rPr>
                        <a:t>0</a:t>
                      </a:r>
                      <a:endParaRPr lang="fr-BE" sz="1800" b="0" i="1" u="none" strike="noStrike" dirty="0">
                        <a:solidFill>
                          <a:schemeClr val="tx1">
                            <a:lumMod val="50000"/>
                            <a:lumOff val="50000"/>
                          </a:schemeClr>
                        </a:solidFill>
                        <a:effectLst/>
                        <a:latin typeface="Calibri"/>
                      </a:endParaRPr>
                    </a:p>
                  </a:txBody>
                  <a:tcPr marL="6479" marR="6479" marT="6479" marB="0" anchor="b"/>
                </a:tc>
              </a:tr>
              <a:tr h="389145">
                <a:tc>
                  <a:txBody>
                    <a:bodyPr/>
                    <a:lstStyle/>
                    <a:p>
                      <a:pPr algn="l" rtl="0" fontAlgn="b"/>
                      <a:r>
                        <a:rPr lang="fr-BE" sz="1800" u="none" strike="noStrike" dirty="0">
                          <a:effectLst/>
                        </a:rPr>
                        <a:t>49</a:t>
                      </a:r>
                      <a:endParaRPr lang="fr-BE" sz="1800" b="1" i="0" u="none" strike="noStrike" dirty="0">
                        <a:solidFill>
                          <a:srgbClr val="003399"/>
                        </a:solidFill>
                        <a:effectLst/>
                        <a:latin typeface="Calibri"/>
                      </a:endParaRPr>
                    </a:p>
                  </a:txBody>
                  <a:tcPr marL="72000" marR="6479" marT="6479" marB="0" anchor="b"/>
                </a:tc>
                <a:tc>
                  <a:txBody>
                    <a:bodyPr/>
                    <a:lstStyle/>
                    <a:p>
                      <a:pPr algn="l" rtl="0" fontAlgn="b">
                        <a:tabLst>
                          <a:tab pos="0" algn="l"/>
                        </a:tabLst>
                      </a:pPr>
                      <a:r>
                        <a:rPr lang="fr-BE" sz="1800" b="1" u="none" strike="noStrike" dirty="0">
                          <a:effectLst/>
                        </a:rPr>
                        <a:t>Comptes de régularisation</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3.063</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solidFill>
                            <a:schemeClr val="tx1">
                              <a:lumMod val="50000"/>
                              <a:lumOff val="50000"/>
                            </a:schemeClr>
                          </a:solidFill>
                          <a:effectLst/>
                        </a:rPr>
                        <a:t>5.762</a:t>
                      </a:r>
                      <a:endParaRPr lang="fr-BE" sz="1800" b="1" i="0" u="none" strike="noStrike" dirty="0">
                        <a:solidFill>
                          <a:schemeClr val="tx1">
                            <a:lumMod val="50000"/>
                            <a:lumOff val="50000"/>
                          </a:schemeClr>
                        </a:solidFill>
                        <a:effectLst/>
                        <a:latin typeface="Calibri"/>
                      </a:endParaRPr>
                    </a:p>
                  </a:txBody>
                  <a:tcPr marL="6479" marR="6479" marT="6479" marB="0" anchor="b"/>
                </a:tc>
              </a:tr>
              <a:tr h="460696">
                <a:tc>
                  <a:txBody>
                    <a:bodyPr/>
                    <a:lstStyle/>
                    <a:p>
                      <a:pPr algn="l" rtl="0" fontAlgn="b"/>
                      <a:r>
                        <a:rPr lang="fr-BE" sz="1800" u="none" strike="noStrike" dirty="0">
                          <a:effectLst/>
                        </a:rPr>
                        <a:t> </a:t>
                      </a:r>
                      <a:endParaRPr lang="fr-BE" sz="1800" b="0" i="0" u="none" strike="noStrike" dirty="0">
                        <a:solidFill>
                          <a:srgbClr val="003399"/>
                        </a:solidFill>
                        <a:effectLst/>
                        <a:latin typeface="Calibri"/>
                      </a:endParaRPr>
                    </a:p>
                  </a:txBody>
                  <a:tcPr marL="72000" marR="6479" marT="6479" marB="108000" anchor="b"/>
                </a:tc>
                <a:tc>
                  <a:txBody>
                    <a:bodyPr/>
                    <a:lstStyle/>
                    <a:p>
                      <a:pPr algn="l" rtl="0" fontAlgn="b"/>
                      <a:r>
                        <a:rPr lang="fr-BE" sz="1800" b="1" u="none" strike="noStrike" dirty="0">
                          <a:effectLst/>
                        </a:rPr>
                        <a:t>Total </a:t>
                      </a:r>
                      <a:r>
                        <a:rPr lang="fr-BE" sz="1800" b="1" u="none" strike="noStrike" dirty="0" smtClean="0">
                          <a:effectLst/>
                        </a:rPr>
                        <a:t> PASSIF</a:t>
                      </a:r>
                      <a:endParaRPr lang="fr-BE" sz="1800" b="1" i="0" u="none" strike="noStrike" dirty="0">
                        <a:solidFill>
                          <a:srgbClr val="003399"/>
                        </a:solidFill>
                        <a:effectLst/>
                        <a:latin typeface="Calibri"/>
                      </a:endParaRPr>
                    </a:p>
                  </a:txBody>
                  <a:tcPr marL="6479" marR="6479" marT="6479" marB="108000" anchor="b"/>
                </a:tc>
                <a:tc>
                  <a:txBody>
                    <a:bodyPr/>
                    <a:lstStyle/>
                    <a:p>
                      <a:pPr algn="r" rtl="0" fontAlgn="b"/>
                      <a:r>
                        <a:rPr lang="fr-BE" sz="1800" b="1" u="none" strike="noStrike" dirty="0" smtClean="0">
                          <a:effectLst/>
                        </a:rPr>
                        <a:t>11.941.554</a:t>
                      </a:r>
                    </a:p>
                  </a:txBody>
                  <a:tcPr marL="6479" marR="6479" marT="6479" marB="108000" anchor="b"/>
                </a:tc>
                <a:tc>
                  <a:txBody>
                    <a:bodyPr/>
                    <a:lstStyle/>
                    <a:p>
                      <a:pPr algn="r" rtl="0" fontAlgn="b"/>
                      <a:r>
                        <a:rPr lang="fr-BE" sz="1800" b="1" u="none" strike="noStrike" dirty="0" smtClean="0">
                          <a:solidFill>
                            <a:schemeClr val="tx1">
                              <a:lumMod val="50000"/>
                              <a:lumOff val="50000"/>
                            </a:schemeClr>
                          </a:solidFill>
                          <a:effectLst/>
                        </a:rPr>
                        <a:t>11.375.472</a:t>
                      </a:r>
                    </a:p>
                  </a:txBody>
                  <a:tcPr marL="6479" marR="6479" marT="6479" marB="108000" anchor="b"/>
                </a:tc>
              </a:tr>
            </a:tbl>
          </a:graphicData>
        </a:graphic>
      </p:graphicFrame>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098" y="441213"/>
            <a:ext cx="642262" cy="6292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9343</TotalTime>
  <Words>1391</Words>
  <Application>Microsoft Office PowerPoint</Application>
  <PresentationFormat>Affichage à l'écran (4:3)</PresentationFormat>
  <Paragraphs>546</Paragraphs>
  <Slides>19</Slides>
  <Notes>14</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dc:creator>
  <cp:lastModifiedBy>pierre</cp:lastModifiedBy>
  <cp:revision>544</cp:revision>
  <cp:lastPrinted>2017-03-17T14:12:58Z</cp:lastPrinted>
  <dcterms:modified xsi:type="dcterms:W3CDTF">2022-04-22T17:36:07Z</dcterms:modified>
</cp:coreProperties>
</file>