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56" r:id="rId2"/>
    <p:sldId id="258" r:id="rId3"/>
    <p:sldId id="300" r:id="rId4"/>
    <p:sldId id="291" r:id="rId5"/>
    <p:sldId id="292" r:id="rId6"/>
    <p:sldId id="294" r:id="rId7"/>
    <p:sldId id="295" r:id="rId8"/>
    <p:sldId id="296" r:id="rId9"/>
    <p:sldId id="297" r:id="rId10"/>
    <p:sldId id="259" r:id="rId11"/>
    <p:sldId id="261" r:id="rId12"/>
    <p:sldId id="275" r:id="rId13"/>
    <p:sldId id="269" r:id="rId14"/>
    <p:sldId id="270" r:id="rId15"/>
    <p:sldId id="272" r:id="rId16"/>
    <p:sldId id="271" r:id="rId17"/>
    <p:sldId id="274" r:id="rId18"/>
    <p:sldId id="287" r:id="rId19"/>
    <p:sldId id="277" r:id="rId20"/>
    <p:sldId id="278" r:id="rId21"/>
    <p:sldId id="279" r:id="rId22"/>
    <p:sldId id="280" r:id="rId23"/>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E1F8FB"/>
    <a:srgbClr val="F7FFFF"/>
    <a:srgbClr val="000099"/>
    <a:srgbClr val="3399FF"/>
    <a:srgbClr val="006600"/>
    <a:srgbClr val="CA6A68"/>
    <a:srgbClr val="C55E5B"/>
    <a:srgbClr val="C76361"/>
    <a:srgbClr val="BE4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3" autoAdjust="0"/>
    <p:restoredTop sz="94660"/>
  </p:normalViewPr>
  <p:slideViewPr>
    <p:cSldViewPr>
      <p:cViewPr>
        <p:scale>
          <a:sx n="96" d="100"/>
          <a:sy n="96" d="100"/>
        </p:scale>
        <p:origin x="-128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6.bin"/><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7.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fr-BE" sz="1800" b="1" i="0" baseline="0" dirty="0">
                <a:solidFill>
                  <a:sysClr val="windowText" lastClr="000000"/>
                </a:solidFill>
              </a:rPr>
              <a:t>nombre de logements rénovés (cumulé au 31/12)</a:t>
            </a:r>
          </a:p>
        </c:rich>
      </c:tx>
      <c:layout/>
      <c:overlay val="0"/>
      <c:spPr>
        <a:noFill/>
        <a:ln>
          <a:noFill/>
        </a:ln>
        <a:effectLst/>
      </c:spPr>
    </c:title>
    <c:autoTitleDeleted val="0"/>
    <c:plotArea>
      <c:layout>
        <c:manualLayout>
          <c:layoutTarget val="inner"/>
          <c:xMode val="edge"/>
          <c:yMode val="edge"/>
          <c:x val="7.9247594050743664E-2"/>
          <c:y val="0.1410686796788396"/>
          <c:w val="0.83983723257614362"/>
          <c:h val="0.65046505878736083"/>
        </c:manualLayout>
      </c:layout>
      <c:scatterChart>
        <c:scatterStyle val="smoothMarker"/>
        <c:varyColors val="0"/>
        <c:ser>
          <c:idx val="0"/>
          <c:order val="0"/>
          <c:spPr>
            <a:ln w="19050" cap="rnd">
              <a:solidFill>
                <a:srgbClr val="FF0000"/>
              </a:solidFill>
              <a:round/>
            </a:ln>
            <a:effectLst/>
          </c:spPr>
          <c:marker>
            <c:symbol val="none"/>
          </c:marker>
          <c:xVal>
            <c:numRef>
              <c:f>'https://d.docs.live.net/4ce5480170d14401/Renovassistance_PhE_1/statistiques/[statlogch2020.xlsx]prod_typo'!$B$3:$B$31</c:f>
              <c:numCache>
                <c:formatCode>General</c:formatCode>
                <c:ptCount val="2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numCache>
            </c:numRef>
          </c:xVal>
          <c:yVal>
            <c:numRef>
              <c:f>'https://d.docs.live.net/4ce5480170d14401/Renovassistance_PhE_1/statistiques/[statlogch2020.xlsx]prod_typo'!$M$3:$M$31</c:f>
              <c:numCache>
                <c:formatCode>General</c:formatCode>
                <c:ptCount val="29"/>
                <c:pt idx="0">
                  <c:v>9</c:v>
                </c:pt>
                <c:pt idx="1">
                  <c:v>16</c:v>
                </c:pt>
                <c:pt idx="2">
                  <c:v>16</c:v>
                </c:pt>
                <c:pt idx="3">
                  <c:v>16</c:v>
                </c:pt>
                <c:pt idx="4">
                  <c:v>21</c:v>
                </c:pt>
                <c:pt idx="5">
                  <c:v>24</c:v>
                </c:pt>
                <c:pt idx="6">
                  <c:v>26</c:v>
                </c:pt>
                <c:pt idx="7">
                  <c:v>35</c:v>
                </c:pt>
                <c:pt idx="8">
                  <c:v>37</c:v>
                </c:pt>
                <c:pt idx="9">
                  <c:v>40</c:v>
                </c:pt>
                <c:pt idx="10">
                  <c:v>40</c:v>
                </c:pt>
                <c:pt idx="11">
                  <c:v>45</c:v>
                </c:pt>
                <c:pt idx="12">
                  <c:v>51</c:v>
                </c:pt>
                <c:pt idx="13">
                  <c:v>54</c:v>
                </c:pt>
                <c:pt idx="14">
                  <c:v>58</c:v>
                </c:pt>
                <c:pt idx="15">
                  <c:v>62</c:v>
                </c:pt>
                <c:pt idx="16">
                  <c:v>67</c:v>
                </c:pt>
                <c:pt idx="17">
                  <c:v>69</c:v>
                </c:pt>
                <c:pt idx="18">
                  <c:v>77</c:v>
                </c:pt>
                <c:pt idx="19">
                  <c:v>82</c:v>
                </c:pt>
                <c:pt idx="20">
                  <c:v>87</c:v>
                </c:pt>
                <c:pt idx="21">
                  <c:v>92</c:v>
                </c:pt>
                <c:pt idx="22">
                  <c:v>103</c:v>
                </c:pt>
                <c:pt idx="23">
                  <c:v>110</c:v>
                </c:pt>
                <c:pt idx="24">
                  <c:v>110</c:v>
                </c:pt>
                <c:pt idx="25">
                  <c:v>117</c:v>
                </c:pt>
                <c:pt idx="26">
                  <c:v>120</c:v>
                </c:pt>
                <c:pt idx="27">
                  <c:v>123</c:v>
                </c:pt>
                <c:pt idx="28">
                  <c:v>126</c:v>
                </c:pt>
              </c:numCache>
            </c:numRef>
          </c:yVal>
          <c:smooth val="0"/>
          <c:extLst xmlns:c16r2="http://schemas.microsoft.com/office/drawing/2015/06/chart">
            <c:ext xmlns:c16="http://schemas.microsoft.com/office/drawing/2014/chart" uri="{C3380CC4-5D6E-409C-BE32-E72D297353CC}">
              <c16:uniqueId val="{00000000-BFB7-44BA-8719-CB6B5789E11A}"/>
            </c:ext>
          </c:extLst>
        </c:ser>
        <c:ser>
          <c:idx val="1"/>
          <c:order val="1"/>
          <c:tx>
            <c:v>en cours</c:v>
          </c:tx>
          <c:spPr>
            <a:ln w="19050" cap="rnd">
              <a:solidFill>
                <a:srgbClr val="FF0000"/>
              </a:solidFill>
              <a:prstDash val="sysDash"/>
              <a:round/>
            </a:ln>
            <a:effectLst/>
          </c:spPr>
          <c:marker>
            <c:symbol val="none"/>
          </c:marker>
          <c:xVal>
            <c:numRef>
              <c:f>'https://d.docs.live.net/4ce5480170d14401/Renovassistance_PhE_1/statistiques/[statlogch2020.xlsx]prod_typo'!$B$31:$B$34</c:f>
              <c:numCache>
                <c:formatCode>General</c:formatCode>
                <c:ptCount val="4"/>
                <c:pt idx="0">
                  <c:v>2020</c:v>
                </c:pt>
                <c:pt idx="1">
                  <c:v>2021</c:v>
                </c:pt>
                <c:pt idx="2">
                  <c:v>2022</c:v>
                </c:pt>
                <c:pt idx="3">
                  <c:v>2023</c:v>
                </c:pt>
              </c:numCache>
            </c:numRef>
          </c:xVal>
          <c:yVal>
            <c:numRef>
              <c:f>'https://d.docs.live.net/4ce5480170d14401/Renovassistance_PhE_1/statistiques/[statlogch2020.xlsx]prod_typo'!$M$31:$M$34</c:f>
              <c:numCache>
                <c:formatCode>General</c:formatCode>
                <c:ptCount val="4"/>
                <c:pt idx="0">
                  <c:v>126</c:v>
                </c:pt>
                <c:pt idx="1">
                  <c:v>137</c:v>
                </c:pt>
                <c:pt idx="2">
                  <c:v>151</c:v>
                </c:pt>
                <c:pt idx="3">
                  <c:v>163</c:v>
                </c:pt>
              </c:numCache>
            </c:numRef>
          </c:yVal>
          <c:smooth val="0"/>
          <c:extLst xmlns:c16r2="http://schemas.microsoft.com/office/drawing/2015/06/chart">
            <c:ext xmlns:c16="http://schemas.microsoft.com/office/drawing/2014/chart" uri="{C3380CC4-5D6E-409C-BE32-E72D297353CC}">
              <c16:uniqueId val="{00000001-BFB7-44BA-8719-CB6B5789E11A}"/>
            </c:ext>
          </c:extLst>
        </c:ser>
        <c:dLbls>
          <c:showLegendKey val="0"/>
          <c:showVal val="0"/>
          <c:showCatName val="0"/>
          <c:showSerName val="0"/>
          <c:showPercent val="0"/>
          <c:showBubbleSize val="0"/>
        </c:dLbls>
        <c:axId val="159784320"/>
        <c:axId val="159786112"/>
      </c:scatterChart>
      <c:valAx>
        <c:axId val="159784320"/>
        <c:scaling>
          <c:orientation val="minMax"/>
          <c:max val="2023"/>
          <c:min val="199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312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159786112"/>
        <c:crosses val="autoZero"/>
        <c:crossBetween val="midCat"/>
        <c:majorUnit val="2"/>
      </c:valAx>
      <c:valAx>
        <c:axId val="15978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159784320"/>
        <c:crosses val="autoZero"/>
        <c:crossBetween val="midCat"/>
      </c:valAx>
      <c:spPr>
        <a:noFill/>
        <a:ln>
          <a:solidFill>
            <a:sysClr val="windowText" lastClr="000000"/>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ysClr val="windowText" lastClr="000000">
          <a:lumMod val="15000"/>
          <a:lumOff val="85000"/>
        </a:sysClr>
      </a:solidFill>
      <a:round/>
    </a:ln>
    <a:effectLst/>
  </c:spPr>
  <c:txPr>
    <a:bodyPr/>
    <a:lstStyle/>
    <a:p>
      <a:pPr>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nombre de projets réalisés 1992-2020</a:t>
            </a:r>
          </a:p>
        </c:rich>
      </c:tx>
      <c:layout/>
      <c:overlay val="0"/>
    </c:title>
    <c:autoTitleDeleted val="0"/>
    <c:plotArea>
      <c:layout/>
      <c:barChart>
        <c:barDir val="col"/>
        <c:grouping val="clustered"/>
        <c:varyColors val="0"/>
        <c:ser>
          <c:idx val="0"/>
          <c:order val="0"/>
          <c:spPr>
            <a:solidFill>
              <a:srgbClr val="4BACC6">
                <a:lumMod val="40000"/>
                <a:lumOff val="60000"/>
              </a:srgbClr>
            </a:solidFill>
            <a:ln>
              <a:solidFill>
                <a:prstClr val="black"/>
              </a:solidFill>
            </a:ln>
          </c:spPr>
          <c:invertIfNegative val="0"/>
          <c:dPt>
            <c:idx val="25"/>
            <c:invertIfNegative val="0"/>
            <c:bubble3D val="0"/>
            <c:spPr>
              <a:solidFill>
                <a:srgbClr val="4BACC6">
                  <a:lumMod val="40000"/>
                  <a:lumOff val="60000"/>
                </a:srgbClr>
              </a:solidFill>
              <a:ln>
                <a:solidFill>
                  <a:prstClr val="black"/>
                </a:solidFill>
              </a:ln>
            </c:spPr>
            <c:extLst xmlns:c16r2="http://schemas.microsoft.com/office/drawing/2015/06/chart">
              <c:ext xmlns:c16="http://schemas.microsoft.com/office/drawing/2014/chart" uri="{C3380CC4-5D6E-409C-BE32-E72D297353CC}">
                <c16:uniqueId val="{00000001-FEAD-4FF4-953B-2E4214E95D4A}"/>
              </c:ext>
            </c:extLst>
          </c:dPt>
          <c:dPt>
            <c:idx val="26"/>
            <c:invertIfNegative val="0"/>
            <c:bubble3D val="0"/>
            <c:spPr>
              <a:solidFill>
                <a:srgbClr val="4BACC6">
                  <a:lumMod val="40000"/>
                  <a:lumOff val="60000"/>
                </a:srgbClr>
              </a:solidFill>
              <a:ln>
                <a:solidFill>
                  <a:prstClr val="black"/>
                </a:solidFill>
              </a:ln>
            </c:spPr>
            <c:extLst xmlns:c16r2="http://schemas.microsoft.com/office/drawing/2015/06/chart">
              <c:ext xmlns:c16="http://schemas.microsoft.com/office/drawing/2014/chart" uri="{C3380CC4-5D6E-409C-BE32-E72D297353CC}">
                <c16:uniqueId val="{00000003-FEAD-4FF4-953B-2E4214E95D4A}"/>
              </c:ext>
            </c:extLst>
          </c:dPt>
          <c:dPt>
            <c:idx val="27"/>
            <c:invertIfNegative val="0"/>
            <c:bubble3D val="0"/>
            <c:spPr>
              <a:solidFill>
                <a:srgbClr val="4BACC6">
                  <a:lumMod val="40000"/>
                  <a:lumOff val="60000"/>
                </a:srgbClr>
              </a:solidFill>
              <a:ln>
                <a:solidFill>
                  <a:prstClr val="black"/>
                </a:solidFill>
              </a:ln>
            </c:spPr>
            <c:extLst xmlns:c16r2="http://schemas.microsoft.com/office/drawing/2015/06/chart">
              <c:ext xmlns:c16="http://schemas.microsoft.com/office/drawing/2014/chart" uri="{C3380CC4-5D6E-409C-BE32-E72D297353CC}">
                <c16:uniqueId val="{00000005-FEAD-4FF4-953B-2E4214E95D4A}"/>
              </c:ext>
            </c:extLst>
          </c:dPt>
          <c:dPt>
            <c:idx val="28"/>
            <c:invertIfNegative val="0"/>
            <c:bubble3D val="0"/>
            <c:spPr>
              <a:solidFill>
                <a:srgbClr val="4BACC6">
                  <a:lumMod val="40000"/>
                  <a:lumOff val="60000"/>
                </a:srgbClr>
              </a:solidFill>
              <a:ln>
                <a:solidFill>
                  <a:prstClr val="black"/>
                </a:solidFill>
              </a:ln>
            </c:spPr>
            <c:extLst xmlns:c16r2="http://schemas.microsoft.com/office/drawing/2015/06/chart">
              <c:ext xmlns:c16="http://schemas.microsoft.com/office/drawing/2014/chart" uri="{C3380CC4-5D6E-409C-BE32-E72D297353CC}">
                <c16:uniqueId val="{00000007-FEAD-4FF4-953B-2E4214E95D4A}"/>
              </c:ext>
            </c:extLst>
          </c:dPt>
          <c:dPt>
            <c:idx val="29"/>
            <c:invertIfNegative val="0"/>
            <c:bubble3D val="0"/>
            <c:spPr>
              <a:solidFill>
                <a:srgbClr val="F79646">
                  <a:lumMod val="20000"/>
                  <a:lumOff val="80000"/>
                </a:srgbClr>
              </a:solidFill>
              <a:ln>
                <a:solidFill>
                  <a:prstClr val="black"/>
                </a:solidFill>
              </a:ln>
            </c:spPr>
            <c:extLst xmlns:c16r2="http://schemas.microsoft.com/office/drawing/2015/06/chart">
              <c:ext xmlns:c16="http://schemas.microsoft.com/office/drawing/2014/chart" uri="{C3380CC4-5D6E-409C-BE32-E72D297353CC}">
                <c16:uniqueId val="{00000009-FEAD-4FF4-953B-2E4214E95D4A}"/>
              </c:ext>
            </c:extLst>
          </c:dPt>
          <c:dPt>
            <c:idx val="30"/>
            <c:invertIfNegative val="0"/>
            <c:bubble3D val="0"/>
            <c:spPr>
              <a:solidFill>
                <a:srgbClr val="F79646">
                  <a:lumMod val="20000"/>
                  <a:lumOff val="80000"/>
                </a:srgbClr>
              </a:solidFill>
              <a:ln>
                <a:solidFill>
                  <a:prstClr val="black"/>
                </a:solidFill>
              </a:ln>
            </c:spPr>
            <c:extLst xmlns:c16r2="http://schemas.microsoft.com/office/drawing/2015/06/chart">
              <c:ext xmlns:c16="http://schemas.microsoft.com/office/drawing/2014/chart" uri="{C3380CC4-5D6E-409C-BE32-E72D297353CC}">
                <c16:uniqueId val="{0000000B-FEAD-4FF4-953B-2E4214E95D4A}"/>
              </c:ext>
            </c:extLst>
          </c:dPt>
          <c:dPt>
            <c:idx val="31"/>
            <c:invertIfNegative val="0"/>
            <c:bubble3D val="0"/>
            <c:spPr>
              <a:solidFill>
                <a:srgbClr val="F79646">
                  <a:lumMod val="20000"/>
                  <a:lumOff val="80000"/>
                </a:srgbClr>
              </a:solidFill>
              <a:ln>
                <a:solidFill>
                  <a:prstClr val="black"/>
                </a:solidFill>
              </a:ln>
            </c:spPr>
            <c:extLst xmlns:c16r2="http://schemas.microsoft.com/office/drawing/2015/06/chart">
              <c:ext xmlns:c16="http://schemas.microsoft.com/office/drawing/2014/chart" uri="{C3380CC4-5D6E-409C-BE32-E72D297353CC}">
                <c16:uniqueId val="{0000000D-FEAD-4FF4-953B-2E4214E95D4A}"/>
              </c:ext>
            </c:extLst>
          </c:dPt>
          <c:cat>
            <c:numRef>
              <c:f>[1]nprojets!$B$3:$B$34</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[1]nprojets!$C$3:$C$34</c:f>
              <c:numCache>
                <c:formatCode>General</c:formatCode>
                <c:ptCount val="32"/>
                <c:pt idx="0">
                  <c:v>1</c:v>
                </c:pt>
                <c:pt idx="1">
                  <c:v>1</c:v>
                </c:pt>
                <c:pt idx="4">
                  <c:v>1</c:v>
                </c:pt>
                <c:pt idx="5">
                  <c:v>1</c:v>
                </c:pt>
                <c:pt idx="6">
                  <c:v>1</c:v>
                </c:pt>
                <c:pt idx="7">
                  <c:v>2</c:v>
                </c:pt>
                <c:pt idx="8">
                  <c:v>2</c:v>
                </c:pt>
                <c:pt idx="9">
                  <c:v>1</c:v>
                </c:pt>
                <c:pt idx="11">
                  <c:v>2</c:v>
                </c:pt>
                <c:pt idx="12">
                  <c:v>2</c:v>
                </c:pt>
                <c:pt idx="13">
                  <c:v>1</c:v>
                </c:pt>
                <c:pt idx="14">
                  <c:v>2</c:v>
                </c:pt>
                <c:pt idx="15">
                  <c:v>1</c:v>
                </c:pt>
                <c:pt idx="16">
                  <c:v>2</c:v>
                </c:pt>
                <c:pt idx="17">
                  <c:v>1</c:v>
                </c:pt>
                <c:pt idx="18">
                  <c:v>4</c:v>
                </c:pt>
                <c:pt idx="19">
                  <c:v>1</c:v>
                </c:pt>
                <c:pt idx="20">
                  <c:v>2</c:v>
                </c:pt>
                <c:pt idx="21">
                  <c:v>1</c:v>
                </c:pt>
                <c:pt idx="22">
                  <c:v>4</c:v>
                </c:pt>
                <c:pt idx="23">
                  <c:v>2</c:v>
                </c:pt>
                <c:pt idx="24">
                  <c:v>0</c:v>
                </c:pt>
                <c:pt idx="25">
                  <c:v>3</c:v>
                </c:pt>
                <c:pt idx="26">
                  <c:v>1</c:v>
                </c:pt>
                <c:pt idx="27">
                  <c:v>1</c:v>
                </c:pt>
                <c:pt idx="28">
                  <c:v>2</c:v>
                </c:pt>
                <c:pt idx="29">
                  <c:v>3</c:v>
                </c:pt>
                <c:pt idx="30">
                  <c:v>5</c:v>
                </c:pt>
                <c:pt idx="31">
                  <c:v>4</c:v>
                </c:pt>
              </c:numCache>
            </c:numRef>
          </c:val>
          <c:extLst xmlns:c16r2="http://schemas.microsoft.com/office/drawing/2015/06/chart">
            <c:ext xmlns:c16="http://schemas.microsoft.com/office/drawing/2014/chart" uri="{C3380CC4-5D6E-409C-BE32-E72D297353CC}">
              <c16:uniqueId val="{0000000E-FEAD-4FF4-953B-2E4214E95D4A}"/>
            </c:ext>
          </c:extLst>
        </c:ser>
        <c:dLbls>
          <c:showLegendKey val="0"/>
          <c:showVal val="0"/>
          <c:showCatName val="0"/>
          <c:showSerName val="0"/>
          <c:showPercent val="0"/>
          <c:showBubbleSize val="0"/>
        </c:dLbls>
        <c:gapWidth val="0"/>
        <c:axId val="246451584"/>
        <c:axId val="246469760"/>
      </c:barChart>
      <c:catAx>
        <c:axId val="246451584"/>
        <c:scaling>
          <c:orientation val="minMax"/>
        </c:scaling>
        <c:delete val="0"/>
        <c:axPos val="b"/>
        <c:numFmt formatCode="General" sourceLinked="1"/>
        <c:majorTickMark val="out"/>
        <c:minorTickMark val="none"/>
        <c:tickLblPos val="nextTo"/>
        <c:spPr>
          <a:ln w="25400"/>
        </c:spPr>
        <c:txPr>
          <a:bodyPr rot="-3360000" vert="horz"/>
          <a:lstStyle/>
          <a:p>
            <a:pPr>
              <a:defRPr/>
            </a:pPr>
            <a:endParaRPr lang="fr-FR"/>
          </a:p>
        </c:txPr>
        <c:crossAx val="246469760"/>
        <c:crosses val="autoZero"/>
        <c:auto val="1"/>
        <c:lblAlgn val="ctr"/>
        <c:lblOffset val="100"/>
        <c:noMultiLvlLbl val="0"/>
      </c:catAx>
      <c:valAx>
        <c:axId val="246469760"/>
        <c:scaling>
          <c:orientation val="minMax"/>
        </c:scaling>
        <c:delete val="0"/>
        <c:axPos val="l"/>
        <c:majorGridlines/>
        <c:numFmt formatCode="General" sourceLinked="1"/>
        <c:majorTickMark val="out"/>
        <c:minorTickMark val="none"/>
        <c:tickLblPos val="nextTo"/>
        <c:crossAx val="246451584"/>
        <c:crosses val="autoZero"/>
        <c:crossBetween val="between"/>
        <c:majorUnit val="1"/>
      </c:valAx>
      <c:spPr>
        <a:ln w="25400" cap="sq">
          <a:solidFill>
            <a:sysClr val="windowText" lastClr="000000">
              <a:tint val="75000"/>
              <a:shade val="95000"/>
              <a:satMod val="105000"/>
            </a:sysClr>
          </a:solidFill>
          <a:prstDash val="solid"/>
        </a:ln>
      </c:spPr>
    </c:plotArea>
    <c:plotVisOnly val="1"/>
    <c:dispBlanksAs val="gap"/>
    <c:showDLblsOverMax val="0"/>
  </c:chart>
  <c:spPr>
    <a:ln w="25400">
      <a:solidFill>
        <a:sysClr val="windowText" lastClr="000000">
          <a:tint val="75000"/>
          <a:shade val="95000"/>
          <a:satMod val="105000"/>
        </a:sysClr>
      </a:solidFill>
    </a:ln>
  </c:spPr>
  <c:txPr>
    <a:bodyPr/>
    <a:lstStyle/>
    <a:p>
      <a:pPr>
        <a:defRPr sz="850" b="1" baseline="0"/>
      </a:pPr>
      <a:endParaRPr lang="fr-F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sz="1600" baseline="0" dirty="0" smtClean="0"/>
              <a:t>production de </a:t>
            </a:r>
            <a:r>
              <a:rPr lang="fr-BE" sz="1600" baseline="0" dirty="0"/>
              <a:t>logements 1992-2020  </a:t>
            </a:r>
            <a:r>
              <a:rPr lang="fr-BE" sz="1400" baseline="0" dirty="0" smtClean="0"/>
              <a:t>(</a:t>
            </a:r>
            <a:r>
              <a:rPr lang="fr-BE" sz="1400" baseline="0" dirty="0"/>
              <a:t>42 immeubles </a:t>
            </a:r>
            <a:r>
              <a:rPr lang="fr-BE" sz="1400" baseline="0" dirty="0" smtClean="0"/>
              <a:t>-126 </a:t>
            </a:r>
            <a:r>
              <a:rPr lang="fr-BE" sz="1400" baseline="0" dirty="0"/>
              <a:t>logements)</a:t>
            </a:r>
          </a:p>
        </c:rich>
      </c:tx>
      <c:layout>
        <c:manualLayout>
          <c:xMode val="edge"/>
          <c:yMode val="edge"/>
          <c:x val="0.11136845563113015"/>
          <c:y val="2.4432922087247757E-2"/>
        </c:manualLayout>
      </c:layout>
      <c:overlay val="0"/>
    </c:title>
    <c:autoTitleDeleted val="0"/>
    <c:plotArea>
      <c:layout>
        <c:manualLayout>
          <c:layoutTarget val="inner"/>
          <c:xMode val="edge"/>
          <c:yMode val="edge"/>
          <c:x val="6.0783884095182837E-2"/>
          <c:y val="0.24400269888711551"/>
          <c:w val="0.91961952787138879"/>
          <c:h val="0.63066027893919641"/>
        </c:manualLayout>
      </c:layout>
      <c:barChart>
        <c:barDir val="col"/>
        <c:grouping val="clustered"/>
        <c:varyColors val="0"/>
        <c:ser>
          <c:idx val="0"/>
          <c:order val="0"/>
          <c:spPr>
            <a:solidFill>
              <a:srgbClr val="B7DEDE"/>
            </a:solidFill>
            <a:ln w="12700">
              <a:solidFill>
                <a:prstClr val="black"/>
              </a:solidFill>
            </a:ln>
          </c:spPr>
          <c:invertIfNegative val="0"/>
          <c:dPt>
            <c:idx val="23"/>
            <c:invertIfNegative val="0"/>
            <c:bubble3D val="0"/>
            <c:spPr>
              <a:solidFill>
                <a:srgbClr val="B7DEDE"/>
              </a:solidFill>
              <a:ln w="12700">
                <a:solidFill>
                  <a:prstClr val="black"/>
                </a:solidFill>
              </a:ln>
            </c:spPr>
            <c:extLst xmlns:c16r2="http://schemas.microsoft.com/office/drawing/2015/06/chart">
              <c:ext xmlns:c16="http://schemas.microsoft.com/office/drawing/2014/chart" uri="{C3380CC4-5D6E-409C-BE32-E72D297353CC}">
                <c16:uniqueId val="{00000001-5628-40FD-8B4B-B7D42599ADF4}"/>
              </c:ext>
            </c:extLst>
          </c:dPt>
          <c:dPt>
            <c:idx val="25"/>
            <c:invertIfNegative val="0"/>
            <c:bubble3D val="0"/>
            <c:spPr>
              <a:solidFill>
                <a:srgbClr val="B7DEDE"/>
              </a:solidFill>
              <a:ln w="12700">
                <a:solidFill>
                  <a:prstClr val="black"/>
                </a:solidFill>
              </a:ln>
            </c:spPr>
            <c:extLst xmlns:c16r2="http://schemas.microsoft.com/office/drawing/2015/06/chart">
              <c:ext xmlns:c16="http://schemas.microsoft.com/office/drawing/2014/chart" uri="{C3380CC4-5D6E-409C-BE32-E72D297353CC}">
                <c16:uniqueId val="{00000003-5628-40FD-8B4B-B7D42599ADF4}"/>
              </c:ext>
            </c:extLst>
          </c:dPt>
          <c:dPt>
            <c:idx val="26"/>
            <c:invertIfNegative val="0"/>
            <c:bubble3D val="0"/>
            <c:spPr>
              <a:solidFill>
                <a:srgbClr val="B7DEDE"/>
              </a:solidFill>
              <a:ln w="12700">
                <a:solidFill>
                  <a:prstClr val="black"/>
                </a:solidFill>
              </a:ln>
            </c:spPr>
            <c:extLst xmlns:c16r2="http://schemas.microsoft.com/office/drawing/2015/06/chart">
              <c:ext xmlns:c16="http://schemas.microsoft.com/office/drawing/2014/chart" uri="{C3380CC4-5D6E-409C-BE32-E72D297353CC}">
                <c16:uniqueId val="{00000005-5628-40FD-8B4B-B7D42599ADF4}"/>
              </c:ext>
            </c:extLst>
          </c:dPt>
          <c:dPt>
            <c:idx val="27"/>
            <c:invertIfNegative val="0"/>
            <c:bubble3D val="0"/>
            <c:spPr>
              <a:solidFill>
                <a:srgbClr val="B7DEDE"/>
              </a:solidFill>
              <a:ln w="12700">
                <a:solidFill>
                  <a:prstClr val="black"/>
                </a:solidFill>
              </a:ln>
            </c:spPr>
            <c:extLst xmlns:c16r2="http://schemas.microsoft.com/office/drawing/2015/06/chart">
              <c:ext xmlns:c16="http://schemas.microsoft.com/office/drawing/2014/chart" uri="{C3380CC4-5D6E-409C-BE32-E72D297353CC}">
                <c16:uniqueId val="{00000007-5628-40FD-8B4B-B7D42599ADF4}"/>
              </c:ext>
            </c:extLst>
          </c:dPt>
          <c:dPt>
            <c:idx val="28"/>
            <c:invertIfNegative val="0"/>
            <c:bubble3D val="0"/>
            <c:spPr>
              <a:solidFill>
                <a:srgbClr val="B7DEDE"/>
              </a:solidFill>
              <a:ln w="12700">
                <a:solidFill>
                  <a:prstClr val="black"/>
                </a:solidFill>
              </a:ln>
            </c:spPr>
            <c:extLst xmlns:c16r2="http://schemas.microsoft.com/office/drawing/2015/06/chart">
              <c:ext xmlns:c16="http://schemas.microsoft.com/office/drawing/2014/chart" uri="{C3380CC4-5D6E-409C-BE32-E72D297353CC}">
                <c16:uniqueId val="{00000009-5628-40FD-8B4B-B7D42599ADF4}"/>
              </c:ext>
            </c:extLst>
          </c:dPt>
          <c:dPt>
            <c:idx val="29"/>
            <c:invertIfNegative val="0"/>
            <c:bubble3D val="0"/>
            <c:spPr>
              <a:solidFill>
                <a:schemeClr val="accent6">
                  <a:lumMod val="20000"/>
                  <a:lumOff val="80000"/>
                </a:schemeClr>
              </a:solidFill>
              <a:ln w="12700">
                <a:solidFill>
                  <a:schemeClr val="tx1"/>
                </a:solidFill>
              </a:ln>
            </c:spPr>
            <c:extLst xmlns:c16r2="http://schemas.microsoft.com/office/drawing/2015/06/chart">
              <c:ext xmlns:c16="http://schemas.microsoft.com/office/drawing/2014/chart" uri="{C3380CC4-5D6E-409C-BE32-E72D297353CC}">
                <c16:uniqueId val="{0000000B-5628-40FD-8B4B-B7D42599ADF4}"/>
              </c:ext>
            </c:extLst>
          </c:dPt>
          <c:dPt>
            <c:idx val="30"/>
            <c:invertIfNegative val="0"/>
            <c:bubble3D val="0"/>
            <c:spPr>
              <a:solidFill>
                <a:schemeClr val="accent6">
                  <a:lumMod val="20000"/>
                  <a:lumOff val="80000"/>
                </a:schemeClr>
              </a:solidFill>
              <a:ln w="12700">
                <a:solidFill>
                  <a:prstClr val="black"/>
                </a:solidFill>
              </a:ln>
            </c:spPr>
            <c:extLst xmlns:c16r2="http://schemas.microsoft.com/office/drawing/2015/06/chart">
              <c:ext xmlns:c16="http://schemas.microsoft.com/office/drawing/2014/chart" uri="{C3380CC4-5D6E-409C-BE32-E72D297353CC}">
                <c16:uniqueId val="{0000000D-5628-40FD-8B4B-B7D42599ADF4}"/>
              </c:ext>
            </c:extLst>
          </c:dPt>
          <c:dPt>
            <c:idx val="31"/>
            <c:invertIfNegative val="0"/>
            <c:bubble3D val="0"/>
            <c:spPr>
              <a:solidFill>
                <a:schemeClr val="accent6">
                  <a:lumMod val="20000"/>
                  <a:lumOff val="80000"/>
                </a:schemeClr>
              </a:solidFill>
              <a:ln w="12700">
                <a:solidFill>
                  <a:prstClr val="black"/>
                </a:solidFill>
              </a:ln>
            </c:spPr>
            <c:extLst xmlns:c16r2="http://schemas.microsoft.com/office/drawing/2015/06/chart">
              <c:ext xmlns:c16="http://schemas.microsoft.com/office/drawing/2014/chart" uri="{C3380CC4-5D6E-409C-BE32-E72D297353CC}">
                <c16:uniqueId val="{0000000F-5628-40FD-8B4B-B7D42599ADF4}"/>
              </c:ext>
            </c:extLst>
          </c:dPt>
          <c:cat>
            <c:numRef>
              <c:f>[1]prod_typo!$B$3:$B$34</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[1]prod_typo!$K$3:$K$34</c:f>
              <c:numCache>
                <c:formatCode>General</c:formatCode>
                <c:ptCount val="32"/>
                <c:pt idx="0">
                  <c:v>9</c:v>
                </c:pt>
                <c:pt idx="1">
                  <c:v>7</c:v>
                </c:pt>
                <c:pt idx="2">
                  <c:v>0</c:v>
                </c:pt>
                <c:pt idx="3">
                  <c:v>0</c:v>
                </c:pt>
                <c:pt idx="4">
                  <c:v>5</c:v>
                </c:pt>
                <c:pt idx="5">
                  <c:v>3</c:v>
                </c:pt>
                <c:pt idx="6">
                  <c:v>2</c:v>
                </c:pt>
                <c:pt idx="7">
                  <c:v>9</c:v>
                </c:pt>
                <c:pt idx="8">
                  <c:v>2</c:v>
                </c:pt>
                <c:pt idx="9">
                  <c:v>3</c:v>
                </c:pt>
                <c:pt idx="10">
                  <c:v>0</c:v>
                </c:pt>
                <c:pt idx="11">
                  <c:v>5</c:v>
                </c:pt>
                <c:pt idx="12">
                  <c:v>6</c:v>
                </c:pt>
                <c:pt idx="13">
                  <c:v>3</c:v>
                </c:pt>
                <c:pt idx="14">
                  <c:v>4</c:v>
                </c:pt>
                <c:pt idx="15">
                  <c:v>4</c:v>
                </c:pt>
                <c:pt idx="16">
                  <c:v>5</c:v>
                </c:pt>
                <c:pt idx="17">
                  <c:v>2</c:v>
                </c:pt>
                <c:pt idx="18">
                  <c:v>8</c:v>
                </c:pt>
                <c:pt idx="19">
                  <c:v>5</c:v>
                </c:pt>
                <c:pt idx="20">
                  <c:v>5</c:v>
                </c:pt>
                <c:pt idx="21">
                  <c:v>5</c:v>
                </c:pt>
                <c:pt idx="22">
                  <c:v>11</c:v>
                </c:pt>
                <c:pt idx="23">
                  <c:v>7</c:v>
                </c:pt>
                <c:pt idx="24">
                  <c:v>0</c:v>
                </c:pt>
                <c:pt idx="25">
                  <c:v>7</c:v>
                </c:pt>
                <c:pt idx="26">
                  <c:v>3</c:v>
                </c:pt>
                <c:pt idx="27">
                  <c:v>3</c:v>
                </c:pt>
                <c:pt idx="28">
                  <c:v>3</c:v>
                </c:pt>
                <c:pt idx="29">
                  <c:v>11</c:v>
                </c:pt>
                <c:pt idx="30">
                  <c:v>14</c:v>
                </c:pt>
                <c:pt idx="31">
                  <c:v>12</c:v>
                </c:pt>
              </c:numCache>
            </c:numRef>
          </c:val>
          <c:extLst xmlns:c16r2="http://schemas.microsoft.com/office/drawing/2015/06/chart">
            <c:ext xmlns:c16="http://schemas.microsoft.com/office/drawing/2014/chart" uri="{C3380CC4-5D6E-409C-BE32-E72D297353CC}">
              <c16:uniqueId val="{00000010-5628-40FD-8B4B-B7D42599ADF4}"/>
            </c:ext>
          </c:extLst>
        </c:ser>
        <c:dLbls>
          <c:showLegendKey val="0"/>
          <c:showVal val="0"/>
          <c:showCatName val="0"/>
          <c:showSerName val="0"/>
          <c:showPercent val="0"/>
          <c:showBubbleSize val="0"/>
        </c:dLbls>
        <c:gapWidth val="0"/>
        <c:axId val="246411264"/>
        <c:axId val="246412800"/>
      </c:barChart>
      <c:catAx>
        <c:axId val="246411264"/>
        <c:scaling>
          <c:orientation val="minMax"/>
        </c:scaling>
        <c:delete val="0"/>
        <c:axPos val="b"/>
        <c:numFmt formatCode="General" sourceLinked="1"/>
        <c:majorTickMark val="out"/>
        <c:minorTickMark val="none"/>
        <c:tickLblPos val="nextTo"/>
        <c:txPr>
          <a:bodyPr/>
          <a:lstStyle/>
          <a:p>
            <a:pPr>
              <a:defRPr sz="850" b="1" baseline="0"/>
            </a:pPr>
            <a:endParaRPr lang="fr-FR"/>
          </a:p>
        </c:txPr>
        <c:crossAx val="246412800"/>
        <c:crosses val="autoZero"/>
        <c:auto val="1"/>
        <c:lblAlgn val="ctr"/>
        <c:lblOffset val="100"/>
        <c:noMultiLvlLbl val="0"/>
      </c:catAx>
      <c:valAx>
        <c:axId val="246412800"/>
        <c:scaling>
          <c:orientation val="minMax"/>
        </c:scaling>
        <c:delete val="0"/>
        <c:axPos val="l"/>
        <c:majorGridlines/>
        <c:numFmt formatCode="General" sourceLinked="1"/>
        <c:majorTickMark val="out"/>
        <c:minorTickMark val="none"/>
        <c:tickLblPos val="nextTo"/>
        <c:crossAx val="246411264"/>
        <c:crosses val="autoZero"/>
        <c:crossBetween val="between"/>
      </c:valAx>
      <c:spPr>
        <a:ln w="25400">
          <a:solidFill>
            <a:prstClr val="black"/>
          </a:solidFill>
        </a:ln>
      </c:spPr>
    </c:plotArea>
    <c:plotVisOnly val="1"/>
    <c:dispBlanksAs val="gap"/>
    <c:showDLblsOverMax val="0"/>
  </c:chart>
  <c:spPr>
    <a:ln w="25400">
      <a:solidFill>
        <a:sysClr val="windowText" lastClr="000000">
          <a:tint val="75000"/>
          <a:shade val="95000"/>
          <a:satMod val="105000"/>
        </a:sys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0"/>
        <c:axId val="246777728"/>
        <c:axId val="246779264"/>
      </c:barChart>
      <c:catAx>
        <c:axId val="246777728"/>
        <c:scaling>
          <c:orientation val="minMax"/>
        </c:scaling>
        <c:delete val="0"/>
        <c:axPos val="b"/>
        <c:numFmt formatCode="General" sourceLinked="1"/>
        <c:majorTickMark val="out"/>
        <c:minorTickMark val="none"/>
        <c:tickLblPos val="nextTo"/>
        <c:txPr>
          <a:bodyPr rot="-3780000" vert="horz"/>
          <a:lstStyle/>
          <a:p>
            <a:pPr>
              <a:defRPr/>
            </a:pPr>
            <a:endParaRPr lang="fr-FR"/>
          </a:p>
        </c:txPr>
        <c:crossAx val="246779264"/>
        <c:crosses val="autoZero"/>
        <c:auto val="1"/>
        <c:lblAlgn val="ctr"/>
        <c:lblOffset val="100"/>
        <c:noMultiLvlLbl val="0"/>
      </c:catAx>
      <c:valAx>
        <c:axId val="246779264"/>
        <c:scaling>
          <c:orientation val="minMax"/>
        </c:scaling>
        <c:delete val="0"/>
        <c:axPos val="l"/>
        <c:majorGridlines/>
        <c:numFmt formatCode="General" sourceLinked="1"/>
        <c:majorTickMark val="out"/>
        <c:minorTickMark val="none"/>
        <c:tickLblPos val="nextTo"/>
        <c:crossAx val="246777728"/>
        <c:crosses val="autoZero"/>
        <c:crossBetween val="between"/>
        <c:majorUnit val="1"/>
      </c:valAx>
    </c:plotArea>
    <c:plotVisOnly val="1"/>
    <c:dispBlanksAs val="gap"/>
    <c:showDLblsOverMax val="0"/>
  </c:chart>
  <c:txPr>
    <a:bodyPr/>
    <a:lstStyle/>
    <a:p>
      <a:pPr>
        <a:defRPr sz="1600" b="1"/>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BE" sz="1600" baseline="0"/>
              <a:t>logements réalisés par nombre de chambres                          </a:t>
            </a:r>
          </a:p>
          <a:p>
            <a:pPr>
              <a:defRPr/>
            </a:pPr>
            <a:r>
              <a:rPr lang="fr-BE" sz="1600" baseline="0"/>
              <a:t>(42 immeubles - 126 logements)</a:t>
            </a:r>
          </a:p>
        </c:rich>
      </c:tx>
      <c:layout>
        <c:manualLayout>
          <c:xMode val="edge"/>
          <c:yMode val="edge"/>
          <c:x val="0.17921688710479816"/>
          <c:y val="1.2307714253109666E-2"/>
        </c:manualLayout>
      </c:layout>
      <c:overlay val="0"/>
    </c:title>
    <c:autoTitleDeleted val="0"/>
    <c:plotArea>
      <c:layout/>
      <c:pieChart>
        <c:varyColors val="1"/>
        <c:ser>
          <c:idx val="0"/>
          <c:order val="0"/>
          <c:dLbls>
            <c:spPr>
              <a:noFill/>
              <a:ln>
                <a:noFill/>
              </a:ln>
              <a:effectLst/>
            </c:spPr>
            <c:txPr>
              <a:bodyPr/>
              <a:lstStyle/>
              <a:p>
                <a:pPr>
                  <a:defRPr sz="1200" b="1"/>
                </a:pPr>
                <a:endParaRPr lang="fr-FR"/>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([1]prod_typo!$C$1:$G$1,[1]prod_typo!$J$1)</c:f>
              <c:strCache>
                <c:ptCount val="6"/>
                <c:pt idx="0">
                  <c:v>st</c:v>
                </c:pt>
                <c:pt idx="1">
                  <c:v>1 ch</c:v>
                </c:pt>
                <c:pt idx="2">
                  <c:v>2 ch</c:v>
                </c:pt>
                <c:pt idx="3">
                  <c:v>3 ch</c:v>
                </c:pt>
                <c:pt idx="4">
                  <c:v>4 ch</c:v>
                </c:pt>
                <c:pt idx="5">
                  <c:v>&gt;4 ch</c:v>
                </c:pt>
              </c:strCache>
            </c:strRef>
          </c:cat>
          <c:val>
            <c:numRef>
              <c:f>([1]prod_typo!$C$36:$G$36,[1]prod_typo!$J$36)</c:f>
              <c:numCache>
                <c:formatCode>General</c:formatCode>
                <c:ptCount val="6"/>
                <c:pt idx="0">
                  <c:v>4</c:v>
                </c:pt>
                <c:pt idx="1">
                  <c:v>21</c:v>
                </c:pt>
                <c:pt idx="2">
                  <c:v>40</c:v>
                </c:pt>
                <c:pt idx="3">
                  <c:v>44</c:v>
                </c:pt>
                <c:pt idx="4">
                  <c:v>10</c:v>
                </c:pt>
                <c:pt idx="5">
                  <c:v>7</c:v>
                </c:pt>
              </c:numCache>
            </c:numRef>
          </c:val>
          <c:extLst xmlns:c16r2="http://schemas.microsoft.com/office/drawing/2015/06/chart">
            <c:ext xmlns:c16="http://schemas.microsoft.com/office/drawing/2014/chart" uri="{C3380CC4-5D6E-409C-BE32-E72D297353CC}">
              <c16:uniqueId val="{00000000-6411-416D-BB95-06A6F5987B3F}"/>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w="25400" cap="sq">
      <a:solidFill>
        <a:sysClr val="windowText" lastClr="000000"/>
      </a:solid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statut des immeubles en gestion  </a:t>
            </a:r>
          </a:p>
          <a:p>
            <a:pPr>
              <a:defRPr sz="1400"/>
            </a:pPr>
            <a:r>
              <a:rPr lang="en-US" sz="1400"/>
              <a:t>(49 immeubles: 42 rénovés + 12 non encore</a:t>
            </a:r>
            <a:r>
              <a:rPr lang="en-US" sz="1400" baseline="0"/>
              <a:t> rénovés</a:t>
            </a:r>
            <a:r>
              <a:rPr lang="en-US" sz="1400"/>
              <a:t> - 5 sortis) </a:t>
            </a:r>
          </a:p>
        </c:rich>
      </c:tx>
      <c:overlay val="0"/>
    </c:title>
    <c:autoTitleDeleted val="0"/>
    <c:plotArea>
      <c:layout/>
      <c:pieChart>
        <c:varyColors val="1"/>
        <c:ser>
          <c:idx val="0"/>
          <c:order val="0"/>
          <c:dLbls>
            <c:dLbl>
              <c:idx val="0"/>
              <c:layout>
                <c:manualLayout>
                  <c:x val="1.1111111111111125E-2"/>
                  <c:y val="1.587301587301587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57D-4415-B7C5-200BF2E712D4}"/>
                </c:ext>
              </c:extLst>
            </c:dLbl>
            <c:dLbl>
              <c:idx val="1"/>
              <c:layout>
                <c:manualLayout>
                  <c:x val="3.6111111111111212E-2"/>
                  <c:y val="-3.5714285714285712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57D-4415-B7C5-200BF2E712D4}"/>
                </c:ext>
              </c:extLst>
            </c:dLbl>
            <c:dLbl>
              <c:idx val="2"/>
              <c:layout>
                <c:manualLayout>
                  <c:x val="-8.3333333333333367E-3"/>
                  <c:y val="2.3809523809523812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57D-4415-B7C5-200BF2E712D4}"/>
                </c:ext>
              </c:extLst>
            </c:dLbl>
            <c:dLbl>
              <c:idx val="3"/>
              <c:layout>
                <c:manualLayout>
                  <c:x val="-3.0555555555555582E-2"/>
                  <c:y val="3.1746031746031744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57D-4415-B7C5-200BF2E712D4}"/>
                </c:ext>
              </c:extLst>
            </c:dLbl>
            <c:spPr>
              <a:noFill/>
              <a:ln>
                <a:noFill/>
              </a:ln>
              <a:effectLst/>
            </c:spPr>
            <c:txPr>
              <a:bodyPr/>
              <a:lstStyle/>
              <a:p>
                <a:pPr>
                  <a:defRPr sz="1100" b="1"/>
                </a:pPr>
                <a:endParaRPr lang="fr-FR"/>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[1]statut!$H$5:$K$5</c:f>
              <c:strCache>
                <c:ptCount val="4"/>
                <c:pt idx="0">
                  <c:v>propriété FPRA</c:v>
                </c:pt>
                <c:pt idx="1">
                  <c:v>emphytéose</c:v>
                </c:pt>
                <c:pt idx="2">
                  <c:v>bail rénovation</c:v>
                </c:pt>
                <c:pt idx="3">
                  <c:v>droit superficie</c:v>
                </c:pt>
              </c:strCache>
            </c:strRef>
          </c:cat>
          <c:val>
            <c:numRef>
              <c:f>[1]statut!$H$6:$K$6</c:f>
              <c:numCache>
                <c:formatCode>General</c:formatCode>
                <c:ptCount val="4"/>
                <c:pt idx="0">
                  <c:v>9</c:v>
                </c:pt>
                <c:pt idx="1">
                  <c:v>20</c:v>
                </c:pt>
                <c:pt idx="2">
                  <c:v>16</c:v>
                </c:pt>
                <c:pt idx="3">
                  <c:v>4</c:v>
                </c:pt>
              </c:numCache>
            </c:numRef>
          </c:val>
          <c:extLst xmlns:c16r2="http://schemas.microsoft.com/office/drawing/2015/06/chart">
            <c:ext xmlns:c16="http://schemas.microsoft.com/office/drawing/2014/chart" uri="{C3380CC4-5D6E-409C-BE32-E72D297353CC}">
              <c16:uniqueId val="{00000004-357D-4415-B7C5-200BF2E712D4}"/>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w="25400">
      <a:solidFill>
        <a:sysClr val="windowText" lastClr="000000"/>
      </a:solid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fr-BE" sz="1400" baseline="0"/>
              <a:t>Couverture du coût des travaux (tout compris) par les primes rénovation et énergie  (42 immeubles)</a:t>
            </a:r>
          </a:p>
        </c:rich>
      </c:tx>
      <c:layout>
        <c:manualLayout>
          <c:xMode val="edge"/>
          <c:yMode val="edge"/>
          <c:x val="0.10474930070360923"/>
          <c:y val="2.9333880658282647E-2"/>
        </c:manualLayout>
      </c:layout>
      <c:overlay val="0"/>
    </c:title>
    <c:autoTitleDeleted val="0"/>
    <c:plotArea>
      <c:layout>
        <c:manualLayout>
          <c:layoutTarget val="inner"/>
          <c:xMode val="edge"/>
          <c:yMode val="edge"/>
          <c:x val="0.10436321353032534"/>
          <c:y val="0.19697914683741569"/>
          <c:w val="0.85593796080654239"/>
          <c:h val="0.55206869536020298"/>
        </c:manualLayout>
      </c:layout>
      <c:lineChart>
        <c:grouping val="standard"/>
        <c:varyColors val="0"/>
        <c:ser>
          <c:idx val="0"/>
          <c:order val="0"/>
          <c:tx>
            <c:v>réno</c:v>
          </c:tx>
          <c:spPr>
            <a:ln>
              <a:solidFill>
                <a:srgbClr val="FF0000">
                  <a:alpha val="97000"/>
                </a:srgbClr>
              </a:solidFill>
            </a:ln>
          </c:spPr>
          <c:marker>
            <c:symbol val="none"/>
          </c:marker>
          <c:dPt>
            <c:idx val="41"/>
            <c:marker>
              <c:symbol val="auto"/>
              <c:spPr>
                <a:solidFill>
                  <a:srgbClr val="FF0000"/>
                </a:solidFill>
                <a:ln>
                  <a:noFill/>
                </a:ln>
              </c:spPr>
            </c:marker>
            <c:bubble3D val="0"/>
            <c:extLst xmlns:c16r2="http://schemas.microsoft.com/office/drawing/2015/06/chart">
              <c:ext xmlns:c16="http://schemas.microsoft.com/office/drawing/2014/chart" uri="{C3380CC4-5D6E-409C-BE32-E72D297353CC}">
                <c16:uniqueId val="{00000000-6192-4E1E-AA14-BCDE7A88CBCE}"/>
              </c:ext>
            </c:extLst>
          </c:dPt>
          <c:cat>
            <c:strRef>
              <c:f>[1]REQImmeubles!$C$2:$C$43</c:f>
              <c:strCache>
                <c:ptCount val="42"/>
                <c:pt idx="0">
                  <c:v>1992 FLEU</c:v>
                </c:pt>
                <c:pt idx="1">
                  <c:v>1993 TN</c:v>
                </c:pt>
                <c:pt idx="2">
                  <c:v>1996 DEME</c:v>
                </c:pt>
                <c:pt idx="3">
                  <c:v>1997 HOLL</c:v>
                </c:pt>
                <c:pt idx="4">
                  <c:v>1998 BRUX</c:v>
                </c:pt>
                <c:pt idx="5">
                  <c:v>1999 FOIN</c:v>
                </c:pt>
                <c:pt idx="6">
                  <c:v>2000 AND3</c:v>
                </c:pt>
                <c:pt idx="7">
                  <c:v>2000 CAMU</c:v>
                </c:pt>
                <c:pt idx="8">
                  <c:v>2001 REMP</c:v>
                </c:pt>
                <c:pt idx="9">
                  <c:v>2003 BERT</c:v>
                </c:pt>
                <c:pt idx="10">
                  <c:v>2003 PREV</c:v>
                </c:pt>
                <c:pt idx="11">
                  <c:v>2004 CHEV</c:v>
                </c:pt>
                <c:pt idx="12">
                  <c:v>2004 VICT</c:v>
                </c:pt>
                <c:pt idx="13">
                  <c:v>2005 RUCH</c:v>
                </c:pt>
                <c:pt idx="14">
                  <c:v>2006 HAUT</c:v>
                </c:pt>
                <c:pt idx="15">
                  <c:v>2006 NICO</c:v>
                </c:pt>
                <c:pt idx="16">
                  <c:v>2007 MARI</c:v>
                </c:pt>
                <c:pt idx="17">
                  <c:v>2008 LAMB</c:v>
                </c:pt>
                <c:pt idx="18">
                  <c:v>2008 VERH</c:v>
                </c:pt>
                <c:pt idx="19">
                  <c:v>2009 PARV</c:v>
                </c:pt>
                <c:pt idx="20">
                  <c:v>2010 GLOI</c:v>
                </c:pt>
                <c:pt idx="21">
                  <c:v>2010 PORT</c:v>
                </c:pt>
                <c:pt idx="22">
                  <c:v>2010 STUC</c:v>
                </c:pt>
                <c:pt idx="23">
                  <c:v>2010 VDEW</c:v>
                </c:pt>
                <c:pt idx="24">
                  <c:v>2011 BOET</c:v>
                </c:pt>
                <c:pt idx="25">
                  <c:v>2012 CH22</c:v>
                </c:pt>
                <c:pt idx="26">
                  <c:v>2012 MO14</c:v>
                </c:pt>
                <c:pt idx="27">
                  <c:v>2012 WAVR</c:v>
                </c:pt>
                <c:pt idx="28">
                  <c:v>2013 CHAM</c:v>
                </c:pt>
                <c:pt idx="29">
                  <c:v>2014 DM17</c:v>
                </c:pt>
                <c:pt idx="30">
                  <c:v>2014 ITTE</c:v>
                </c:pt>
                <c:pt idx="31">
                  <c:v>2014 SE13</c:v>
                </c:pt>
                <c:pt idx="32">
                  <c:v>2014 WILL</c:v>
                </c:pt>
                <c:pt idx="33">
                  <c:v>2015 EE46</c:v>
                </c:pt>
                <c:pt idx="34">
                  <c:v>2015 SE15</c:v>
                </c:pt>
                <c:pt idx="35">
                  <c:v>2017 RO19</c:v>
                </c:pt>
                <c:pt idx="36">
                  <c:v>2017 HAP</c:v>
                </c:pt>
                <c:pt idx="37">
                  <c:v>2017 AN15</c:v>
                </c:pt>
                <c:pt idx="38">
                  <c:v>2018 HHAM</c:v>
                </c:pt>
                <c:pt idx="39">
                  <c:v>2019 VHAE</c:v>
                </c:pt>
                <c:pt idx="40">
                  <c:v>2020 GDBO</c:v>
                </c:pt>
                <c:pt idx="41">
                  <c:v>2020 CHUR</c:v>
                </c:pt>
              </c:strCache>
            </c:strRef>
          </c:cat>
          <c:val>
            <c:numRef>
              <c:f>[1]REQImmeubles!$D$2:$D$43</c:f>
              <c:numCache>
                <c:formatCode>General</c:formatCode>
                <c:ptCount val="42"/>
                <c:pt idx="0">
                  <c:v>46.350886688718049</c:v>
                </c:pt>
                <c:pt idx="1">
                  <c:v>37.34789217307992</c:v>
                </c:pt>
                <c:pt idx="2">
                  <c:v>29.032449651925816</c:v>
                </c:pt>
                <c:pt idx="3">
                  <c:v>29.320101577462061</c:v>
                </c:pt>
                <c:pt idx="4">
                  <c:v>28.22359145131291</c:v>
                </c:pt>
                <c:pt idx="5">
                  <c:v>24.448879266582402</c:v>
                </c:pt>
                <c:pt idx="6">
                  <c:v>28.317650852904325</c:v>
                </c:pt>
                <c:pt idx="7">
                  <c:v>30.741472008250195</c:v>
                </c:pt>
                <c:pt idx="8">
                  <c:v>24.771279273233635</c:v>
                </c:pt>
                <c:pt idx="9">
                  <c:v>26.193346170370923</c:v>
                </c:pt>
                <c:pt idx="11">
                  <c:v>31.342542442313636</c:v>
                </c:pt>
                <c:pt idx="12">
                  <c:v>21.088350381348224</c:v>
                </c:pt>
                <c:pt idx="13">
                  <c:v>29.190551905764213</c:v>
                </c:pt>
                <c:pt idx="14">
                  <c:v>26.80899338051286</c:v>
                </c:pt>
                <c:pt idx="15">
                  <c:v>10.615258888724943</c:v>
                </c:pt>
                <c:pt idx="16">
                  <c:v>26.672614297945056</c:v>
                </c:pt>
                <c:pt idx="17">
                  <c:v>17.788171025565052</c:v>
                </c:pt>
                <c:pt idx="18">
                  <c:v>20.15854697193426</c:v>
                </c:pt>
                <c:pt idx="19">
                  <c:v>21.029722853612164</c:v>
                </c:pt>
                <c:pt idx="20">
                  <c:v>19.769079279989903</c:v>
                </c:pt>
                <c:pt idx="21">
                  <c:v>24.185616312990899</c:v>
                </c:pt>
                <c:pt idx="22">
                  <c:v>19.535575340872725</c:v>
                </c:pt>
                <c:pt idx="23">
                  <c:v>21.824847895271667</c:v>
                </c:pt>
                <c:pt idx="24">
                  <c:v>30.060104798109524</c:v>
                </c:pt>
                <c:pt idx="25">
                  <c:v>17.845999620194704</c:v>
                </c:pt>
                <c:pt idx="26">
                  <c:v>17.045548005419462</c:v>
                </c:pt>
                <c:pt idx="27">
                  <c:v>18.090531685475657</c:v>
                </c:pt>
                <c:pt idx="28">
                  <c:v>14.711850170496778</c:v>
                </c:pt>
                <c:pt idx="29">
                  <c:v>15.696963699872416</c:v>
                </c:pt>
                <c:pt idx="30">
                  <c:v>19.791775676056133</c:v>
                </c:pt>
                <c:pt idx="31">
                  <c:v>18.782808567763901</c:v>
                </c:pt>
                <c:pt idx="32">
                  <c:v>14.634621468825497</c:v>
                </c:pt>
                <c:pt idx="33">
                  <c:v>15.473408992635891</c:v>
                </c:pt>
                <c:pt idx="34">
                  <c:v>17.194100166698938</c:v>
                </c:pt>
                <c:pt idx="35">
                  <c:v>16.036149777020601</c:v>
                </c:pt>
                <c:pt idx="36">
                  <c:v>14.313173808438066</c:v>
                </c:pt>
                <c:pt idx="37">
                  <c:v>9.2527678643044577</c:v>
                </c:pt>
                <c:pt idx="38">
                  <c:v>11.823905017463547</c:v>
                </c:pt>
                <c:pt idx="39">
                  <c:v>12.038659916808134</c:v>
                </c:pt>
                <c:pt idx="40">
                  <c:v>17.327948938235235</c:v>
                </c:pt>
              </c:numCache>
            </c:numRef>
          </c:val>
          <c:smooth val="0"/>
          <c:extLst xmlns:c16r2="http://schemas.microsoft.com/office/drawing/2015/06/chart">
            <c:ext xmlns:c16="http://schemas.microsoft.com/office/drawing/2014/chart" uri="{C3380CC4-5D6E-409C-BE32-E72D297353CC}">
              <c16:uniqueId val="{00000001-6192-4E1E-AA14-BCDE7A88CBCE}"/>
            </c:ext>
          </c:extLst>
        </c:ser>
        <c:ser>
          <c:idx val="1"/>
          <c:order val="1"/>
          <c:tx>
            <c:v>réno + énergie</c:v>
          </c:tx>
          <c:spPr>
            <a:ln>
              <a:solidFill>
                <a:srgbClr val="00B050"/>
              </a:solidFill>
            </a:ln>
          </c:spPr>
          <c:marker>
            <c:symbol val="none"/>
          </c:marker>
          <c:dPt>
            <c:idx val="1"/>
            <c:bubble3D val="0"/>
            <c:spPr>
              <a:ln>
                <a:solidFill>
                  <a:srgbClr val="FF0000"/>
                </a:solidFill>
              </a:ln>
            </c:spPr>
            <c:extLst xmlns:c16r2="http://schemas.microsoft.com/office/drawing/2015/06/chart">
              <c:ext xmlns:c16="http://schemas.microsoft.com/office/drawing/2014/chart" uri="{C3380CC4-5D6E-409C-BE32-E72D297353CC}">
                <c16:uniqueId val="{00000003-6192-4E1E-AA14-BCDE7A88CBCE}"/>
              </c:ext>
            </c:extLst>
          </c:dPt>
          <c:dPt>
            <c:idx val="2"/>
            <c:bubble3D val="0"/>
            <c:spPr>
              <a:ln>
                <a:solidFill>
                  <a:srgbClr val="FF0000"/>
                </a:solidFill>
              </a:ln>
            </c:spPr>
            <c:extLst xmlns:c16r2="http://schemas.microsoft.com/office/drawing/2015/06/chart">
              <c:ext xmlns:c16="http://schemas.microsoft.com/office/drawing/2014/chart" uri="{C3380CC4-5D6E-409C-BE32-E72D297353CC}">
                <c16:uniqueId val="{00000005-6192-4E1E-AA14-BCDE7A88CBCE}"/>
              </c:ext>
            </c:extLst>
          </c:dPt>
          <c:dPt>
            <c:idx val="3"/>
            <c:bubble3D val="0"/>
            <c:spPr>
              <a:ln>
                <a:solidFill>
                  <a:srgbClr val="FF0000"/>
                </a:solidFill>
              </a:ln>
            </c:spPr>
            <c:extLst xmlns:c16r2="http://schemas.microsoft.com/office/drawing/2015/06/chart">
              <c:ext xmlns:c16="http://schemas.microsoft.com/office/drawing/2014/chart" uri="{C3380CC4-5D6E-409C-BE32-E72D297353CC}">
                <c16:uniqueId val="{00000007-6192-4E1E-AA14-BCDE7A88CBCE}"/>
              </c:ext>
            </c:extLst>
          </c:dPt>
          <c:dPt>
            <c:idx val="4"/>
            <c:bubble3D val="0"/>
            <c:spPr>
              <a:ln>
                <a:solidFill>
                  <a:srgbClr val="FF0000"/>
                </a:solidFill>
              </a:ln>
            </c:spPr>
            <c:extLst xmlns:c16r2="http://schemas.microsoft.com/office/drawing/2015/06/chart">
              <c:ext xmlns:c16="http://schemas.microsoft.com/office/drawing/2014/chart" uri="{C3380CC4-5D6E-409C-BE32-E72D297353CC}">
                <c16:uniqueId val="{00000009-6192-4E1E-AA14-BCDE7A88CBCE}"/>
              </c:ext>
            </c:extLst>
          </c:dPt>
          <c:dPt>
            <c:idx val="5"/>
            <c:bubble3D val="0"/>
            <c:spPr>
              <a:ln>
                <a:solidFill>
                  <a:srgbClr val="FF0000"/>
                </a:solidFill>
              </a:ln>
            </c:spPr>
            <c:extLst xmlns:c16r2="http://schemas.microsoft.com/office/drawing/2015/06/chart">
              <c:ext xmlns:c16="http://schemas.microsoft.com/office/drawing/2014/chart" uri="{C3380CC4-5D6E-409C-BE32-E72D297353CC}">
                <c16:uniqueId val="{0000000B-6192-4E1E-AA14-BCDE7A88CBCE}"/>
              </c:ext>
            </c:extLst>
          </c:dPt>
          <c:dPt>
            <c:idx val="6"/>
            <c:bubble3D val="0"/>
            <c:spPr>
              <a:ln>
                <a:solidFill>
                  <a:srgbClr val="FF0000"/>
                </a:solidFill>
              </a:ln>
            </c:spPr>
            <c:extLst xmlns:c16r2="http://schemas.microsoft.com/office/drawing/2015/06/chart">
              <c:ext xmlns:c16="http://schemas.microsoft.com/office/drawing/2014/chart" uri="{C3380CC4-5D6E-409C-BE32-E72D297353CC}">
                <c16:uniqueId val="{0000000D-6192-4E1E-AA14-BCDE7A88CBCE}"/>
              </c:ext>
            </c:extLst>
          </c:dPt>
          <c:dPt>
            <c:idx val="7"/>
            <c:bubble3D val="0"/>
            <c:spPr>
              <a:ln>
                <a:solidFill>
                  <a:srgbClr val="FF0000"/>
                </a:solidFill>
              </a:ln>
            </c:spPr>
            <c:extLst xmlns:c16r2="http://schemas.microsoft.com/office/drawing/2015/06/chart">
              <c:ext xmlns:c16="http://schemas.microsoft.com/office/drawing/2014/chart" uri="{C3380CC4-5D6E-409C-BE32-E72D297353CC}">
                <c16:uniqueId val="{0000000F-6192-4E1E-AA14-BCDE7A88CBCE}"/>
              </c:ext>
            </c:extLst>
          </c:dPt>
          <c:dPt>
            <c:idx val="8"/>
            <c:bubble3D val="0"/>
            <c:spPr>
              <a:ln>
                <a:solidFill>
                  <a:srgbClr val="FF0000"/>
                </a:solidFill>
              </a:ln>
            </c:spPr>
            <c:extLst xmlns:c16r2="http://schemas.microsoft.com/office/drawing/2015/06/chart">
              <c:ext xmlns:c16="http://schemas.microsoft.com/office/drawing/2014/chart" uri="{C3380CC4-5D6E-409C-BE32-E72D297353CC}">
                <c16:uniqueId val="{00000011-6192-4E1E-AA14-BCDE7A88CBCE}"/>
              </c:ext>
            </c:extLst>
          </c:dPt>
          <c:dPt>
            <c:idx val="9"/>
            <c:bubble3D val="0"/>
            <c:spPr>
              <a:ln>
                <a:solidFill>
                  <a:srgbClr val="FF0000"/>
                </a:solidFill>
              </a:ln>
            </c:spPr>
            <c:extLst xmlns:c16r2="http://schemas.microsoft.com/office/drawing/2015/06/chart">
              <c:ext xmlns:c16="http://schemas.microsoft.com/office/drawing/2014/chart" uri="{C3380CC4-5D6E-409C-BE32-E72D297353CC}">
                <c16:uniqueId val="{00000013-6192-4E1E-AA14-BCDE7A88CBCE}"/>
              </c:ext>
            </c:extLst>
          </c:dPt>
          <c:dPt>
            <c:idx val="12"/>
            <c:bubble3D val="0"/>
            <c:spPr>
              <a:ln>
                <a:solidFill>
                  <a:srgbClr val="FF0000"/>
                </a:solidFill>
              </a:ln>
            </c:spPr>
            <c:extLst xmlns:c16r2="http://schemas.microsoft.com/office/drawing/2015/06/chart">
              <c:ext xmlns:c16="http://schemas.microsoft.com/office/drawing/2014/chart" uri="{C3380CC4-5D6E-409C-BE32-E72D297353CC}">
                <c16:uniqueId val="{00000015-6192-4E1E-AA14-BCDE7A88CBCE}"/>
              </c:ext>
            </c:extLst>
          </c:dPt>
          <c:dPt>
            <c:idx val="13"/>
            <c:bubble3D val="0"/>
            <c:spPr>
              <a:ln>
                <a:solidFill>
                  <a:srgbClr val="FF0000"/>
                </a:solidFill>
              </a:ln>
            </c:spPr>
            <c:extLst xmlns:c16r2="http://schemas.microsoft.com/office/drawing/2015/06/chart">
              <c:ext xmlns:c16="http://schemas.microsoft.com/office/drawing/2014/chart" uri="{C3380CC4-5D6E-409C-BE32-E72D297353CC}">
                <c16:uniqueId val="{00000017-6192-4E1E-AA14-BCDE7A88CBCE}"/>
              </c:ext>
            </c:extLst>
          </c:dPt>
          <c:dPt>
            <c:idx val="14"/>
            <c:bubble3D val="0"/>
            <c:spPr>
              <a:ln>
                <a:solidFill>
                  <a:srgbClr val="FF0000"/>
                </a:solidFill>
              </a:ln>
            </c:spPr>
            <c:extLst xmlns:c16r2="http://schemas.microsoft.com/office/drawing/2015/06/chart">
              <c:ext xmlns:c16="http://schemas.microsoft.com/office/drawing/2014/chart" uri="{C3380CC4-5D6E-409C-BE32-E72D297353CC}">
                <c16:uniqueId val="{00000019-6192-4E1E-AA14-BCDE7A88CBCE}"/>
              </c:ext>
            </c:extLst>
          </c:dPt>
          <c:dPt>
            <c:idx val="15"/>
            <c:bubble3D val="0"/>
            <c:spPr>
              <a:ln>
                <a:solidFill>
                  <a:srgbClr val="FF0000"/>
                </a:solidFill>
              </a:ln>
            </c:spPr>
            <c:extLst xmlns:c16r2="http://schemas.microsoft.com/office/drawing/2015/06/chart">
              <c:ext xmlns:c16="http://schemas.microsoft.com/office/drawing/2014/chart" uri="{C3380CC4-5D6E-409C-BE32-E72D297353CC}">
                <c16:uniqueId val="{0000001B-6192-4E1E-AA14-BCDE7A88CBCE}"/>
              </c:ext>
            </c:extLst>
          </c:dPt>
          <c:dPt>
            <c:idx val="16"/>
            <c:bubble3D val="0"/>
            <c:spPr>
              <a:ln>
                <a:solidFill>
                  <a:srgbClr val="FF0000"/>
                </a:solidFill>
              </a:ln>
            </c:spPr>
            <c:extLst xmlns:c16r2="http://schemas.microsoft.com/office/drawing/2015/06/chart">
              <c:ext xmlns:c16="http://schemas.microsoft.com/office/drawing/2014/chart" uri="{C3380CC4-5D6E-409C-BE32-E72D297353CC}">
                <c16:uniqueId val="{0000001D-6192-4E1E-AA14-BCDE7A88CBCE}"/>
              </c:ext>
            </c:extLst>
          </c:dPt>
          <c:dPt>
            <c:idx val="17"/>
            <c:bubble3D val="0"/>
            <c:spPr>
              <a:ln>
                <a:solidFill>
                  <a:srgbClr val="FF0000"/>
                </a:solidFill>
              </a:ln>
            </c:spPr>
            <c:extLst xmlns:c16r2="http://schemas.microsoft.com/office/drawing/2015/06/chart">
              <c:ext xmlns:c16="http://schemas.microsoft.com/office/drawing/2014/chart" uri="{C3380CC4-5D6E-409C-BE32-E72D297353CC}">
                <c16:uniqueId val="{0000001F-6192-4E1E-AA14-BCDE7A88CBCE}"/>
              </c:ext>
            </c:extLst>
          </c:dPt>
          <c:dPt>
            <c:idx val="18"/>
            <c:bubble3D val="0"/>
            <c:spPr>
              <a:ln>
                <a:solidFill>
                  <a:srgbClr val="FF0000"/>
                </a:solidFill>
              </a:ln>
            </c:spPr>
            <c:extLst xmlns:c16r2="http://schemas.microsoft.com/office/drawing/2015/06/chart">
              <c:ext xmlns:c16="http://schemas.microsoft.com/office/drawing/2014/chart" uri="{C3380CC4-5D6E-409C-BE32-E72D297353CC}">
                <c16:uniqueId val="{00000021-6192-4E1E-AA14-BCDE7A88CBCE}"/>
              </c:ext>
            </c:extLst>
          </c:dPt>
          <c:dPt>
            <c:idx val="19"/>
            <c:bubble3D val="0"/>
            <c:spPr>
              <a:ln>
                <a:solidFill>
                  <a:srgbClr val="FF0000"/>
                </a:solidFill>
              </a:ln>
            </c:spPr>
            <c:extLst xmlns:c16r2="http://schemas.microsoft.com/office/drawing/2015/06/chart">
              <c:ext xmlns:c16="http://schemas.microsoft.com/office/drawing/2014/chart" uri="{C3380CC4-5D6E-409C-BE32-E72D297353CC}">
                <c16:uniqueId val="{00000023-6192-4E1E-AA14-BCDE7A88CBCE}"/>
              </c:ext>
            </c:extLst>
          </c:dPt>
          <c:dPt>
            <c:idx val="41"/>
            <c:marker>
              <c:symbol val="diamond"/>
              <c:size val="7"/>
              <c:spPr>
                <a:solidFill>
                  <a:srgbClr val="00B050"/>
                </a:solidFill>
                <a:ln>
                  <a:noFill/>
                </a:ln>
              </c:spPr>
            </c:marker>
            <c:bubble3D val="0"/>
            <c:extLst xmlns:c16r2="http://schemas.microsoft.com/office/drawing/2015/06/chart">
              <c:ext xmlns:c16="http://schemas.microsoft.com/office/drawing/2014/chart" uri="{C3380CC4-5D6E-409C-BE32-E72D297353CC}">
                <c16:uniqueId val="{00000024-6192-4E1E-AA14-BCDE7A88CBCE}"/>
              </c:ext>
            </c:extLst>
          </c:dPt>
          <c:trendline>
            <c:spPr>
              <a:ln>
                <a:solidFill>
                  <a:schemeClr val="tx1"/>
                </a:solidFill>
              </a:ln>
            </c:spPr>
            <c:trendlineType val="linear"/>
            <c:dispRSqr val="0"/>
            <c:dispEq val="0"/>
          </c:trendline>
          <c:cat>
            <c:strRef>
              <c:f>[1]REQImmeubles!$C$2:$C$43</c:f>
              <c:strCache>
                <c:ptCount val="42"/>
                <c:pt idx="0">
                  <c:v>1992 FLEU</c:v>
                </c:pt>
                <c:pt idx="1">
                  <c:v>1993 TN</c:v>
                </c:pt>
                <c:pt idx="2">
                  <c:v>1996 DEME</c:v>
                </c:pt>
                <c:pt idx="3">
                  <c:v>1997 HOLL</c:v>
                </c:pt>
                <c:pt idx="4">
                  <c:v>1998 BRUX</c:v>
                </c:pt>
                <c:pt idx="5">
                  <c:v>1999 FOIN</c:v>
                </c:pt>
                <c:pt idx="6">
                  <c:v>2000 AND3</c:v>
                </c:pt>
                <c:pt idx="7">
                  <c:v>2000 CAMU</c:v>
                </c:pt>
                <c:pt idx="8">
                  <c:v>2001 REMP</c:v>
                </c:pt>
                <c:pt idx="9">
                  <c:v>2003 BERT</c:v>
                </c:pt>
                <c:pt idx="10">
                  <c:v>2003 PREV</c:v>
                </c:pt>
                <c:pt idx="11">
                  <c:v>2004 CHEV</c:v>
                </c:pt>
                <c:pt idx="12">
                  <c:v>2004 VICT</c:v>
                </c:pt>
                <c:pt idx="13">
                  <c:v>2005 RUCH</c:v>
                </c:pt>
                <c:pt idx="14">
                  <c:v>2006 HAUT</c:v>
                </c:pt>
                <c:pt idx="15">
                  <c:v>2006 NICO</c:v>
                </c:pt>
                <c:pt idx="16">
                  <c:v>2007 MARI</c:v>
                </c:pt>
                <c:pt idx="17">
                  <c:v>2008 LAMB</c:v>
                </c:pt>
                <c:pt idx="18">
                  <c:v>2008 VERH</c:v>
                </c:pt>
                <c:pt idx="19">
                  <c:v>2009 PARV</c:v>
                </c:pt>
                <c:pt idx="20">
                  <c:v>2010 GLOI</c:v>
                </c:pt>
                <c:pt idx="21">
                  <c:v>2010 PORT</c:v>
                </c:pt>
                <c:pt idx="22">
                  <c:v>2010 STUC</c:v>
                </c:pt>
                <c:pt idx="23">
                  <c:v>2010 VDEW</c:v>
                </c:pt>
                <c:pt idx="24">
                  <c:v>2011 BOET</c:v>
                </c:pt>
                <c:pt idx="25">
                  <c:v>2012 CH22</c:v>
                </c:pt>
                <c:pt idx="26">
                  <c:v>2012 MO14</c:v>
                </c:pt>
                <c:pt idx="27">
                  <c:v>2012 WAVR</c:v>
                </c:pt>
                <c:pt idx="28">
                  <c:v>2013 CHAM</c:v>
                </c:pt>
                <c:pt idx="29">
                  <c:v>2014 DM17</c:v>
                </c:pt>
                <c:pt idx="30">
                  <c:v>2014 ITTE</c:v>
                </c:pt>
                <c:pt idx="31">
                  <c:v>2014 SE13</c:v>
                </c:pt>
                <c:pt idx="32">
                  <c:v>2014 WILL</c:v>
                </c:pt>
                <c:pt idx="33">
                  <c:v>2015 EE46</c:v>
                </c:pt>
                <c:pt idx="34">
                  <c:v>2015 SE15</c:v>
                </c:pt>
                <c:pt idx="35">
                  <c:v>2017 RO19</c:v>
                </c:pt>
                <c:pt idx="36">
                  <c:v>2017 HAP</c:v>
                </c:pt>
                <c:pt idx="37">
                  <c:v>2017 AN15</c:v>
                </c:pt>
                <c:pt idx="38">
                  <c:v>2018 HHAM</c:v>
                </c:pt>
                <c:pt idx="39">
                  <c:v>2019 VHAE</c:v>
                </c:pt>
                <c:pt idx="40">
                  <c:v>2020 GDBO</c:v>
                </c:pt>
                <c:pt idx="41">
                  <c:v>2020 CHUR</c:v>
                </c:pt>
              </c:strCache>
            </c:strRef>
          </c:cat>
          <c:val>
            <c:numRef>
              <c:f>[1]REQImmeubles!$F$2:$F$43</c:f>
              <c:numCache>
                <c:formatCode>General</c:formatCode>
                <c:ptCount val="42"/>
                <c:pt idx="0">
                  <c:v>46.350886688718049</c:v>
                </c:pt>
                <c:pt idx="1">
                  <c:v>37.34789217307992</c:v>
                </c:pt>
                <c:pt idx="2">
                  <c:v>29.032449651925816</c:v>
                </c:pt>
                <c:pt idx="3">
                  <c:v>29.320101577462061</c:v>
                </c:pt>
                <c:pt idx="4">
                  <c:v>28.22359145131291</c:v>
                </c:pt>
                <c:pt idx="5">
                  <c:v>24.448879266582402</c:v>
                </c:pt>
                <c:pt idx="6">
                  <c:v>28.317650852904325</c:v>
                </c:pt>
                <c:pt idx="7">
                  <c:v>30.741472008250195</c:v>
                </c:pt>
                <c:pt idx="8">
                  <c:v>24.771279273233635</c:v>
                </c:pt>
                <c:pt idx="9">
                  <c:v>26.193346170370923</c:v>
                </c:pt>
                <c:pt idx="11">
                  <c:v>31.342542442313636</c:v>
                </c:pt>
                <c:pt idx="12">
                  <c:v>21.088350381348224</c:v>
                </c:pt>
                <c:pt idx="13">
                  <c:v>29.190551905764213</c:v>
                </c:pt>
                <c:pt idx="14">
                  <c:v>26.80899338051286</c:v>
                </c:pt>
                <c:pt idx="15">
                  <c:v>10.615258888724943</c:v>
                </c:pt>
                <c:pt idx="16">
                  <c:v>26.672614297945056</c:v>
                </c:pt>
                <c:pt idx="17">
                  <c:v>17.788171025565052</c:v>
                </c:pt>
                <c:pt idx="18">
                  <c:v>20.15854697193426</c:v>
                </c:pt>
                <c:pt idx="19">
                  <c:v>21.029722853612164</c:v>
                </c:pt>
                <c:pt idx="20">
                  <c:v>20.764071615553345</c:v>
                </c:pt>
                <c:pt idx="21">
                  <c:v>25.575267120774647</c:v>
                </c:pt>
                <c:pt idx="22">
                  <c:v>21.060685148442424</c:v>
                </c:pt>
                <c:pt idx="23">
                  <c:v>23.464227631832959</c:v>
                </c:pt>
                <c:pt idx="24">
                  <c:v>32.676615637521827</c:v>
                </c:pt>
                <c:pt idx="25">
                  <c:v>22.738871442889639</c:v>
                </c:pt>
                <c:pt idx="26">
                  <c:v>21.278599624139982</c:v>
                </c:pt>
                <c:pt idx="27">
                  <c:v>24.077214505633247</c:v>
                </c:pt>
                <c:pt idx="28">
                  <c:v>21.41537448699032</c:v>
                </c:pt>
                <c:pt idx="29">
                  <c:v>22.760640876439844</c:v>
                </c:pt>
                <c:pt idx="30">
                  <c:v>26.109850247553506</c:v>
                </c:pt>
                <c:pt idx="31">
                  <c:v>23.492785253812606</c:v>
                </c:pt>
                <c:pt idx="32">
                  <c:v>21.376189635068648</c:v>
                </c:pt>
                <c:pt idx="33">
                  <c:v>20.021411154892132</c:v>
                </c:pt>
                <c:pt idx="34">
                  <c:v>25.950417617784559</c:v>
                </c:pt>
                <c:pt idx="35">
                  <c:v>24.372615492356086</c:v>
                </c:pt>
                <c:pt idx="36">
                  <c:v>17.800392586367295</c:v>
                </c:pt>
                <c:pt idx="37">
                  <c:v>13.176881173005766</c:v>
                </c:pt>
                <c:pt idx="38">
                  <c:v>16.728049443540758</c:v>
                </c:pt>
                <c:pt idx="39">
                  <c:v>15.587462004443513</c:v>
                </c:pt>
                <c:pt idx="40">
                  <c:v>22.075554594944819</c:v>
                </c:pt>
              </c:numCache>
            </c:numRef>
          </c:val>
          <c:smooth val="0"/>
          <c:extLst xmlns:c16r2="http://schemas.microsoft.com/office/drawing/2015/06/chart">
            <c:ext xmlns:c16="http://schemas.microsoft.com/office/drawing/2014/chart" uri="{C3380CC4-5D6E-409C-BE32-E72D297353CC}">
              <c16:uniqueId val="{00000026-6192-4E1E-AA14-BCDE7A88CBCE}"/>
            </c:ext>
          </c:extLst>
        </c:ser>
        <c:dLbls>
          <c:showLegendKey val="0"/>
          <c:showVal val="0"/>
          <c:showCatName val="0"/>
          <c:showSerName val="0"/>
          <c:showPercent val="0"/>
          <c:showBubbleSize val="0"/>
        </c:dLbls>
        <c:marker val="1"/>
        <c:smooth val="0"/>
        <c:axId val="246650752"/>
        <c:axId val="246665216"/>
      </c:lineChart>
      <c:catAx>
        <c:axId val="246650752"/>
        <c:scaling>
          <c:orientation val="minMax"/>
        </c:scaling>
        <c:delete val="0"/>
        <c:axPos val="b"/>
        <c:majorGridlines/>
        <c:title>
          <c:tx>
            <c:rich>
              <a:bodyPr/>
              <a:lstStyle/>
              <a:p>
                <a:pPr>
                  <a:defRPr sz="1400" b="1" i="0" baseline="0"/>
                </a:pPr>
                <a:r>
                  <a:rPr lang="en-US" sz="1400" b="1" i="0" baseline="0"/>
                  <a:t>année de mise en location + nom immeuble</a:t>
                </a:r>
              </a:p>
            </c:rich>
          </c:tx>
          <c:layout>
            <c:manualLayout>
              <c:xMode val="edge"/>
              <c:yMode val="edge"/>
              <c:x val="0.36870386853817189"/>
              <c:y val="0.91095585943323354"/>
            </c:manualLayout>
          </c:layout>
          <c:overlay val="0"/>
        </c:title>
        <c:numFmt formatCode="#,##0.00" sourceLinked="0"/>
        <c:majorTickMark val="cross"/>
        <c:minorTickMark val="none"/>
        <c:tickLblPos val="nextTo"/>
        <c:txPr>
          <a:bodyPr rot="-2820000" vert="horz"/>
          <a:lstStyle/>
          <a:p>
            <a:pPr>
              <a:defRPr sz="600" b="1" baseline="0"/>
            </a:pPr>
            <a:endParaRPr lang="fr-FR"/>
          </a:p>
        </c:txPr>
        <c:crossAx val="246665216"/>
        <c:crosses val="autoZero"/>
        <c:auto val="1"/>
        <c:lblAlgn val="ctr"/>
        <c:lblOffset val="100"/>
        <c:noMultiLvlLbl val="0"/>
      </c:catAx>
      <c:valAx>
        <c:axId val="246665216"/>
        <c:scaling>
          <c:orientation val="minMax"/>
          <c:max val="50"/>
        </c:scaling>
        <c:delete val="0"/>
        <c:axPos val="l"/>
        <c:majorGridlines/>
        <c:title>
          <c:tx>
            <c:rich>
              <a:bodyPr rot="-5400000" vert="horz"/>
              <a:lstStyle/>
              <a:p>
                <a:pPr>
                  <a:defRPr/>
                </a:pPr>
                <a:r>
                  <a:rPr lang="en-US" sz="1000" b="0" i="0" baseline="0"/>
                  <a:t>taux  (%)</a:t>
                </a:r>
              </a:p>
            </c:rich>
          </c:tx>
          <c:layout>
            <c:manualLayout>
              <c:xMode val="edge"/>
              <c:yMode val="edge"/>
              <c:x val="2.9899182420654574E-2"/>
              <c:y val="0.21534357724401618"/>
            </c:manualLayout>
          </c:layout>
          <c:overlay val="0"/>
        </c:title>
        <c:numFmt formatCode="General" sourceLinked="0"/>
        <c:majorTickMark val="out"/>
        <c:minorTickMark val="none"/>
        <c:tickLblPos val="nextTo"/>
        <c:crossAx val="246650752"/>
        <c:crosses val="autoZero"/>
        <c:crossBetween val="between"/>
      </c:valAx>
    </c:plotArea>
    <c:legend>
      <c:legendPos val="t"/>
      <c:legendEntry>
        <c:idx val="2"/>
        <c:delete val="1"/>
      </c:legendEntry>
      <c:overlay val="0"/>
    </c:legend>
    <c:plotVisOnly val="1"/>
    <c:dispBlanksAs val="gap"/>
    <c:showDLblsOverMax val="0"/>
  </c:chart>
  <c:spPr>
    <a:ln w="25400">
      <a:solidFill>
        <a:sysClr val="windowText" lastClr="000000"/>
      </a:solidFill>
    </a:ln>
  </c:spPr>
  <c:externalData r:id="rId2">
    <c:autoUpdate val="0"/>
  </c:externalData>
  <c:userShapes r:id="rId3"/>
</c:chartSpace>
</file>

<file path=ppt/drawings/_rels/drawing2.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0.65352</cdr:x>
      <cdr:y>0.93086</cdr:y>
    </cdr:from>
    <cdr:to>
      <cdr:x>0.96467</cdr:x>
      <cdr:y>0.99375</cdr:y>
    </cdr:to>
    <cdr:sp macro="" textlink="">
      <cdr:nvSpPr>
        <cdr:cNvPr id="2" name="ZoneTexte 1">
          <a:extLst xmlns:a="http://schemas.openxmlformats.org/drawingml/2006/main">
            <a:ext uri="{FF2B5EF4-FFF2-40B4-BE49-F238E27FC236}">
              <a16:creationId xmlns:a16="http://schemas.microsoft.com/office/drawing/2014/main" xmlns="" id="{430C3654-11CF-4E10-988D-42B38A27ECBF}"/>
            </a:ext>
          </a:extLst>
        </cdr:cNvPr>
        <cdr:cNvSpPr txBox="1"/>
      </cdr:nvSpPr>
      <cdr:spPr>
        <a:xfrm xmlns:a="http://schemas.openxmlformats.org/drawingml/2006/main">
          <a:off x="3934060" y="2868305"/>
          <a:ext cx="1873061" cy="193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fr-BE" sz="800" baseline="0"/>
            <a:t>31/12/2020</a:t>
          </a:r>
        </a:p>
      </cdr:txBody>
    </cdr:sp>
  </cdr:relSizeAnchor>
</c:userShapes>
</file>

<file path=ppt/drawings/drawing2.xml><?xml version="1.0" encoding="utf-8"?>
<c:userShapes xmlns:c="http://schemas.openxmlformats.org/drawingml/2006/chart">
  <cdr:relSizeAnchor xmlns:cdr="http://schemas.openxmlformats.org/drawingml/2006/chartDrawing">
    <cdr:from>
      <cdr:x>0.85965</cdr:x>
      <cdr:y>0.59089</cdr:y>
    </cdr:from>
    <cdr:to>
      <cdr:x>1</cdr:x>
      <cdr:y>0.66388</cdr:y>
    </cdr:to>
    <cdr:pic>
      <cdr:nvPicPr>
        <cdr:cNvPr id="2" name="chart">
          <a:extLst xmlns:a="http://schemas.openxmlformats.org/drawingml/2006/main">
            <a:ext uri="{FF2B5EF4-FFF2-40B4-BE49-F238E27FC236}">
              <a16:creationId xmlns="" xmlns:a16="http://schemas.microsoft.com/office/drawing/2014/main" id="{E2A0C0B1-1B60-4378-8086-5B6C92A456A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9384392">
          <a:off x="5002970" y="2020532"/>
          <a:ext cx="816805" cy="24958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0.86102</cdr:x>
      <cdr:y>0.56853</cdr:y>
    </cdr:from>
    <cdr:to>
      <cdr:x>1</cdr:x>
      <cdr:y>0.65869</cdr:y>
    </cdr:to>
    <cdr:sp macro="" textlink="">
      <cdr:nvSpPr>
        <cdr:cNvPr id="2" name="ZoneTexte 1"/>
        <cdr:cNvSpPr txBox="1"/>
      </cdr:nvSpPr>
      <cdr:spPr>
        <a:xfrm xmlns:a="http://schemas.openxmlformats.org/drawingml/2006/main" rot="19058485">
          <a:off x="5022027" y="1678501"/>
          <a:ext cx="810621" cy="266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200" b="1" dirty="0"/>
            <a:t>en</a:t>
          </a:r>
          <a:r>
            <a:rPr lang="fr-BE" sz="1200" b="1" baseline="0" dirty="0"/>
            <a:t>  cours</a:t>
          </a:r>
          <a:endParaRPr lang="fr-BE"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0.77778</cdr:x>
      <cdr:y>0.89846</cdr:y>
    </cdr:from>
    <cdr:to>
      <cdr:x>0.9504</cdr:x>
      <cdr:y>0.95692</cdr:y>
    </cdr:to>
    <cdr:sp macro="" textlink="">
      <cdr:nvSpPr>
        <cdr:cNvPr id="2" name="ZoneTexte 1"/>
        <cdr:cNvSpPr txBox="1"/>
      </cdr:nvSpPr>
      <cdr:spPr>
        <a:xfrm xmlns:a="http://schemas.openxmlformats.org/drawingml/2006/main">
          <a:off x="3733800" y="2781301"/>
          <a:ext cx="82867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800"/>
            <a:t>31/12/2020</a:t>
          </a:r>
        </a:p>
      </cdr:txBody>
    </cdr:sp>
  </cdr:relSizeAnchor>
</c:userShapes>
</file>

<file path=ppt/drawings/drawing5.xml><?xml version="1.0" encoding="utf-8"?>
<c:userShapes xmlns:c="http://schemas.openxmlformats.org/drawingml/2006/chart">
  <cdr:relSizeAnchor xmlns:cdr="http://schemas.openxmlformats.org/drawingml/2006/chartDrawing">
    <cdr:from>
      <cdr:x>0.80208</cdr:x>
      <cdr:y>0.90477</cdr:y>
    </cdr:from>
    <cdr:to>
      <cdr:x>1</cdr:x>
      <cdr:y>0.96429</cdr:y>
    </cdr:to>
    <cdr:sp macro="" textlink="">
      <cdr:nvSpPr>
        <cdr:cNvPr id="2" name="ZoneTexte 1"/>
        <cdr:cNvSpPr txBox="1"/>
      </cdr:nvSpPr>
      <cdr:spPr>
        <a:xfrm xmlns:a="http://schemas.openxmlformats.org/drawingml/2006/main">
          <a:off x="3667110" y="2895615"/>
          <a:ext cx="904890" cy="190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800"/>
            <a:t>31/12/2020</a:t>
          </a:r>
        </a:p>
      </cdr:txBody>
    </cdr:sp>
  </cdr:relSizeAnchor>
</c:userShapes>
</file>

<file path=ppt/drawings/drawing6.xml><?xml version="1.0" encoding="utf-8"?>
<c:userShapes xmlns:c="http://schemas.openxmlformats.org/drawingml/2006/chart">
  <cdr:relSizeAnchor xmlns:cdr="http://schemas.openxmlformats.org/drawingml/2006/chartDrawing">
    <cdr:from>
      <cdr:x>0.8638</cdr:x>
      <cdr:y>0.90975</cdr:y>
    </cdr:from>
    <cdr:to>
      <cdr:x>0.98823</cdr:x>
      <cdr:y>0.96811</cdr:y>
    </cdr:to>
    <cdr:sp macro="" textlink="">
      <cdr:nvSpPr>
        <cdr:cNvPr id="7" name="ZoneTexte 6"/>
        <cdr:cNvSpPr txBox="1"/>
      </cdr:nvSpPr>
      <cdr:spPr>
        <a:xfrm xmlns:a="http://schemas.openxmlformats.org/drawingml/2006/main">
          <a:off x="5874575" y="3656784"/>
          <a:ext cx="846230" cy="234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800"/>
            <a:t>15/02/2021</a:t>
          </a:r>
        </a:p>
        <a:p xmlns:a="http://schemas.openxmlformats.org/drawingml/2006/main">
          <a:endParaRPr lang="fr-BE" sz="800"/>
        </a:p>
      </cdr:txBody>
    </cdr:sp>
  </cdr:relSizeAnchor>
  <cdr:relSizeAnchor xmlns:cdr="http://schemas.openxmlformats.org/drawingml/2006/chartDrawing">
    <cdr:from>
      <cdr:x>0</cdr:x>
      <cdr:y>0.85825</cdr:y>
    </cdr:from>
    <cdr:to>
      <cdr:x>0.37789</cdr:x>
      <cdr:y>0.98104</cdr:y>
    </cdr:to>
    <cdr:sp macro="" textlink="">
      <cdr:nvSpPr>
        <cdr:cNvPr id="6" name="ZoneTexte 1"/>
        <cdr:cNvSpPr txBox="1"/>
      </cdr:nvSpPr>
      <cdr:spPr>
        <a:xfrm xmlns:a="http://schemas.openxmlformats.org/drawingml/2006/main">
          <a:off x="0" y="3449778"/>
          <a:ext cx="2569973" cy="4935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BE" sz="900" b="1"/>
            <a:t>1992 FLEU et 1993 TN: autres</a:t>
          </a:r>
          <a:r>
            <a:rPr lang="fr-BE" sz="900" b="1" baseline="0"/>
            <a:t> critères de calcul</a:t>
          </a:r>
        </a:p>
        <a:p xmlns:a="http://schemas.openxmlformats.org/drawingml/2006/main">
          <a:r>
            <a:rPr lang="fr-BE" sz="900" b="1" baseline="0"/>
            <a:t>2003 PREV: travaux non pris en charge</a:t>
          </a:r>
        </a:p>
        <a:p xmlns:a="http://schemas.openxmlformats.org/drawingml/2006/main">
          <a:r>
            <a:rPr lang="fr-BE" sz="900" b="1" baseline="0"/>
            <a:t>2020 CHUR: projet atypique</a:t>
          </a:r>
          <a:endParaRPr lang="fr-BE" sz="9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E634385-D186-4C6A-B914-96709B6A4867}" type="slidenum">
              <a:t>‹N°›</a:t>
            </a:fld>
            <a:endParaRPr lang="fr-BE"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70800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BE"/>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BE" sz="1400" kern="1200">
                <a:latin typeface="Times New Roman" pitchFamily="18"/>
                <a:ea typeface="Arial Unicode MS" pitchFamily="2"/>
                <a:cs typeface="Tahoma" pitchFamily="2"/>
              </a:defRPr>
            </a:lvl1pPr>
          </a:lstStyle>
          <a:p>
            <a:pPr lvl="0"/>
            <a:fld id="{370157F7-862B-4CE9-8A74-28A24C4D27B3}" type="slidenum">
              <a:t>‹N°›</a:t>
            </a:fld>
            <a:endParaRPr lang="fr-BE"/>
          </a:p>
        </p:txBody>
      </p:sp>
    </p:spTree>
    <p:extLst>
      <p:ext uri="{BB962C8B-B14F-4D97-AF65-F5344CB8AC3E}">
        <p14:creationId xmlns:p14="http://schemas.microsoft.com/office/powerpoint/2010/main" val="2456481470"/>
      </p:ext>
    </p:extLst>
  </p:cSld>
  <p:clrMap bg1="lt1" tx1="dk1" bg2="lt2" tx2="dk2" accent1="accent1" accent2="accent2" accent3="accent3" accent4="accent4" accent5="accent5" accent6="accent6" hlink="hlink" folHlink="folHlink"/>
  <p:notesStyle>
    <a:lvl1pPr marL="216000" marR="0" indent="-216000" rtl="0" hangingPunct="0">
      <a:tabLst/>
      <a:defRPr lang="fr-B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706442D2-5305-4D00-877C-40F431AE8335}" type="slidenum">
              <a:rPr lang="fr-BE" smtClean="0"/>
              <a:t>‹N°›</a:t>
            </a:fld>
            <a:endParaRPr lang="fr-BE"/>
          </a:p>
        </p:txBody>
      </p:sp>
    </p:spTree>
    <p:extLst>
      <p:ext uri="{BB962C8B-B14F-4D97-AF65-F5344CB8AC3E}">
        <p14:creationId xmlns:p14="http://schemas.microsoft.com/office/powerpoint/2010/main" val="45558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6BAD0E11-A1F1-4DBF-8F11-1CCE55AD7FA9}" type="slidenum">
              <a:rPr lang="fr-BE" smtClean="0"/>
              <a:t>‹N°›</a:t>
            </a:fld>
            <a:endParaRPr lang="fr-BE"/>
          </a:p>
        </p:txBody>
      </p:sp>
    </p:spTree>
    <p:extLst>
      <p:ext uri="{BB962C8B-B14F-4D97-AF65-F5344CB8AC3E}">
        <p14:creationId xmlns:p14="http://schemas.microsoft.com/office/powerpoint/2010/main" val="219573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F232D8E4-D0CF-47E7-912E-CFF3CB1CBF9D}" type="slidenum">
              <a:rPr lang="fr-BE" smtClean="0"/>
              <a:t>‹N°›</a:t>
            </a:fld>
            <a:endParaRPr lang="fr-BE"/>
          </a:p>
        </p:txBody>
      </p:sp>
    </p:spTree>
    <p:extLst>
      <p:ext uri="{BB962C8B-B14F-4D97-AF65-F5344CB8AC3E}">
        <p14:creationId xmlns:p14="http://schemas.microsoft.com/office/powerpoint/2010/main" val="8112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318D5543-6F39-4D89-B2F2-E1EBA053E82E}" type="slidenum">
              <a:rPr lang="fr-BE" smtClean="0"/>
              <a:t>‹N°›</a:t>
            </a:fld>
            <a:endParaRPr lang="fr-BE"/>
          </a:p>
        </p:txBody>
      </p:sp>
    </p:spTree>
    <p:extLst>
      <p:ext uri="{BB962C8B-B14F-4D97-AF65-F5344CB8AC3E}">
        <p14:creationId xmlns:p14="http://schemas.microsoft.com/office/powerpoint/2010/main" val="38255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B888A09E-4A2B-4409-A155-766A4EA2882D}" type="slidenum">
              <a:rPr lang="fr-BE" smtClean="0"/>
              <a:t>‹N°›</a:t>
            </a:fld>
            <a:endParaRPr lang="fr-BE"/>
          </a:p>
        </p:txBody>
      </p:sp>
    </p:spTree>
    <p:extLst>
      <p:ext uri="{BB962C8B-B14F-4D97-AF65-F5344CB8AC3E}">
        <p14:creationId xmlns:p14="http://schemas.microsoft.com/office/powerpoint/2010/main" val="16035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BDF849A8-4237-4845-8DE4-39D285A608A0}" type="slidenum">
              <a:rPr lang="fr-BE" smtClean="0"/>
              <a:t>‹N°›</a:t>
            </a:fld>
            <a:endParaRPr lang="fr-BE"/>
          </a:p>
        </p:txBody>
      </p:sp>
    </p:spTree>
    <p:extLst>
      <p:ext uri="{BB962C8B-B14F-4D97-AF65-F5344CB8AC3E}">
        <p14:creationId xmlns:p14="http://schemas.microsoft.com/office/powerpoint/2010/main" val="37470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8" name="Espace réservé du pied de page 7"/>
          <p:cNvSpPr>
            <a:spLocks noGrp="1"/>
          </p:cNvSpPr>
          <p:nvPr>
            <p:ph type="ftr" sz="quarter" idx="11"/>
          </p:nvPr>
        </p:nvSpPr>
        <p:spPr/>
        <p:txBody>
          <a:bodyPr/>
          <a:lstStyle/>
          <a:p>
            <a:pPr lvl="0"/>
            <a:endParaRPr lang="fr-BE"/>
          </a:p>
        </p:txBody>
      </p:sp>
      <p:sp>
        <p:nvSpPr>
          <p:cNvPr id="9" name="Espace réservé du numéro de diapositive 8"/>
          <p:cNvSpPr>
            <a:spLocks noGrp="1"/>
          </p:cNvSpPr>
          <p:nvPr>
            <p:ph type="sldNum" sz="quarter" idx="12"/>
          </p:nvPr>
        </p:nvSpPr>
        <p:spPr/>
        <p:txBody>
          <a:bodyPr/>
          <a:lstStyle/>
          <a:p>
            <a:pPr lvl="0"/>
            <a:fld id="{CDDEEAE4-E510-4F1A-8467-F3C2B60E6CBF}" type="slidenum">
              <a:rPr lang="fr-BE" smtClean="0"/>
              <a:t>‹N°›</a:t>
            </a:fld>
            <a:endParaRPr lang="fr-BE"/>
          </a:p>
        </p:txBody>
      </p:sp>
    </p:spTree>
    <p:extLst>
      <p:ext uri="{BB962C8B-B14F-4D97-AF65-F5344CB8AC3E}">
        <p14:creationId xmlns:p14="http://schemas.microsoft.com/office/powerpoint/2010/main" val="76375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4" name="Espace réservé du pied de page 3"/>
          <p:cNvSpPr>
            <a:spLocks noGrp="1"/>
          </p:cNvSpPr>
          <p:nvPr>
            <p:ph type="ftr" sz="quarter" idx="11"/>
          </p:nvPr>
        </p:nvSpPr>
        <p:spPr/>
        <p:txBody>
          <a:bodyPr/>
          <a:lstStyle/>
          <a:p>
            <a:pPr lvl="0"/>
            <a:endParaRPr lang="fr-BE"/>
          </a:p>
        </p:txBody>
      </p:sp>
      <p:sp>
        <p:nvSpPr>
          <p:cNvPr id="5" name="Espace réservé du numéro de diapositive 4"/>
          <p:cNvSpPr>
            <a:spLocks noGrp="1"/>
          </p:cNvSpPr>
          <p:nvPr>
            <p:ph type="sldNum" sz="quarter" idx="12"/>
          </p:nvPr>
        </p:nvSpPr>
        <p:spPr/>
        <p:txBody>
          <a:bodyPr/>
          <a:lstStyle/>
          <a:p>
            <a:pPr lvl="0"/>
            <a:fld id="{751833AE-D9B4-47DB-AE88-9652DB0B30C4}" type="slidenum">
              <a:rPr lang="fr-BE" smtClean="0"/>
              <a:t>‹N°›</a:t>
            </a:fld>
            <a:endParaRPr lang="fr-BE"/>
          </a:p>
        </p:txBody>
      </p:sp>
    </p:spTree>
    <p:extLst>
      <p:ext uri="{BB962C8B-B14F-4D97-AF65-F5344CB8AC3E}">
        <p14:creationId xmlns:p14="http://schemas.microsoft.com/office/powerpoint/2010/main" val="180293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3" name="Espace réservé du pied de page 2"/>
          <p:cNvSpPr>
            <a:spLocks noGrp="1"/>
          </p:cNvSpPr>
          <p:nvPr>
            <p:ph type="ftr" sz="quarter" idx="11"/>
          </p:nvPr>
        </p:nvSpPr>
        <p:spPr/>
        <p:txBody>
          <a:bodyPr/>
          <a:lstStyle/>
          <a:p>
            <a:pPr lvl="0"/>
            <a:endParaRPr lang="fr-BE"/>
          </a:p>
        </p:txBody>
      </p:sp>
      <p:sp>
        <p:nvSpPr>
          <p:cNvPr id="4" name="Espace réservé du numéro de diapositive 3"/>
          <p:cNvSpPr>
            <a:spLocks noGrp="1"/>
          </p:cNvSpPr>
          <p:nvPr>
            <p:ph type="sldNum" sz="quarter" idx="12"/>
          </p:nvPr>
        </p:nvSpPr>
        <p:spPr/>
        <p:txBody>
          <a:bodyPr/>
          <a:lstStyle/>
          <a:p>
            <a:pPr lvl="0"/>
            <a:fld id="{90C2C1B2-7E78-49D1-A945-1038EA1BD5DA}" type="slidenum">
              <a:rPr lang="fr-BE" smtClean="0"/>
              <a:t>‹N°›</a:t>
            </a:fld>
            <a:endParaRPr lang="fr-BE"/>
          </a:p>
        </p:txBody>
      </p:sp>
    </p:spTree>
    <p:extLst>
      <p:ext uri="{BB962C8B-B14F-4D97-AF65-F5344CB8AC3E}">
        <p14:creationId xmlns:p14="http://schemas.microsoft.com/office/powerpoint/2010/main" val="2879436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F67B12D9-A940-4A27-9B28-7A293B1A4039}" type="slidenum">
              <a:rPr lang="fr-BE" smtClean="0"/>
              <a:t>‹N°›</a:t>
            </a:fld>
            <a:endParaRPr lang="fr-BE"/>
          </a:p>
        </p:txBody>
      </p:sp>
    </p:spTree>
    <p:extLst>
      <p:ext uri="{BB962C8B-B14F-4D97-AF65-F5344CB8AC3E}">
        <p14:creationId xmlns:p14="http://schemas.microsoft.com/office/powerpoint/2010/main" val="60425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20-06-21</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C0E330C5-840A-445B-8F75-29595E7234F5}" type="slidenum">
              <a:rPr lang="fr-BE" smtClean="0"/>
              <a:t>‹N°›</a:t>
            </a:fld>
            <a:endParaRPr lang="fr-BE"/>
          </a:p>
        </p:txBody>
      </p:sp>
    </p:spTree>
    <p:extLst>
      <p:ext uri="{BB962C8B-B14F-4D97-AF65-F5344CB8AC3E}">
        <p14:creationId xmlns:p14="http://schemas.microsoft.com/office/powerpoint/2010/main" val="66025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E020DA1B-F267-4091-BA0C-C4C52CD27253}" type="datetime1">
              <a:rPr lang="fr-BE" smtClean="0"/>
              <a:pPr lvl="0"/>
              <a:t>20-06-21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83A02A5-CF23-4251-BCCD-6F0F631D4BB5}" type="slidenum">
              <a:rPr lang="fr-BE" smtClean="0"/>
              <a:t>‹N°›</a:t>
            </a:fld>
            <a:endParaRPr lang="fr-BE"/>
          </a:p>
        </p:txBody>
      </p:sp>
    </p:spTree>
    <p:extLst>
      <p:ext uri="{BB962C8B-B14F-4D97-AF65-F5344CB8AC3E}">
        <p14:creationId xmlns:p14="http://schemas.microsoft.com/office/powerpoint/2010/main" val="139727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2.jpe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ZoneTexte 8"/>
          <p:cNvSpPr/>
          <p:nvPr/>
        </p:nvSpPr>
        <p:spPr>
          <a:xfrm>
            <a:off x="1943707" y="5661925"/>
            <a:ext cx="5256583" cy="15603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lnSpc>
                <a:spcPts val="1400"/>
              </a:lnSpc>
              <a:defRPr sz="1800"/>
            </a:pPr>
            <a:r>
              <a:rPr lang="fr-BE" sz="2400" b="1" i="0" u="none" strike="noStrike" kern="1200" spc="0" dirty="0" smtClean="0">
                <a:ln>
                  <a:noFill/>
                </a:ln>
                <a:solidFill>
                  <a:srgbClr val="000000"/>
                </a:solidFill>
                <a:ea typeface="Microsoft YaHei" pitchFamily="2"/>
                <a:cs typeface="Mangal" pitchFamily="2"/>
              </a:rPr>
              <a:t>RAPPORT D’ACTIVITE 2020</a:t>
            </a:r>
          </a:p>
          <a:p>
            <a:pPr algn="ctr">
              <a:lnSpc>
                <a:spcPts val="1400"/>
              </a:lnSpc>
              <a:defRPr sz="1800"/>
            </a:pPr>
            <a:endParaRPr lang="fr-BE" sz="2400" b="1" i="0" u="none" strike="noStrike" kern="1200" spc="0" dirty="0" smtClean="0">
              <a:ln>
                <a:noFill/>
              </a:ln>
              <a:solidFill>
                <a:srgbClr val="000000"/>
              </a:solidFill>
              <a:ea typeface="Microsoft YaHei" pitchFamily="2"/>
              <a:cs typeface="Mangal" pitchFamily="2"/>
            </a:endParaRPr>
          </a:p>
          <a:p>
            <a:pPr algn="ctr">
              <a:lnSpc>
                <a:spcPts val="1400"/>
              </a:lnSpc>
              <a:defRPr sz="1800"/>
            </a:pPr>
            <a:endParaRPr lang="fr-BE" sz="2400" b="1" dirty="0">
              <a:solidFill>
                <a:srgbClr val="000000"/>
              </a:solidFill>
              <a:ea typeface="Microsoft YaHei" pitchFamily="2"/>
              <a:cs typeface="Mangal" pitchFamily="2"/>
            </a:endParaRPr>
          </a:p>
          <a:p>
            <a:pPr algn="ctr">
              <a:lnSpc>
                <a:spcPts val="1400"/>
              </a:lnSpc>
              <a:defRPr sz="1800"/>
            </a:pPr>
            <a:r>
              <a:rPr lang="fr-BE" sz="2400" b="1" i="0" u="none" strike="noStrike" kern="1200" spc="0" dirty="0" smtClean="0">
                <a:ln>
                  <a:noFill/>
                </a:ln>
                <a:solidFill>
                  <a:srgbClr val="000000"/>
                </a:solidFill>
                <a:ea typeface="Microsoft YaHei" pitchFamily="2"/>
                <a:cs typeface="Mangal" pitchFamily="2"/>
              </a:rPr>
              <a:t>ASSEMBLEE </a:t>
            </a:r>
            <a:r>
              <a:rPr lang="fr-BE" sz="2400" b="1" i="0" u="none" strike="noStrike" kern="1200" spc="0" dirty="0">
                <a:ln>
                  <a:noFill/>
                </a:ln>
                <a:solidFill>
                  <a:srgbClr val="000000"/>
                </a:solidFill>
                <a:ea typeface="Microsoft YaHei" pitchFamily="2"/>
                <a:cs typeface="Mangal" pitchFamily="2"/>
              </a:rPr>
              <a:t>GENERALE DU </a:t>
            </a:r>
            <a:r>
              <a:rPr lang="fr-BE" sz="2400" b="1" i="0" u="none" strike="noStrike" kern="1200" spc="0" dirty="0" smtClean="0">
                <a:ln>
                  <a:noFill/>
                </a:ln>
                <a:solidFill>
                  <a:srgbClr val="000000"/>
                </a:solidFill>
                <a:ea typeface="Microsoft YaHei" pitchFamily="2"/>
                <a:cs typeface="Mangal" pitchFamily="2"/>
              </a:rPr>
              <a:t>17 mai </a:t>
            </a:r>
            <a:r>
              <a:rPr lang="fr-BE" sz="2400" b="1" dirty="0" smtClean="0">
                <a:solidFill>
                  <a:srgbClr val="000000"/>
                </a:solidFill>
                <a:ea typeface="Microsoft YaHei" pitchFamily="2"/>
                <a:cs typeface="Mangal" pitchFamily="2"/>
              </a:rPr>
              <a:t>2021</a:t>
            </a:r>
          </a:p>
          <a:p>
            <a:pPr>
              <a:defRPr sz="1800"/>
            </a:pPr>
            <a:endParaRPr lang="fr-BE" sz="2400" b="1" dirty="0">
              <a:solidFill>
                <a:srgbClr val="000000"/>
              </a:solidFill>
              <a:latin typeface="Calibri" pitchFamily="18"/>
              <a:ea typeface="Microsoft YaHei" pitchFamily="2"/>
              <a:cs typeface="Mangal" pitchFamily="2"/>
            </a:endParaRPr>
          </a:p>
          <a:p>
            <a:pPr>
              <a:defRPr sz="1800"/>
            </a:pPr>
            <a:endParaRPr lang="fr-BE" sz="2400" b="1" dirty="0" smtClean="0">
              <a:solidFill>
                <a:srgbClr val="000000"/>
              </a:solidFill>
              <a:latin typeface="Calibri" pitchFamily="18"/>
              <a:ea typeface="Microsoft YaHei" pitchFamily="2"/>
              <a:cs typeface="Mangal" pitchFamily="2"/>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266904"/>
            <a:ext cx="1242991" cy="121787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234" y="1421476"/>
            <a:ext cx="4559531" cy="4015047"/>
          </a:xfrm>
          <a:prstGeom prst="rect">
            <a:avLst/>
          </a:prstGeom>
        </p:spPr>
      </p:pic>
      <p:sp>
        <p:nvSpPr>
          <p:cNvPr id="5" name="ZoneTexte 4"/>
          <p:cNvSpPr txBox="1"/>
          <p:nvPr/>
        </p:nvSpPr>
        <p:spPr>
          <a:xfrm>
            <a:off x="2292234" y="388414"/>
            <a:ext cx="4440006" cy="584775"/>
          </a:xfrm>
          <a:prstGeom prst="rect">
            <a:avLst/>
          </a:prstGeom>
          <a:noFill/>
        </p:spPr>
        <p:txBody>
          <a:bodyPr wrap="square" rtlCol="0">
            <a:spAutoFit/>
          </a:bodyPr>
          <a:lstStyle/>
          <a:p>
            <a:r>
              <a:rPr lang="fr-BE" sz="3200" b="1" dirty="0" smtClean="0"/>
              <a:t>RENOVASSISTANCE ASBL</a:t>
            </a:r>
            <a:endParaRPr lang="fr-BE" sz="3200"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Nombre de projets réalisés 1992-2016  (35 immeubles) ">
    <p:spTree>
      <p:nvGrpSpPr>
        <p:cNvPr id="1" name=""/>
        <p:cNvGrpSpPr/>
        <p:nvPr/>
      </p:nvGrpSpPr>
      <p:grpSpPr>
        <a:xfrm>
          <a:off x="0" y="0"/>
          <a:ext cx="0" cy="0"/>
          <a:chOff x="0" y="0"/>
          <a:chExt cx="0" cy="0"/>
        </a:xfrm>
      </p:grpSpPr>
      <p:graphicFrame>
        <p:nvGraphicFramePr>
          <p:cNvPr id="6" name="Graphique 5">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132F3092-BC54-46C2-BD6B-8DFBF4673C8F}"/>
              </a:ext>
            </a:extLst>
          </p:cNvPr>
          <p:cNvGraphicFramePr/>
          <p:nvPr>
            <p:extLst>
              <p:ext uri="{D42A27DB-BD31-4B8C-83A1-F6EECF244321}">
                <p14:modId xmlns:p14="http://schemas.microsoft.com/office/powerpoint/2010/main" val="314992157"/>
              </p:ext>
            </p:extLst>
          </p:nvPr>
        </p:nvGraphicFramePr>
        <p:xfrm>
          <a:off x="1691680" y="188640"/>
          <a:ext cx="5819775" cy="341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842645D1-6363-4114-B595-9EA222880890}"/>
              </a:ext>
            </a:extLst>
          </p:cNvPr>
          <p:cNvGraphicFramePr/>
          <p:nvPr>
            <p:extLst>
              <p:ext uri="{D42A27DB-BD31-4B8C-83A1-F6EECF244321}">
                <p14:modId xmlns:p14="http://schemas.microsoft.com/office/powerpoint/2010/main" val="3289749619"/>
              </p:ext>
            </p:extLst>
          </p:nvPr>
        </p:nvGraphicFramePr>
        <p:xfrm>
          <a:off x="1691680" y="3717032"/>
          <a:ext cx="5832648" cy="2952328"/>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6656" y="269412"/>
            <a:ext cx="914400" cy="895927"/>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390303047"/>
              </p:ext>
            </p:extLst>
          </p:nvPr>
        </p:nvGraphicFramePr>
        <p:xfrm>
          <a:off x="179512" y="836712"/>
          <a:ext cx="8640960" cy="5855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E007C392-DFC5-44FF-9C70-04993651E7FF}"/>
              </a:ext>
            </a:extLst>
          </p:cNvPr>
          <p:cNvGraphicFramePr/>
          <p:nvPr>
            <p:extLst>
              <p:ext uri="{D42A27DB-BD31-4B8C-83A1-F6EECF244321}">
                <p14:modId xmlns:p14="http://schemas.microsoft.com/office/powerpoint/2010/main" val="2241271310"/>
              </p:ext>
            </p:extLst>
          </p:nvPr>
        </p:nvGraphicFramePr>
        <p:xfrm>
          <a:off x="1619672" y="188640"/>
          <a:ext cx="5832648"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6B1556F8-7C7A-46A2-B57E-3ED0612AFF5E}"/>
              </a:ext>
            </a:extLst>
          </p:cNvPr>
          <p:cNvGraphicFramePr/>
          <p:nvPr>
            <p:extLst>
              <p:ext uri="{D42A27DB-BD31-4B8C-83A1-F6EECF244321}">
                <p14:modId xmlns:p14="http://schemas.microsoft.com/office/powerpoint/2010/main" val="3822796627"/>
              </p:ext>
            </p:extLst>
          </p:nvPr>
        </p:nvGraphicFramePr>
        <p:xfrm>
          <a:off x="1619672" y="3573016"/>
          <a:ext cx="5832648" cy="3094990"/>
        </p:xfrm>
        <a:graphic>
          <a:graphicData uri="http://schemas.openxmlformats.org/drawingml/2006/chart">
            <c:chart xmlns:c="http://schemas.openxmlformats.org/drawingml/2006/chart" xmlns:r="http://schemas.openxmlformats.org/officeDocument/2006/relationships" r:id="rId5"/>
          </a:graphicData>
        </a:graphic>
      </p:graphicFrame>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3" y="290751"/>
            <a:ext cx="1218653" cy="1194033"/>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graphicFrame>
        <p:nvGraphicFramePr>
          <p:cNvPr id="5" name="Graphique 4">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EDB654B2-74BD-4402-98A8-B2DC3A5B8B71}"/>
              </a:ext>
            </a:extLst>
          </p:cNvPr>
          <p:cNvGraphicFramePr/>
          <p:nvPr>
            <p:extLst>
              <p:ext uri="{D42A27DB-BD31-4B8C-83A1-F6EECF244321}">
                <p14:modId xmlns:p14="http://schemas.microsoft.com/office/powerpoint/2010/main" val="2769296588"/>
              </p:ext>
            </p:extLst>
          </p:nvPr>
        </p:nvGraphicFramePr>
        <p:xfrm>
          <a:off x="683568" y="784962"/>
          <a:ext cx="7848872" cy="559636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332656"/>
            <a:ext cx="923267"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893333538"/>
              </p:ext>
            </p:extLst>
          </p:nvPr>
        </p:nvGraphicFramePr>
        <p:xfrm>
          <a:off x="251520" y="176039"/>
          <a:ext cx="7632848" cy="6542854"/>
        </p:xfrm>
        <a:graphic>
          <a:graphicData uri="http://schemas.openxmlformats.org/drawingml/2006/table">
            <a:tbl>
              <a:tblPr>
                <a:tableStyleId>{5C22544A-7EE6-4342-B048-85BDC9FD1C3A}</a:tableStyleId>
              </a:tblPr>
              <a:tblGrid>
                <a:gridCol w="1152128"/>
                <a:gridCol w="3684528"/>
                <a:gridCol w="1356032"/>
                <a:gridCol w="1440160"/>
              </a:tblGrid>
              <a:tr h="247226">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ctr" rtl="0" fontAlgn="b"/>
                      <a:r>
                        <a:rPr lang="fr-BE" sz="1600" b="1" u="none" strike="noStrike" dirty="0">
                          <a:effectLst/>
                        </a:rPr>
                        <a:t>ACTIF</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effectLst/>
                        </a:rPr>
                        <a:t>2020</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solidFill>
                            <a:schemeClr val="bg1">
                              <a:lumMod val="50000"/>
                            </a:schemeClr>
                          </a:solidFill>
                          <a:effectLst/>
                        </a:rPr>
                        <a:t>2019</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IMMOBILISES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8.512552</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bg1">
                              <a:lumMod val="50000"/>
                            </a:schemeClr>
                          </a:solidFill>
                          <a:effectLst/>
                        </a:rPr>
                        <a:t>7.588.654</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22</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Immeubles </a:t>
                      </a:r>
                      <a:r>
                        <a:rPr lang="fr-BE" sz="1600" u="none" strike="noStrike" dirty="0">
                          <a:effectLst/>
                        </a:rPr>
                        <a:t>en usufruit</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109.680</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135.648</a:t>
                      </a:r>
                      <a:endParaRPr lang="fr-BE" sz="1600" b="0" i="0" u="none" strike="noStrike" dirty="0">
                        <a:solidFill>
                          <a:schemeClr val="bg1">
                            <a:lumMod val="50000"/>
                          </a:schemeClr>
                        </a:solidFill>
                        <a:effectLst/>
                        <a:latin typeface="Calibri"/>
                      </a:endParaRPr>
                    </a:p>
                  </a:txBody>
                  <a:tcPr marL="5039" marR="5039" marT="5039" marB="0" anchor="b"/>
                </a:tc>
              </a:tr>
              <a:tr h="202068">
                <a:tc>
                  <a:txBody>
                    <a:bodyPr/>
                    <a:lstStyle/>
                    <a:p>
                      <a:pPr algn="l" rtl="0" fontAlgn="b"/>
                      <a:r>
                        <a:rPr lang="fr-BE" sz="1600" u="none" strike="noStrike" dirty="0" smtClean="0">
                          <a:effectLst/>
                        </a:rPr>
                        <a:t>26</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Immobilisations </a:t>
                      </a:r>
                      <a:r>
                        <a:rPr lang="fr-BE" sz="1600" u="none" strike="noStrike" dirty="0">
                          <a:effectLst/>
                        </a:rPr>
                        <a:t>dans les rénovations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8.402.872</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7.453.006</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260xx0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baseline="0" dirty="0" smtClean="0">
                          <a:effectLst/>
                        </a:rPr>
                        <a:t>        </a:t>
                      </a:r>
                      <a:r>
                        <a:rPr lang="fr-BE" sz="1600" i="1" u="none" strike="noStrike" dirty="0" smtClean="0">
                          <a:effectLst/>
                        </a:rPr>
                        <a:t>Investissements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15.358.909</a:t>
                      </a:r>
                    </a:p>
                  </a:txBody>
                  <a:tcPr marL="5039" marR="5039" marT="5039" marB="0" anchor="b"/>
                </a:tc>
                <a:tc>
                  <a:txBody>
                    <a:bodyPr/>
                    <a:lstStyle/>
                    <a:p>
                      <a:pPr algn="r" rtl="0" fontAlgn="b"/>
                      <a:r>
                        <a:rPr lang="fr-BE" sz="1600" i="1" u="none" strike="noStrike" dirty="0" smtClean="0">
                          <a:solidFill>
                            <a:schemeClr val="bg1">
                              <a:lumMod val="50000"/>
                            </a:schemeClr>
                          </a:solidFill>
                          <a:effectLst/>
                        </a:rPr>
                        <a:t>13.983.681</a:t>
                      </a:r>
                    </a:p>
                  </a:txBody>
                  <a:tcPr marL="5039" marR="5039" marT="5039" marB="0" anchor="b"/>
                </a:tc>
              </a:tr>
              <a:tr h="242449">
                <a:tc>
                  <a:txBody>
                    <a:bodyPr/>
                    <a:lstStyle/>
                    <a:p>
                      <a:pPr algn="l" rtl="0" fontAlgn="b"/>
                      <a:r>
                        <a:rPr lang="fr-BE" sz="1600" u="none" strike="noStrike" dirty="0">
                          <a:effectLst/>
                        </a:rPr>
                        <a:t>260xx9</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Amortissements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a:t>
                      </a:r>
                      <a:r>
                        <a:rPr lang="fr-BE" sz="1600" i="1" u="none" strike="noStrike" baseline="0" dirty="0" smtClean="0">
                          <a:effectLst/>
                        </a:rPr>
                        <a:t> </a:t>
                      </a:r>
                      <a:r>
                        <a:rPr lang="fr-BE" sz="1600" i="1" u="none" strike="noStrike" dirty="0" smtClean="0">
                          <a:effectLst/>
                        </a:rPr>
                        <a:t>6.956.037</a:t>
                      </a:r>
                    </a:p>
                  </a:txBody>
                  <a:tcPr marL="5039" marR="5039" marT="5039" marB="0" anchor="b"/>
                </a:tc>
                <a:tc>
                  <a:txBody>
                    <a:bodyPr/>
                    <a:lstStyle/>
                    <a:p>
                      <a:pPr algn="r" rtl="0" fontAlgn="b"/>
                      <a:r>
                        <a:rPr lang="fr-BE" sz="1600" i="1" u="none" strike="noStrike" dirty="0" smtClean="0">
                          <a:solidFill>
                            <a:schemeClr val="bg1">
                              <a:lumMod val="50000"/>
                            </a:schemeClr>
                          </a:solidFill>
                          <a:effectLst/>
                        </a:rPr>
                        <a:t>-6.530.675</a:t>
                      </a:r>
                    </a:p>
                  </a:txBody>
                  <a:tcPr marL="5039" marR="5039"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CIRCULANTS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2.862.920</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bg1">
                              <a:lumMod val="50000"/>
                            </a:schemeClr>
                          </a:solidFill>
                          <a:effectLst/>
                        </a:rPr>
                        <a:t>3489.020</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29</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213.050</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226.810</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40/41</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476.819</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1.133.675</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400000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Clients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11.691</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400100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Fournisseur débiteur </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134</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99</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415030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b="0" i="1" u="none" strike="noStrike" dirty="0" smtClean="0">
                          <a:solidFill>
                            <a:srgbClr val="003399"/>
                          </a:solidFill>
                          <a:effectLst/>
                          <a:latin typeface="Calibri"/>
                        </a:rPr>
                        <a:t>       </a:t>
                      </a:r>
                      <a:r>
                        <a:rPr lang="fr-BE" sz="1600" b="0" i="1" u="none" strike="noStrike" dirty="0" smtClean="0">
                          <a:solidFill>
                            <a:schemeClr val="tx1"/>
                          </a:solidFill>
                          <a:effectLst/>
                          <a:latin typeface="Calibri"/>
                        </a:rPr>
                        <a:t>Créance sur FPRA  -1 an </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0</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bg1">
                              <a:lumMod val="50000"/>
                            </a:schemeClr>
                          </a:solidFill>
                          <a:effectLst/>
                          <a:latin typeface="Calibri"/>
                        </a:rPr>
                        <a:t>450.000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415040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b="0" i="1" u="none" strike="noStrike" dirty="0" smtClean="0">
                          <a:solidFill>
                            <a:srgbClr val="003399"/>
                          </a:solidFill>
                          <a:effectLst/>
                          <a:latin typeface="Calibri"/>
                        </a:rPr>
                        <a:t>       </a:t>
                      </a:r>
                      <a:r>
                        <a:rPr lang="fr-BE" sz="1600" b="0" i="1" u="none" strike="noStrike" dirty="0" smtClean="0">
                          <a:solidFill>
                            <a:schemeClr val="tx1"/>
                          </a:solidFill>
                          <a:effectLst/>
                          <a:latin typeface="Calibri"/>
                        </a:rPr>
                        <a:t>Créance sur LPT -1 an </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0</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bg1">
                              <a:lumMod val="50000"/>
                            </a:schemeClr>
                          </a:solidFill>
                          <a:effectLst/>
                          <a:latin typeface="Calibri"/>
                        </a:rPr>
                        <a:t>61.948</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415070/80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a:t>
                      </a:r>
                      <a:r>
                        <a:rPr lang="fr-BE" sz="1600" i="1" u="none" strike="noStrike" dirty="0" err="1" smtClean="0">
                          <a:effectLst/>
                        </a:rPr>
                        <a:t>Particip</a:t>
                      </a:r>
                      <a:r>
                        <a:rPr lang="fr-BE" sz="1600" i="1" u="none" strike="noStrike" dirty="0" smtClean="0">
                          <a:effectLst/>
                        </a:rPr>
                        <a:t>. propriétaires </a:t>
                      </a:r>
                      <a:r>
                        <a:rPr lang="fr-BE" sz="1600" i="1" u="none" strike="noStrike" dirty="0" err="1" smtClean="0">
                          <a:effectLst/>
                        </a:rPr>
                        <a:t>Anethan</a:t>
                      </a:r>
                      <a:r>
                        <a:rPr lang="fr-BE" sz="1600" i="1" u="none" strike="noStrike" dirty="0" smtClean="0">
                          <a:effectLst/>
                        </a:rPr>
                        <a:t> + Lefèvre</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13.760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13.760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415100/110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Primes rénovation et façades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47.655</a:t>
                      </a:r>
                    </a:p>
                  </a:txBody>
                  <a:tcPr marL="5039" marR="5039" marT="5039" marB="0" anchor="b"/>
                </a:tc>
                <a:tc>
                  <a:txBody>
                    <a:bodyPr/>
                    <a:lstStyle/>
                    <a:p>
                      <a:pPr algn="r" rtl="0" fontAlgn="b"/>
                      <a:r>
                        <a:rPr lang="fr-BE" sz="1600" i="1" u="none" strike="noStrike" dirty="0" smtClean="0">
                          <a:solidFill>
                            <a:schemeClr val="bg1">
                              <a:lumMod val="50000"/>
                            </a:schemeClr>
                          </a:solidFill>
                          <a:effectLst/>
                        </a:rPr>
                        <a:t>95.866</a:t>
                      </a:r>
                    </a:p>
                  </a:txBody>
                  <a:tcPr marL="5039" marR="5039" marT="5039" marB="0" anchor="b"/>
                </a:tc>
              </a:tr>
              <a:tr h="242449">
                <a:tc>
                  <a:txBody>
                    <a:bodyPr/>
                    <a:lstStyle/>
                    <a:p>
                      <a:pPr algn="l" rtl="0" fontAlgn="b"/>
                      <a:r>
                        <a:rPr lang="fr-BE" sz="1600" u="none" strike="noStrike" dirty="0">
                          <a:effectLst/>
                        </a:rPr>
                        <a:t>415130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Participation propriétaire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322.001</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405.334</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415140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Subside </a:t>
                      </a:r>
                      <a:r>
                        <a:rPr lang="fr-BE" sz="1600" i="1" u="none" strike="noStrike" dirty="0">
                          <a:effectLst/>
                        </a:rPr>
                        <a:t>Région </a:t>
                      </a:r>
                      <a:r>
                        <a:rPr lang="fr-BE" sz="1600" i="1" u="none" strike="noStrike" dirty="0" err="1">
                          <a:effectLst/>
                        </a:rPr>
                        <a:t>Bxl</a:t>
                      </a:r>
                      <a:r>
                        <a:rPr lang="fr-BE" sz="1600" i="1" u="none" strike="noStrike" dirty="0">
                          <a:effectLst/>
                        </a:rPr>
                        <a:t> Capitale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22.420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28.540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415200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Primes </a:t>
                      </a:r>
                      <a:r>
                        <a:rPr lang="fr-BE" sz="1600" i="1" u="none" strike="noStrike" dirty="0">
                          <a:effectLst/>
                        </a:rPr>
                        <a:t>énergie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3.799</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571</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a:effectLst/>
                        </a:rPr>
                        <a:t>415300</a:t>
                      </a:r>
                      <a:endParaRPr lang="fr-BE" sz="1600" b="0" i="1" u="none" strike="noStrike">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Don </a:t>
                      </a:r>
                      <a:r>
                        <a:rPr lang="fr-BE" sz="1600" i="1" u="none" strike="noStrike" dirty="0">
                          <a:effectLst/>
                        </a:rPr>
                        <a:t>Nif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56.401</a:t>
                      </a:r>
                    </a:p>
                  </a:txBody>
                  <a:tcPr marL="5039" marR="5039" marT="5039" marB="0" anchor="b"/>
                </a:tc>
                <a:tc>
                  <a:txBody>
                    <a:bodyPr/>
                    <a:lstStyle/>
                    <a:p>
                      <a:pPr algn="r" rtl="0" fontAlgn="b"/>
                      <a:r>
                        <a:rPr lang="fr-BE" sz="1600" i="1" u="none" strike="noStrike" dirty="0" smtClean="0">
                          <a:solidFill>
                            <a:schemeClr val="bg1">
                              <a:lumMod val="50000"/>
                            </a:schemeClr>
                          </a:solidFill>
                          <a:effectLst/>
                        </a:rPr>
                        <a:t>56.713</a:t>
                      </a:r>
                    </a:p>
                  </a:txBody>
                  <a:tcPr marL="5039" marR="5039" marT="5039" marB="0" anchor="b"/>
                </a:tc>
              </a:tr>
              <a:tr h="242449">
                <a:tc>
                  <a:txBody>
                    <a:bodyPr/>
                    <a:lstStyle/>
                    <a:p>
                      <a:pPr algn="l" rtl="0" fontAlgn="b"/>
                      <a:r>
                        <a:rPr lang="fr-BE" sz="1600" u="none" strike="noStrike" dirty="0">
                          <a:effectLst/>
                        </a:rPr>
                        <a:t>415400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Legs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5.000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5.000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416100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Précompte </a:t>
                      </a:r>
                      <a:r>
                        <a:rPr lang="fr-BE" sz="1600" i="1" u="none" strike="noStrike" dirty="0">
                          <a:effectLst/>
                        </a:rPr>
                        <a:t>immobilier à récupérer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5.425</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4.151</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416200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smtClean="0">
                          <a:effectLst/>
                        </a:rPr>
                        <a:t>       Fonds</a:t>
                      </a:r>
                      <a:r>
                        <a:rPr lang="fr-BE" sz="1600" i="1" u="none" strike="noStrike" baseline="0" dirty="0" smtClean="0">
                          <a:effectLst/>
                        </a:rPr>
                        <a:t> </a:t>
                      </a:r>
                      <a:r>
                        <a:rPr lang="fr-BE" sz="1600" i="1" u="none" strike="noStrike" dirty="0" smtClean="0">
                          <a:effectLst/>
                        </a:rPr>
                        <a:t> de roulement ACP GLOI</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225</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b="0" i="0" u="none" strike="noStrike" dirty="0" smtClean="0">
                          <a:solidFill>
                            <a:schemeClr val="dk1"/>
                          </a:solidFill>
                          <a:effectLst/>
                          <a:latin typeface="+mn-lt"/>
                        </a:rPr>
                        <a:t>53</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85725" algn="l"/>
                        </a:tabLst>
                      </a:pPr>
                      <a:r>
                        <a:rPr lang="fr-BE" sz="1600" u="none" strike="noStrike" dirty="0">
                          <a:effectLst/>
                        </a:rPr>
                        <a:t>  Placements de trésorerie</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1.556.699</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2.100.326</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55-58</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Valeurs disponibles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613.071</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20.605</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b="0" i="0" u="none" strike="noStrike" dirty="0" smtClean="0">
                          <a:solidFill>
                            <a:schemeClr val="dk1"/>
                          </a:solidFill>
                          <a:effectLst/>
                          <a:latin typeface="+mn-lt"/>
                        </a:rPr>
                        <a:t>49</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u="none" strike="noStrike" dirty="0">
                          <a:effectLst/>
                        </a:rPr>
                        <a:t>  </a:t>
                      </a:r>
                      <a:r>
                        <a:rPr lang="fr-BE" sz="1600" u="none" strike="noStrike" dirty="0" smtClean="0">
                          <a:effectLst/>
                        </a:rPr>
                        <a:t>Régularisation – charges à reporter</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3.281</a:t>
                      </a:r>
                    </a:p>
                  </a:txBody>
                  <a:tcPr marL="5039" marR="5039" marT="5039" marB="0" anchor="b"/>
                </a:tc>
                <a:tc>
                  <a:txBody>
                    <a:bodyPr/>
                    <a:lstStyle/>
                    <a:p>
                      <a:pPr algn="r" rtl="0" fontAlgn="b"/>
                      <a:r>
                        <a:rPr lang="fr-BE" sz="1600" u="none" strike="noStrike" dirty="0" smtClean="0">
                          <a:solidFill>
                            <a:schemeClr val="bg1">
                              <a:lumMod val="50000"/>
                            </a:schemeClr>
                          </a:solidFill>
                          <a:effectLst/>
                        </a:rPr>
                        <a:t>7.604</a:t>
                      </a:r>
                    </a:p>
                  </a:txBody>
                  <a:tcPr marL="5039" marR="5039" marT="5039" marB="0" anchor="b"/>
                </a:tc>
              </a:tr>
              <a:tr h="312588">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Total ACTIF</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effectLst/>
                        </a:rPr>
                        <a:t>11.375.472</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solidFill>
                            <a:schemeClr val="bg1">
                              <a:lumMod val="50000"/>
                            </a:schemeClr>
                          </a:solidFill>
                          <a:effectLst/>
                        </a:rPr>
                        <a:t>11.077.674</a:t>
                      </a:r>
                      <a:endParaRPr lang="fr-BE" sz="1600" b="1" i="0" u="none" strike="noStrike" dirty="0">
                        <a:solidFill>
                          <a:schemeClr val="bg1">
                            <a:lumMod val="50000"/>
                          </a:schemeClr>
                        </a:solidFill>
                        <a:effectLst/>
                        <a:latin typeface="Calibri"/>
                      </a:endParaRPr>
                    </a:p>
                  </a:txBody>
                  <a:tcPr marL="5039" marR="5039" marT="5039" marB="72000" anchor="b"/>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792" y="404664"/>
            <a:ext cx="642262" cy="629287"/>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33728460"/>
              </p:ext>
            </p:extLst>
          </p:nvPr>
        </p:nvGraphicFramePr>
        <p:xfrm>
          <a:off x="467544" y="210984"/>
          <a:ext cx="7251201" cy="6469771"/>
        </p:xfrm>
        <a:graphic>
          <a:graphicData uri="http://schemas.openxmlformats.org/drawingml/2006/table">
            <a:tbl>
              <a:tblPr>
                <a:tableStyleId>{5C22544A-7EE6-4342-B048-85BDC9FD1C3A}</a:tableStyleId>
              </a:tblPr>
              <a:tblGrid>
                <a:gridCol w="866347"/>
                <a:gridCol w="4077747"/>
                <a:gridCol w="1106746"/>
                <a:gridCol w="1200361"/>
              </a:tblGrid>
              <a:tr h="299884">
                <a:tc>
                  <a:txBody>
                    <a:bodyPr/>
                    <a:lstStyle/>
                    <a:p>
                      <a:pPr algn="l" rtl="0" fontAlgn="b"/>
                      <a:r>
                        <a:rPr lang="fr-BE" sz="1500" u="none" strike="noStrike" dirty="0">
                          <a:effectLst/>
                        </a:rPr>
                        <a:t> </a:t>
                      </a:r>
                      <a:endParaRPr lang="fr-BE" sz="1500" b="1" i="0" u="none" strike="noStrike" dirty="0">
                        <a:solidFill>
                          <a:srgbClr val="003399"/>
                        </a:solidFill>
                        <a:effectLst/>
                        <a:latin typeface="Calibri"/>
                      </a:endParaRPr>
                    </a:p>
                  </a:txBody>
                  <a:tcPr marL="72000" marR="6479" marT="6479" marB="0" anchor="b"/>
                </a:tc>
                <a:tc>
                  <a:txBody>
                    <a:bodyPr/>
                    <a:lstStyle/>
                    <a:p>
                      <a:pPr algn="ctr" rtl="0" fontAlgn="b"/>
                      <a:r>
                        <a:rPr lang="fr-BE" sz="2000" b="1" u="none" strike="noStrike" dirty="0">
                          <a:effectLst/>
                        </a:rPr>
                        <a:t>PASSIF</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smtClean="0">
                          <a:effectLst/>
                        </a:rPr>
                        <a:t>2020</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smtClean="0">
                          <a:solidFill>
                            <a:schemeClr val="bg1">
                              <a:lumMod val="50000"/>
                            </a:schemeClr>
                          </a:solidFill>
                          <a:effectLst/>
                        </a:rPr>
                        <a:t>2019</a:t>
                      </a:r>
                      <a:endParaRPr lang="fr-BE" sz="20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smtClean="0">
                          <a:effectLst/>
                        </a:rPr>
                        <a:t>10/15</a:t>
                      </a:r>
                    </a:p>
                  </a:txBody>
                  <a:tcPr marL="72000" marR="6479" marT="6479" marB="0" anchor="b"/>
                </a:tc>
                <a:tc>
                  <a:txBody>
                    <a:bodyPr/>
                    <a:lstStyle/>
                    <a:p>
                      <a:pPr algn="l" rtl="0" fontAlgn="b"/>
                      <a:r>
                        <a:rPr lang="fr-BE" sz="1800" b="1" u="none" strike="noStrike" dirty="0">
                          <a:effectLst/>
                        </a:rPr>
                        <a:t>Fonds Social</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4.902.888</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4.768.540</a:t>
                      </a:r>
                      <a:endParaRPr lang="fr-BE" sz="18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10</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associatifs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230.764</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230.764</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13</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affectés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344.157</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344.157</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14</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baseline="0" dirty="0" smtClean="0">
                          <a:effectLst/>
                        </a:rPr>
                        <a:t>  </a:t>
                      </a:r>
                      <a:r>
                        <a:rPr lang="fr-BE" sz="1800" u="none" strike="noStrike" dirty="0" smtClean="0">
                          <a:effectLst/>
                        </a:rPr>
                        <a:t>Résultat </a:t>
                      </a:r>
                      <a:r>
                        <a:rPr lang="fr-BE" sz="1800" u="none" strike="noStrike" dirty="0">
                          <a:effectLst/>
                        </a:rPr>
                        <a:t>reporté</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935.222</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665.245</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a:effectLst/>
                        </a:rPr>
                        <a:t>15</a:t>
                      </a:r>
                      <a:endParaRPr lang="fr-BE" sz="1800" b="0" i="0" u="none" strike="noStrike">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Primes </a:t>
                      </a:r>
                      <a:r>
                        <a:rPr lang="fr-BE" sz="1800" u="none" strike="noStrike" dirty="0">
                          <a:effectLst/>
                        </a:rPr>
                        <a:t>et subsides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3.392.745</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3.528.373</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151000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Primes et </a:t>
                      </a:r>
                      <a:r>
                        <a:rPr lang="fr-BE" sz="1800" i="1" u="none" strike="noStrike" dirty="0">
                          <a:effectLst/>
                        </a:rPr>
                        <a:t>participations propriétaires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5.555.117</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bg1">
                              <a:lumMod val="50000"/>
                            </a:schemeClr>
                          </a:solidFill>
                          <a:effectLst/>
                        </a:rPr>
                        <a:t>5.532.924</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a:effectLst/>
                        </a:rPr>
                        <a:t>151009</a:t>
                      </a:r>
                      <a:endParaRPr lang="fr-BE" sz="1800" b="0" i="1" u="none" strike="noStrike">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Amortissements </a:t>
                      </a:r>
                      <a:r>
                        <a:rPr lang="fr-BE" sz="1800" i="1" u="none" strike="noStrike" dirty="0">
                          <a:effectLst/>
                        </a:rPr>
                        <a:t>primes et part. </a:t>
                      </a:r>
                      <a:r>
                        <a:rPr lang="fr-BE" sz="1800" i="1" u="none" strike="noStrike" dirty="0" err="1">
                          <a:effectLst/>
                        </a:rPr>
                        <a:t>prop</a:t>
                      </a:r>
                      <a:r>
                        <a:rPr lang="fr-BE" sz="1800" i="1" u="none" strike="noStrike" dirty="0">
                          <a:effectLst/>
                        </a:rPr>
                        <a:t>.</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- 2.542.972</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bg1">
                              <a:lumMod val="50000"/>
                            </a:schemeClr>
                          </a:solidFill>
                          <a:effectLst/>
                        </a:rPr>
                        <a:t>-2.385.150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152000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Subsides </a:t>
                      </a:r>
                      <a:r>
                        <a:rPr lang="fr-BE" sz="1800" i="1" u="none" strike="noStrike" dirty="0">
                          <a:effectLst/>
                        </a:rPr>
                        <a:t>projets futurs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380.600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bg1">
                              <a:lumMod val="50000"/>
                            </a:schemeClr>
                          </a:solidFill>
                          <a:effectLst/>
                        </a:rPr>
                        <a:t>380.600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a:effectLst/>
                        </a:rPr>
                        <a:t>17</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&gt;1an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3.804.665</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3.521.632</a:t>
                      </a:r>
                      <a:endParaRPr lang="fr-BE" sz="18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174</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180975" algn="l"/>
                        </a:tabLst>
                      </a:pPr>
                      <a:r>
                        <a:rPr lang="fr-BE" sz="1800" u="none" strike="noStrike" dirty="0" smtClean="0">
                          <a:effectLst/>
                        </a:rPr>
                        <a:t>     Emprunts </a:t>
                      </a:r>
                      <a:r>
                        <a:rPr lang="fr-BE" sz="1800" u="none" strike="noStrike" dirty="0">
                          <a:effectLst/>
                        </a:rPr>
                        <a:t>particuliers (prêts)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5.863.122</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5.646.234</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174999</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a:effectLst/>
                        </a:rPr>
                        <a:t> </a:t>
                      </a:r>
                      <a:r>
                        <a:rPr lang="fr-BE" sz="1800" u="none" strike="noStrike" dirty="0" smtClean="0">
                          <a:effectLst/>
                        </a:rPr>
                        <a:t>    dont </a:t>
                      </a:r>
                      <a:r>
                        <a:rPr lang="fr-BE" sz="1800" u="none" strike="noStrike" dirty="0">
                          <a:effectLst/>
                        </a:rPr>
                        <a:t>: emprunt reconduits pour 1 an</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-2.613.681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-2.763.291</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179100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pour index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530.339</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598.062</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179101</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précompte sur index</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24.884</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40.627</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a:effectLst/>
                        </a:rPr>
                        <a:t>42-48</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&lt;1an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2.662.156</a:t>
                      </a:r>
                      <a:endParaRPr lang="fr-BE" sz="1800" b="1" i="1"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2.785.102</a:t>
                      </a:r>
                      <a:endParaRPr lang="fr-BE" sz="1800" b="1"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42</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265113" algn="l"/>
                        </a:tabLst>
                      </a:pPr>
                      <a:r>
                        <a:rPr lang="fr-BE" sz="1800" u="none" strike="noStrike" dirty="0" smtClean="0">
                          <a:effectLst/>
                        </a:rPr>
                        <a:t>     Dettes </a:t>
                      </a:r>
                      <a:r>
                        <a:rPr lang="fr-BE" sz="1800" u="none" strike="noStrike" dirty="0">
                          <a:effectLst/>
                        </a:rPr>
                        <a:t>&gt; 1an échéants dans l'année</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2.628.681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2.763.291</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44</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Fournisseurs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11.665</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45</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Impôts </a:t>
                      </a:r>
                      <a:r>
                        <a:rPr lang="fr-BE" sz="1800" u="none" strike="noStrike" dirty="0">
                          <a:effectLst/>
                        </a:rPr>
                        <a:t>et taxes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21.811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21.811</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48</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Autres </a:t>
                      </a:r>
                      <a:r>
                        <a:rPr lang="fr-BE" sz="1800" u="none" strike="noStrike" dirty="0">
                          <a:effectLst/>
                        </a:rPr>
                        <a:t>dettes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49</a:t>
                      </a:r>
                      <a:endParaRPr lang="fr-BE" sz="1800" b="1" i="0" u="none" strike="noStrike" dirty="0">
                        <a:solidFill>
                          <a:srgbClr val="003399"/>
                        </a:solidFill>
                        <a:effectLst/>
                        <a:latin typeface="Calibri"/>
                      </a:endParaRPr>
                    </a:p>
                  </a:txBody>
                  <a:tcPr marL="72000" marR="6479" marT="6479" marB="0" anchor="b"/>
                </a:tc>
                <a:tc>
                  <a:txBody>
                    <a:bodyPr/>
                    <a:lstStyle/>
                    <a:p>
                      <a:pPr algn="l" rtl="0" fontAlgn="b">
                        <a:tabLst>
                          <a:tab pos="0" algn="l"/>
                        </a:tabLst>
                      </a:pPr>
                      <a:r>
                        <a:rPr lang="fr-BE" sz="1800" b="1" u="none" strike="noStrike" dirty="0">
                          <a:effectLst/>
                        </a:rPr>
                        <a:t>Comptes de régularisation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5.762</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2.400</a:t>
                      </a:r>
                      <a:endParaRPr lang="fr-BE" sz="1800" b="1" i="0" u="none" strike="noStrike" dirty="0">
                        <a:solidFill>
                          <a:schemeClr val="bg1">
                            <a:lumMod val="50000"/>
                          </a:schemeClr>
                        </a:solidFill>
                        <a:effectLst/>
                        <a:latin typeface="Calibri"/>
                      </a:endParaRPr>
                    </a:p>
                  </a:txBody>
                  <a:tcPr marL="6479" marR="6479" marT="6479" marB="0" anchor="b"/>
                </a:tc>
              </a:tr>
              <a:tr h="460696">
                <a:tc>
                  <a:txBody>
                    <a:bodyPr/>
                    <a:lstStyle/>
                    <a:p>
                      <a:pPr algn="l" rtl="0" fontAlgn="b"/>
                      <a:r>
                        <a:rPr lang="fr-BE" sz="1800" u="none" strike="noStrike" dirty="0">
                          <a:effectLst/>
                        </a:rPr>
                        <a:t> </a:t>
                      </a:r>
                      <a:endParaRPr lang="fr-BE" sz="1800" b="0" i="0" u="none" strike="noStrike" dirty="0">
                        <a:solidFill>
                          <a:srgbClr val="003399"/>
                        </a:solidFill>
                        <a:effectLst/>
                        <a:latin typeface="Calibri"/>
                      </a:endParaRPr>
                    </a:p>
                  </a:txBody>
                  <a:tcPr marL="72000" marR="6479" marT="6479" marB="108000" anchor="b"/>
                </a:tc>
                <a:tc>
                  <a:txBody>
                    <a:bodyPr/>
                    <a:lstStyle/>
                    <a:p>
                      <a:pPr algn="l" rtl="0" fontAlgn="b"/>
                      <a:r>
                        <a:rPr lang="fr-BE" sz="1800" b="1" u="none" strike="noStrike" dirty="0">
                          <a:effectLst/>
                        </a:rPr>
                        <a:t>Total </a:t>
                      </a:r>
                      <a:r>
                        <a:rPr lang="fr-BE" sz="1800" b="1" u="none" strike="noStrike" dirty="0" smtClean="0">
                          <a:effectLst/>
                        </a:rPr>
                        <a:t> PASSIF</a:t>
                      </a:r>
                      <a:endParaRPr lang="fr-BE" sz="1800" b="1" i="0" u="none" strike="noStrike" dirty="0">
                        <a:solidFill>
                          <a:srgbClr val="003399"/>
                        </a:solidFill>
                        <a:effectLst/>
                        <a:latin typeface="Calibri"/>
                      </a:endParaRPr>
                    </a:p>
                  </a:txBody>
                  <a:tcPr marL="6479" marR="6479" marT="6479" marB="108000" anchor="b"/>
                </a:tc>
                <a:tc>
                  <a:txBody>
                    <a:bodyPr/>
                    <a:lstStyle/>
                    <a:p>
                      <a:pPr algn="r" rtl="0" fontAlgn="b"/>
                      <a:r>
                        <a:rPr lang="fr-BE" sz="1800" b="1" u="none" strike="noStrike" dirty="0" smtClean="0">
                          <a:effectLst/>
                        </a:rPr>
                        <a:t>11.375.472</a:t>
                      </a:r>
                    </a:p>
                  </a:txBody>
                  <a:tcPr marL="6479" marR="6479" marT="6479" marB="108000" anchor="b"/>
                </a:tc>
                <a:tc>
                  <a:txBody>
                    <a:bodyPr/>
                    <a:lstStyle/>
                    <a:p>
                      <a:pPr algn="r" rtl="0" fontAlgn="b"/>
                      <a:r>
                        <a:rPr lang="fr-BE" sz="1800" b="1" u="none" strike="noStrike" dirty="0" smtClean="0">
                          <a:solidFill>
                            <a:schemeClr val="bg1">
                              <a:lumMod val="50000"/>
                            </a:schemeClr>
                          </a:solidFill>
                          <a:effectLst/>
                        </a:rPr>
                        <a:t>11.077.674</a:t>
                      </a:r>
                      <a:endParaRPr lang="fr-BE" sz="1800" b="1" i="0" u="none" strike="noStrike" dirty="0">
                        <a:solidFill>
                          <a:schemeClr val="bg1">
                            <a:lumMod val="50000"/>
                          </a:schemeClr>
                        </a:solidFill>
                        <a:effectLst/>
                        <a:latin typeface="Calibri"/>
                      </a:endParaRPr>
                    </a:p>
                  </a:txBody>
                  <a:tcPr marL="6479" marR="6479" marT="6479" marB="108000" anchor="b"/>
                </a:tc>
              </a:tr>
            </a:tbl>
          </a:graphicData>
        </a:graphic>
      </p:graphicFrame>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098" y="441213"/>
            <a:ext cx="642262" cy="629287"/>
          </a:xfrm>
          <a:prstGeom prst="rect">
            <a:avLst/>
          </a:prstGeo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135299880"/>
              </p:ext>
            </p:extLst>
          </p:nvPr>
        </p:nvGraphicFramePr>
        <p:xfrm>
          <a:off x="611560" y="548680"/>
          <a:ext cx="7142911" cy="5860787"/>
        </p:xfrm>
        <a:graphic>
          <a:graphicData uri="http://schemas.openxmlformats.org/drawingml/2006/table">
            <a:tbl>
              <a:tblPr>
                <a:tableStyleId>{5C22544A-7EE6-4342-B048-85BDC9FD1C3A}</a:tableStyleId>
              </a:tblPr>
              <a:tblGrid>
                <a:gridCol w="749178"/>
                <a:gridCol w="2952328"/>
                <a:gridCol w="1296144"/>
                <a:gridCol w="834998"/>
                <a:gridCol w="1310263"/>
              </a:tblGrid>
              <a:tr h="462330">
                <a:tc>
                  <a:txBody>
                    <a:bodyPr/>
                    <a:lstStyle/>
                    <a:p>
                      <a:pPr algn="l" fontAlgn="ctr"/>
                      <a:r>
                        <a:rPr lang="fr-BE" sz="1800" b="1" u="none" strike="noStrike" dirty="0">
                          <a:effectLst/>
                        </a:rPr>
                        <a:t> </a:t>
                      </a:r>
                      <a:endParaRPr lang="fr-BE" sz="1800" b="1" i="0" u="none" strike="noStrike" dirty="0">
                        <a:solidFill>
                          <a:srgbClr val="000000"/>
                        </a:solidFill>
                        <a:effectLst/>
                        <a:latin typeface="Arial"/>
                      </a:endParaRPr>
                    </a:p>
                  </a:txBody>
                  <a:tcPr marL="72000" marR="5665" marT="5665" marB="0" anchor="ctr"/>
                </a:tc>
                <a:tc>
                  <a:txBody>
                    <a:bodyPr/>
                    <a:lstStyle/>
                    <a:p>
                      <a:pPr algn="ctr" rtl="0" fontAlgn="ctr"/>
                      <a:r>
                        <a:rPr lang="fr-BE" sz="1800" b="1" u="none" strike="noStrike" dirty="0">
                          <a:effectLst/>
                        </a:rPr>
                        <a:t>Charges</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solidFill>
                            <a:schemeClr val="bg1">
                              <a:lumMod val="50000"/>
                            </a:schemeClr>
                          </a:solidFill>
                          <a:effectLst/>
                        </a:rPr>
                        <a:t>budget </a:t>
                      </a:r>
                      <a:r>
                        <a:rPr lang="fr-BE" sz="1800" b="1" u="none" strike="noStrike" dirty="0" smtClean="0">
                          <a:solidFill>
                            <a:schemeClr val="bg1">
                              <a:lumMod val="50000"/>
                            </a:schemeClr>
                          </a:solidFill>
                          <a:effectLst/>
                        </a:rPr>
                        <a:t>2020</a:t>
                      </a:r>
                      <a:endParaRPr lang="fr-BE" sz="1800" b="1" i="0" u="none" strike="noStrike" dirty="0">
                        <a:solidFill>
                          <a:schemeClr val="bg1">
                            <a:lumMod val="50000"/>
                          </a:schemeClr>
                        </a:solidFill>
                        <a:effectLst/>
                        <a:latin typeface="Calibri"/>
                      </a:endParaRPr>
                    </a:p>
                  </a:txBody>
                  <a:tcPr marL="5665" marR="72000" marT="5665" marB="0" anchor="ctr"/>
                </a:tc>
                <a:tc>
                  <a:txBody>
                    <a:bodyPr/>
                    <a:lstStyle/>
                    <a:p>
                      <a:pPr algn="ctr" rtl="0" fontAlgn="ctr"/>
                      <a:r>
                        <a:rPr lang="fr-BE" sz="1800" b="1" u="none" strike="noStrike" dirty="0" smtClean="0">
                          <a:effectLst/>
                        </a:rPr>
                        <a:t>2020</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effectLst/>
                        </a:rPr>
                        <a:t>budget </a:t>
                      </a:r>
                      <a:r>
                        <a:rPr lang="fr-BE" sz="1800" b="1" u="none" strike="noStrike" dirty="0" smtClean="0">
                          <a:effectLst/>
                        </a:rPr>
                        <a:t>2021</a:t>
                      </a:r>
                      <a:endParaRPr lang="fr-BE" sz="1800" b="1" i="0" u="none" strike="noStrike" dirty="0">
                        <a:solidFill>
                          <a:srgbClr val="003399"/>
                        </a:solidFill>
                        <a:effectLst/>
                        <a:latin typeface="Calibri"/>
                      </a:endParaRPr>
                    </a:p>
                  </a:txBody>
                  <a:tcPr marL="5665" marR="72000" marT="5665" marB="0" anchor="ctr"/>
                </a:tc>
              </a:tr>
              <a:tr h="235220">
                <a:tc>
                  <a:txBody>
                    <a:bodyPr/>
                    <a:lstStyle/>
                    <a:p>
                      <a:pPr algn="l" rtl="0" fontAlgn="ctr"/>
                      <a:r>
                        <a:rPr lang="fr-BE" sz="1800" b="1" u="none" strike="noStrike" dirty="0">
                          <a:effectLst/>
                        </a:rPr>
                        <a:t>61</a:t>
                      </a:r>
                      <a:endParaRPr lang="fr-BE" sz="1800" b="1" i="0" u="none" strike="noStrike" dirty="0">
                        <a:solidFill>
                          <a:srgbClr val="003399"/>
                        </a:solidFill>
                        <a:effectLst/>
                        <a:latin typeface="Calibri"/>
                      </a:endParaRPr>
                    </a:p>
                  </a:txBody>
                  <a:tcPr marL="72000" marR="5665" marT="5665" marB="0" anchor="ctr"/>
                </a:tc>
                <a:tc>
                  <a:txBody>
                    <a:bodyPr/>
                    <a:lstStyle/>
                    <a:p>
                      <a:pPr algn="l" rtl="0" fontAlgn="ctr"/>
                      <a:r>
                        <a:rPr lang="fr-BE" sz="1800" b="1" u="none" strike="noStrike" dirty="0">
                          <a:effectLst/>
                        </a:rPr>
                        <a:t>Services et biens divers</a:t>
                      </a:r>
                      <a:endParaRPr lang="fr-BE" sz="1800" b="1" i="0" u="none" strike="noStrike" dirty="0">
                        <a:solidFill>
                          <a:srgbClr val="003399"/>
                        </a:solidFill>
                        <a:effectLst/>
                        <a:latin typeface="Calibri"/>
                      </a:endParaRPr>
                    </a:p>
                  </a:txBody>
                  <a:tcPr marL="5665" marR="5665" marT="5665" marB="0" anchor="ctr"/>
                </a:tc>
                <a:tc>
                  <a:txBody>
                    <a:bodyPr/>
                    <a:lstStyle/>
                    <a:p>
                      <a:pPr algn="r" rtl="0" fontAlgn="b"/>
                      <a:r>
                        <a:rPr lang="fr-BE" sz="1800" b="1" u="none" strike="noStrike" dirty="0" smtClean="0">
                          <a:solidFill>
                            <a:schemeClr val="bg1">
                              <a:lumMod val="50000"/>
                            </a:schemeClr>
                          </a:solidFill>
                          <a:effectLst/>
                        </a:rPr>
                        <a:t>258.850</a:t>
                      </a:r>
                      <a:endParaRPr lang="fr-BE" sz="18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800" b="1" u="none" strike="noStrike" dirty="0" smtClean="0">
                          <a:effectLst/>
                        </a:rPr>
                        <a:t>201.781</a:t>
                      </a:r>
                      <a:endParaRPr lang="fr-BE" sz="1800" b="1" i="0" u="none" strike="noStrike" dirty="0">
                        <a:solidFill>
                          <a:srgbClr val="003399"/>
                        </a:solidFill>
                        <a:effectLst/>
                        <a:latin typeface="Calibri"/>
                      </a:endParaRPr>
                    </a:p>
                  </a:txBody>
                  <a:tcPr marL="5665" marR="5665" marT="5665" marB="0" anchor="b"/>
                </a:tc>
                <a:tc>
                  <a:txBody>
                    <a:bodyPr/>
                    <a:lstStyle/>
                    <a:p>
                      <a:pPr algn="r" rtl="0" fontAlgn="b"/>
                      <a:r>
                        <a:rPr lang="fr-BE" sz="1800" b="1" u="none" strike="noStrike" dirty="0" smtClean="0">
                          <a:effectLst/>
                        </a:rPr>
                        <a:t>262.200</a:t>
                      </a:r>
                      <a:endParaRPr lang="fr-BE" sz="18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610</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des immeubles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244.300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187.193</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248.900</a:t>
                      </a:r>
                      <a:endParaRPr lang="fr-BE" sz="1500" b="0" i="0" u="none" strike="noStrike" dirty="0">
                        <a:solidFill>
                          <a:srgbClr val="003399"/>
                        </a:solidFill>
                        <a:effectLst/>
                        <a:latin typeface="Calibri"/>
                      </a:endParaRPr>
                    </a:p>
                  </a:txBody>
                  <a:tcPr marL="5665" marR="72000" marT="5665" marB="0" anchor="b"/>
                </a:tc>
              </a:tr>
              <a:tr h="219362">
                <a:tc>
                  <a:txBody>
                    <a:bodyPr/>
                    <a:lstStyle/>
                    <a:p>
                      <a:pPr algn="l" rtl="0" fontAlgn="b"/>
                      <a:r>
                        <a:rPr lang="fr-BE" sz="1500" i="1" u="none" strike="noStrike" dirty="0">
                          <a:effectLst/>
                        </a:rPr>
                        <a:t>610.000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Loyers </a:t>
                      </a:r>
                      <a:r>
                        <a:rPr lang="fr-BE" sz="1500" i="1" u="none" strike="noStrike" dirty="0">
                          <a:effectLst/>
                        </a:rPr>
                        <a:t>et charges (payés aux </a:t>
                      </a:r>
                      <a:r>
                        <a:rPr lang="fr-BE" sz="1500" i="1" u="none" strike="noStrike" dirty="0" err="1">
                          <a:effectLst/>
                        </a:rPr>
                        <a:t>prop</a:t>
                      </a:r>
                      <a:r>
                        <a:rPr lang="fr-BE" sz="1500" i="1" u="none" strike="noStrike" dirty="0">
                          <a:effectLst/>
                        </a:rPr>
                        <a:t>.)</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bg1">
                              <a:lumMod val="50000"/>
                            </a:schemeClr>
                          </a:solidFill>
                          <a:effectLst/>
                        </a:rPr>
                        <a:t>52.300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44.380</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52.300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a:effectLst/>
                        </a:rPr>
                        <a:t>610.001</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Loyer </a:t>
                      </a:r>
                      <a:r>
                        <a:rPr lang="fr-BE" sz="1500" i="1"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bg1">
                              <a:lumMod val="50000"/>
                            </a:schemeClr>
                          </a:solidFill>
                          <a:effectLst/>
                        </a:rPr>
                        <a:t>3.000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3.000</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3.000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a:effectLst/>
                        </a:rPr>
                        <a:t>610.002</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Charges </a:t>
                      </a:r>
                      <a:r>
                        <a:rPr lang="fr-BE" sz="1500" i="1"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a:solidFill>
                            <a:schemeClr val="bg1">
                              <a:lumMod val="50000"/>
                            </a:schemeClr>
                          </a:solidFill>
                          <a:effectLst/>
                        </a:rPr>
                        <a:t>1.000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0</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b="0" i="1" u="none" strike="noStrike" dirty="0" smtClean="0">
                          <a:solidFill>
                            <a:schemeClr val="tx1"/>
                          </a:solidFill>
                          <a:effectLst/>
                          <a:latin typeface="Calibri"/>
                        </a:rPr>
                        <a:t>     </a:t>
                      </a:r>
                      <a:r>
                        <a:rPr lang="fr-BE" sz="1500" b="0" i="1" u="none" strike="noStrike" dirty="0" smtClean="0">
                          <a:solidFill>
                            <a:schemeClr val="tx1"/>
                          </a:solidFill>
                          <a:effectLst/>
                          <a:latin typeface="+mn-lt"/>
                        </a:rPr>
                        <a:t>Charges de fin de chantier</a:t>
                      </a:r>
                      <a:r>
                        <a:rPr lang="fr-BE" sz="1500" b="0" i="1" u="none" strike="noStrike" baseline="0" dirty="0" smtClean="0">
                          <a:solidFill>
                            <a:schemeClr val="tx1"/>
                          </a:solidFill>
                          <a:effectLst/>
                          <a:latin typeface="+mn-lt"/>
                        </a:rPr>
                        <a:t> </a:t>
                      </a:r>
                      <a:endParaRPr lang="fr-BE" sz="1500" b="0" i="1" u="none" strike="noStrike" dirty="0">
                        <a:solidFill>
                          <a:schemeClr val="tx1"/>
                        </a:solidFill>
                        <a:effectLst/>
                        <a:latin typeface="+mn-lt"/>
                      </a:endParaRPr>
                    </a:p>
                  </a:txBody>
                  <a:tcPr marL="5665" marR="5665" marT="5665" marB="0" anchor="b"/>
                </a:tc>
                <a:tc>
                  <a:txBody>
                    <a:bodyPr/>
                    <a:lstStyle/>
                    <a:p>
                      <a:pPr algn="r" rtl="0" fontAlgn="b"/>
                      <a:r>
                        <a:rPr lang="fr-BE" sz="1500" b="0" i="1" u="none" strike="noStrike" dirty="0" smtClean="0">
                          <a:solidFill>
                            <a:schemeClr val="tx1"/>
                          </a:solidFill>
                          <a:effectLst/>
                          <a:latin typeface="Calibri"/>
                        </a:rPr>
                        <a:t>0</a:t>
                      </a:r>
                      <a:endParaRPr lang="fr-BE" sz="1500" b="0" i="1" u="none" strike="noStrike" dirty="0">
                        <a:solidFill>
                          <a:schemeClr val="tx1"/>
                        </a:solidFill>
                        <a:effectLst/>
                        <a:latin typeface="Calibri"/>
                      </a:endParaRPr>
                    </a:p>
                  </a:txBody>
                  <a:tcPr marL="5665" marR="72000" marT="5665" marB="0" anchor="b"/>
                </a:tc>
                <a:tc>
                  <a:txBody>
                    <a:bodyPr/>
                    <a:lstStyle/>
                    <a:p>
                      <a:pPr algn="r" rtl="0" fontAlgn="b"/>
                      <a:r>
                        <a:rPr lang="fr-BE" sz="1500" b="0" i="1" u="none" strike="noStrike" dirty="0" smtClean="0">
                          <a:solidFill>
                            <a:schemeClr val="tx1"/>
                          </a:solidFill>
                          <a:effectLst/>
                          <a:latin typeface="Calibri"/>
                        </a:rPr>
                        <a:t>1.662</a:t>
                      </a:r>
                      <a:endParaRPr lang="fr-BE" sz="1500" b="0" i="1" u="none" strike="noStrike" dirty="0">
                        <a:solidFill>
                          <a:schemeClr val="tx1"/>
                        </a:solidFill>
                        <a:effectLst/>
                        <a:latin typeface="Calibri"/>
                      </a:endParaRPr>
                    </a:p>
                  </a:txBody>
                  <a:tcPr marL="5665" marR="5665" marT="5665" marB="0" anchor="b"/>
                </a:tc>
                <a:tc>
                  <a:txBody>
                    <a:bodyPr/>
                    <a:lstStyle/>
                    <a:p>
                      <a:pPr algn="r" rtl="0" fontAlgn="b"/>
                      <a:r>
                        <a:rPr lang="fr-BE" sz="1500" b="0" i="1" u="none" strike="noStrike" dirty="0" smtClean="0">
                          <a:solidFill>
                            <a:schemeClr val="tx1"/>
                          </a:solidFill>
                          <a:effectLst/>
                          <a:latin typeface="Calibri"/>
                        </a:rPr>
                        <a:t>0</a:t>
                      </a:r>
                      <a:endParaRPr lang="fr-BE" sz="1500" b="0" i="1" u="none" strike="noStrike" dirty="0">
                        <a:solidFill>
                          <a:schemeClr val="tx1"/>
                        </a:solidFill>
                        <a:effectLst/>
                        <a:latin typeface="Calibri"/>
                      </a:endParaRPr>
                    </a:p>
                  </a:txBody>
                  <a:tcPr marL="5665" marR="72000" marT="5665" marB="0" anchor="b"/>
                </a:tc>
              </a:tr>
              <a:tr h="227109">
                <a:tc>
                  <a:txBody>
                    <a:bodyPr/>
                    <a:lstStyle/>
                    <a:p>
                      <a:pPr algn="l" rtl="0" fontAlgn="b"/>
                      <a:r>
                        <a:rPr lang="fr-BE" sz="1500" i="1" u="none" strike="noStrike" dirty="0">
                          <a:effectLst/>
                        </a:rPr>
                        <a:t>610.200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Entretien </a:t>
                      </a:r>
                      <a:r>
                        <a:rPr lang="fr-BE" sz="1500" i="1"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bg1">
                              <a:lumMod val="50000"/>
                            </a:schemeClr>
                          </a:solidFill>
                          <a:effectLst/>
                        </a:rPr>
                        <a:t>149.000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91.472</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152.000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smtClean="0">
                          <a:effectLst/>
                        </a:rPr>
                        <a:t>610.206</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Frais </a:t>
                      </a:r>
                      <a:r>
                        <a:rPr lang="fr-BE" sz="1500" i="1" u="none" strike="noStrike" dirty="0">
                          <a:effectLst/>
                        </a:rPr>
                        <a:t>d’occupation </a:t>
                      </a:r>
                      <a:r>
                        <a:rPr lang="fr-BE" sz="1500" i="1" u="none" strike="noStrike" dirty="0" smtClean="0">
                          <a:effectLst/>
                        </a:rPr>
                        <a:t>Dailly</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bg1">
                              <a:lumMod val="50000"/>
                            </a:schemeClr>
                          </a:solidFill>
                          <a:effectLst/>
                        </a:rPr>
                        <a:t>2400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5.985</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2400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a:effectLst/>
                        </a:rPr>
                        <a:t>610.300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Assurances </a:t>
                      </a:r>
                      <a:r>
                        <a:rPr lang="fr-BE" sz="1500" i="1"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bg1">
                              <a:lumMod val="50000"/>
                            </a:schemeClr>
                          </a:solidFill>
                          <a:effectLst/>
                        </a:rPr>
                        <a:t>34.100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36.361</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38.200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i="1" u="none" strike="noStrike" dirty="0">
                          <a:effectLst/>
                        </a:rPr>
                        <a:t>610.400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Précomptes </a:t>
                      </a:r>
                      <a:r>
                        <a:rPr lang="fr-BE" sz="1500" i="1" u="none" strike="noStrike" dirty="0">
                          <a:effectLst/>
                        </a:rPr>
                        <a:t>immobiliers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bg1">
                              <a:lumMod val="50000"/>
                            </a:schemeClr>
                          </a:solidFill>
                          <a:effectLst/>
                        </a:rPr>
                        <a:t>2500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4.333</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1.000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612</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F</a:t>
                      </a:r>
                      <a:r>
                        <a:rPr lang="fr-BE" sz="1500" u="none" strike="noStrike" dirty="0" smtClean="0">
                          <a:effectLst/>
                        </a:rPr>
                        <a:t>rais </a:t>
                      </a:r>
                      <a:r>
                        <a:rPr lang="fr-BE" sz="1500" u="none" strike="noStrike" dirty="0">
                          <a:effectLst/>
                        </a:rPr>
                        <a:t>de bureau</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4.500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5.288</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6.100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613</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P</a:t>
                      </a:r>
                      <a:r>
                        <a:rPr lang="fr-BE" sz="1500" u="none" strike="noStrike" dirty="0" smtClean="0">
                          <a:effectLst/>
                        </a:rPr>
                        <a:t>romotion</a:t>
                      </a:r>
                      <a:r>
                        <a:rPr lang="fr-BE" sz="1500" u="none" strike="noStrike" dirty="0">
                          <a:effectLst/>
                        </a:rPr>
                        <a:t>, publicité</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1.500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1.130</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1.600</a:t>
                      </a:r>
                      <a:endParaRPr lang="fr-BE" sz="1500" b="0" i="0" u="none" strike="noStrike" dirty="0">
                        <a:solidFill>
                          <a:srgbClr val="003399"/>
                        </a:solidFill>
                        <a:effectLst/>
                        <a:latin typeface="Calibri"/>
                      </a:endParaRPr>
                    </a:p>
                  </a:txBody>
                  <a:tcPr marL="5665" marR="72000" marT="5665" marB="0" anchor="b"/>
                </a:tc>
              </a:tr>
              <a:tr h="213629">
                <a:tc>
                  <a:txBody>
                    <a:bodyPr/>
                    <a:lstStyle/>
                    <a:p>
                      <a:pPr algn="l" rtl="0" fontAlgn="b"/>
                      <a:r>
                        <a:rPr lang="fr-BE" sz="1500" u="none" strike="noStrike" dirty="0">
                          <a:effectLst/>
                        </a:rPr>
                        <a:t>614</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Cotisations</a:t>
                      </a:r>
                      <a:r>
                        <a:rPr lang="fr-BE" sz="1500" u="none" strike="noStrike" dirty="0">
                          <a:effectLst/>
                        </a:rPr>
                        <a:t>, documents, formations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350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316</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600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615</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Honoraires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b="0" i="0" u="none" strike="noStrike" dirty="0" smtClean="0">
                          <a:solidFill>
                            <a:schemeClr val="bg1">
                              <a:lumMod val="50000"/>
                            </a:schemeClr>
                          </a:solidFill>
                          <a:effectLst/>
                          <a:latin typeface="Calibri"/>
                        </a:rPr>
                        <a:t>3.700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0" i="0" u="none" strike="noStrike" dirty="0" smtClean="0">
                          <a:solidFill>
                            <a:schemeClr val="dk1"/>
                          </a:solidFill>
                          <a:effectLst/>
                          <a:latin typeface="+mn-lt"/>
                        </a:rPr>
                        <a:t>3.146</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b="0" i="0" u="none" strike="noStrike" dirty="0" smtClean="0">
                          <a:solidFill>
                            <a:srgbClr val="003399"/>
                          </a:solidFill>
                          <a:effectLst/>
                          <a:latin typeface="Calibri"/>
                        </a:rPr>
                        <a:t>3.300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616</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Autres </a:t>
                      </a:r>
                      <a:r>
                        <a:rPr lang="fr-BE" sz="1500" u="none" strike="noStrike" dirty="0">
                          <a:effectLst/>
                        </a:rPr>
                        <a:t>frais généraux</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4.500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4.709</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1.700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63</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Amortissements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609.668</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598.008</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702.468</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64</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Autres charges d'exploitation</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3.100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2.660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2.660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65</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financières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121.100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17.239</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125.100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a:effectLst/>
                        </a:rPr>
                        <a:t>66</a:t>
                      </a:r>
                      <a:endParaRPr lang="fr-BE" sz="1500" b="1" i="0" u="none" strike="noStrike">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exceptionnelles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bg1">
                              <a:lumMod val="50000"/>
                            </a:schemeClr>
                          </a:solidFill>
                          <a:effectLst/>
                        </a:rPr>
                        <a:t>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72000" marT="5665" marB="0" anchor="b"/>
                </a:tc>
              </a:tr>
              <a:tr h="152220">
                <a:tc>
                  <a:txBody>
                    <a:bodyPr/>
                    <a:lstStyle/>
                    <a:p>
                      <a:pPr algn="l" rtl="0" fontAlgn="b"/>
                      <a:r>
                        <a:rPr lang="fr-BE" sz="1500" b="1" u="none" strike="noStrike" dirty="0">
                          <a:effectLst/>
                        </a:rPr>
                        <a:t>69</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smtClean="0">
                          <a:effectLst/>
                        </a:rPr>
                        <a:t>résultat</a:t>
                      </a:r>
                      <a:r>
                        <a:rPr lang="fr-BE" sz="1500" b="1" u="none" strike="noStrike" baseline="0" dirty="0" smtClean="0">
                          <a:effectLst/>
                        </a:rPr>
                        <a:t> positif et t</a:t>
                      </a:r>
                      <a:r>
                        <a:rPr lang="fr-BE" sz="1500" b="1" u="none" strike="noStrike" dirty="0" smtClean="0">
                          <a:effectLst/>
                        </a:rPr>
                        <a:t>ransfert à </a:t>
                      </a:r>
                      <a:r>
                        <a:rPr lang="fr-BE" sz="1500" b="1" u="none" strike="noStrike" dirty="0" err="1" smtClean="0">
                          <a:effectLst/>
                        </a:rPr>
                        <a:t>prov</a:t>
                      </a:r>
                      <a:r>
                        <a:rPr lang="fr-BE" sz="1500" b="1" u="none" strike="noStrike" dirty="0">
                          <a:effectLst/>
                        </a:rPr>
                        <a:t>. </a:t>
                      </a:r>
                      <a:r>
                        <a:rPr lang="fr-BE" sz="1500" b="1" u="none" strike="noStrike" dirty="0" smtClean="0">
                          <a:effectLst/>
                        </a:rPr>
                        <a:t>entretiens </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20.000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20.000</a:t>
                      </a:r>
                      <a:endParaRPr lang="fr-BE" sz="1500" b="1" i="0" u="none" strike="noStrike" dirty="0">
                        <a:solidFill>
                          <a:srgbClr val="003399"/>
                        </a:solidFill>
                        <a:effectLst/>
                        <a:latin typeface="Calibri"/>
                      </a:endParaRPr>
                    </a:p>
                  </a:txBody>
                  <a:tcPr marL="5665" marR="72000" marT="5665" marB="0" anchor="b"/>
                </a:tc>
              </a:tr>
              <a:tr h="429287">
                <a:tc>
                  <a:txBody>
                    <a:bodyPr/>
                    <a:lstStyle/>
                    <a:p>
                      <a:pPr algn="ctr" rtl="0" fontAlgn="ctr"/>
                      <a:r>
                        <a:rPr lang="fr-BE" sz="1500" u="none" strike="noStrike" dirty="0">
                          <a:effectLst/>
                        </a:rPr>
                        <a:t> </a:t>
                      </a:r>
                      <a:endParaRPr lang="fr-BE" sz="1500" b="0" i="0" u="none" strike="noStrike" dirty="0">
                        <a:solidFill>
                          <a:srgbClr val="003399"/>
                        </a:solidFill>
                        <a:effectLst/>
                        <a:latin typeface="Calibri"/>
                      </a:endParaRPr>
                    </a:p>
                  </a:txBody>
                  <a:tcPr marL="72000" marR="5665" marT="5665" marB="0" anchor="ctr"/>
                </a:tc>
                <a:tc>
                  <a:txBody>
                    <a:bodyPr/>
                    <a:lstStyle/>
                    <a:p>
                      <a:pPr algn="l" rtl="0" fontAlgn="ctr"/>
                      <a:r>
                        <a:rPr lang="fr-BE" sz="1600" b="1" u="none" strike="noStrike" dirty="0">
                          <a:effectLst/>
                        </a:rPr>
                        <a:t>Total des charges</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solidFill>
                            <a:schemeClr val="bg1">
                              <a:lumMod val="50000"/>
                            </a:schemeClr>
                          </a:solidFill>
                          <a:effectLst/>
                        </a:rPr>
                        <a:t>1.012.718</a:t>
                      </a:r>
                      <a:endParaRPr lang="fr-BE" sz="1600" b="1" i="0" u="none" strike="noStrike" dirty="0">
                        <a:solidFill>
                          <a:schemeClr val="bg1">
                            <a:lumMod val="50000"/>
                          </a:schemeClr>
                        </a:solidFill>
                        <a:effectLst/>
                        <a:latin typeface="Calibri"/>
                      </a:endParaRPr>
                    </a:p>
                  </a:txBody>
                  <a:tcPr marL="5665" marR="72000" marT="5665" marB="0" anchor="ctr"/>
                </a:tc>
                <a:tc>
                  <a:txBody>
                    <a:bodyPr/>
                    <a:lstStyle/>
                    <a:p>
                      <a:pPr algn="r" rtl="0" fontAlgn="ctr"/>
                      <a:r>
                        <a:rPr lang="fr-BE" sz="1600" b="1" u="none" strike="noStrike" dirty="0" smtClean="0">
                          <a:effectLst/>
                        </a:rPr>
                        <a:t>819.688</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effectLst/>
                        </a:rPr>
                        <a:t>1.112.428</a:t>
                      </a:r>
                      <a:endParaRPr lang="fr-BE" sz="1600" b="1" i="0" u="none" strike="noStrike" dirty="0">
                        <a:solidFill>
                          <a:srgbClr val="003399"/>
                        </a:solidFill>
                        <a:effectLst/>
                        <a:latin typeface="Calibri"/>
                      </a:endParaRPr>
                    </a:p>
                  </a:txBody>
                  <a:tcPr marL="5665" marR="72000" marT="5665" marB="0" anchor="ct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452" y="441214"/>
            <a:ext cx="771116" cy="755538"/>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106520742"/>
              </p:ext>
            </p:extLst>
          </p:nvPr>
        </p:nvGraphicFramePr>
        <p:xfrm>
          <a:off x="395536" y="980728"/>
          <a:ext cx="7704856" cy="5033224"/>
        </p:xfrm>
        <a:graphic>
          <a:graphicData uri="http://schemas.openxmlformats.org/drawingml/2006/table">
            <a:tbl>
              <a:tblPr>
                <a:tableStyleId>{073A0DAA-6AF3-43AB-8588-CEC1D06C72B9}</a:tableStyleId>
              </a:tblPr>
              <a:tblGrid>
                <a:gridCol w="995252"/>
                <a:gridCol w="2902069"/>
                <a:gridCol w="1431271"/>
                <a:gridCol w="1099083"/>
                <a:gridCol w="1277181"/>
              </a:tblGrid>
              <a:tr h="348871">
                <a:tc>
                  <a:txBody>
                    <a:bodyPr/>
                    <a:lstStyle/>
                    <a:p>
                      <a:pPr algn="ctr" rtl="0" fontAlgn="ctr"/>
                      <a:r>
                        <a:rPr lang="fr-BE" sz="1800" u="none" strike="noStrike" dirty="0">
                          <a:effectLst/>
                        </a:rPr>
                        <a:t> </a:t>
                      </a:r>
                      <a:endParaRPr lang="fr-BE" sz="1800" b="0" i="0" u="none" strike="noStrike" dirty="0">
                        <a:solidFill>
                          <a:srgbClr val="003399"/>
                        </a:solidFill>
                        <a:effectLst/>
                        <a:latin typeface="Calibri"/>
                      </a:endParaRPr>
                    </a:p>
                  </a:txBody>
                  <a:tcPr marL="72000" marR="6556" marT="6556" marB="0" anchor="ctr">
                    <a:solidFill>
                      <a:srgbClr val="E9EDF4"/>
                    </a:solidFill>
                  </a:tcPr>
                </a:tc>
                <a:tc>
                  <a:txBody>
                    <a:bodyPr/>
                    <a:lstStyle/>
                    <a:p>
                      <a:pPr algn="ctr" rtl="0" fontAlgn="ctr"/>
                      <a:r>
                        <a:rPr lang="fr-BE" sz="1800" u="none" strike="noStrike" dirty="0">
                          <a:effectLst/>
                        </a:rPr>
                        <a:t>Produits</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ctr" rtl="0" fontAlgn="ctr"/>
                      <a:r>
                        <a:rPr lang="fr-BE" sz="1800" u="none" strike="noStrike" dirty="0">
                          <a:solidFill>
                            <a:schemeClr val="bg1">
                              <a:lumMod val="50000"/>
                            </a:schemeClr>
                          </a:solidFill>
                          <a:effectLst/>
                        </a:rPr>
                        <a:t>budget </a:t>
                      </a:r>
                      <a:r>
                        <a:rPr lang="fr-BE" sz="1800" u="none" strike="noStrike" dirty="0" smtClean="0">
                          <a:solidFill>
                            <a:schemeClr val="bg1">
                              <a:lumMod val="50000"/>
                            </a:schemeClr>
                          </a:solidFill>
                          <a:effectLst/>
                        </a:rPr>
                        <a:t>2020</a:t>
                      </a:r>
                      <a:endParaRPr lang="fr-BE" sz="1800" b="1" i="0" u="none" strike="noStrike" dirty="0">
                        <a:solidFill>
                          <a:schemeClr val="bg1">
                            <a:lumMod val="50000"/>
                          </a:schemeClr>
                        </a:solidFill>
                        <a:effectLst/>
                        <a:latin typeface="Calibri"/>
                      </a:endParaRPr>
                    </a:p>
                  </a:txBody>
                  <a:tcPr marL="6556" marR="72000" marT="6556" marB="0" anchor="ctr">
                    <a:solidFill>
                      <a:srgbClr val="E9EDF4"/>
                    </a:solidFill>
                  </a:tcPr>
                </a:tc>
                <a:tc>
                  <a:txBody>
                    <a:bodyPr/>
                    <a:lstStyle/>
                    <a:p>
                      <a:pPr algn="ctr" rtl="0" fontAlgn="ctr"/>
                      <a:r>
                        <a:rPr lang="fr-BE" sz="1800" u="none" strike="noStrike" dirty="0" smtClean="0">
                          <a:effectLst/>
                        </a:rPr>
                        <a:t>2020</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ctr" rtl="0" fontAlgn="ctr"/>
                      <a:r>
                        <a:rPr lang="fr-BE" sz="1800" u="none" strike="noStrike" dirty="0">
                          <a:effectLst/>
                        </a:rPr>
                        <a:t>budget </a:t>
                      </a:r>
                      <a:r>
                        <a:rPr lang="fr-BE" sz="1800" u="none" strike="noStrike" dirty="0" smtClean="0">
                          <a:effectLst/>
                        </a:rPr>
                        <a:t>2021</a:t>
                      </a:r>
                      <a:endParaRPr lang="fr-BE" sz="1800" b="1" i="0" u="none" strike="noStrike" dirty="0">
                        <a:solidFill>
                          <a:srgbClr val="003399"/>
                        </a:solidFill>
                        <a:effectLst/>
                        <a:latin typeface="Calibri"/>
                      </a:endParaRPr>
                    </a:p>
                  </a:txBody>
                  <a:tcPr marL="6556" marR="72000" marT="6556" marB="0" anchor="ctr">
                    <a:solidFill>
                      <a:srgbClr val="E9EDF4"/>
                    </a:solidFill>
                  </a:tcPr>
                </a:tc>
              </a:tr>
              <a:tr h="286417">
                <a:tc>
                  <a:txBody>
                    <a:bodyPr/>
                    <a:lstStyle/>
                    <a:p>
                      <a:pPr algn="l" rtl="0" fontAlgn="b"/>
                      <a:r>
                        <a:rPr lang="fr-BE" sz="1800" u="none" strike="noStrike" dirty="0">
                          <a:effectLst/>
                        </a:rPr>
                        <a:t>70</a:t>
                      </a:r>
                      <a:endParaRPr lang="fr-BE" sz="1800" b="1" i="0"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u="none" strike="noStrike" dirty="0">
                          <a:effectLst/>
                        </a:rPr>
                        <a:t>Chiffre d'affaire</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u="none" strike="noStrike" dirty="0" smtClean="0">
                          <a:solidFill>
                            <a:schemeClr val="bg1">
                              <a:lumMod val="50000"/>
                            </a:schemeClr>
                          </a:solidFill>
                          <a:effectLst/>
                        </a:rPr>
                        <a:t>803.550</a:t>
                      </a:r>
                      <a:endParaRPr lang="fr-BE" sz="1800" b="1" i="0"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u="none" strike="noStrike" dirty="0" smtClean="0">
                          <a:effectLst/>
                        </a:rPr>
                        <a:t>784.590</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u="none" strike="noStrike" dirty="0" smtClean="0">
                          <a:effectLst/>
                        </a:rPr>
                        <a:t>862.540</a:t>
                      </a:r>
                      <a:endParaRPr lang="fr-BE" sz="1800" b="1" i="0"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701.010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Mandats </a:t>
                      </a:r>
                      <a:r>
                        <a:rPr lang="fr-BE" sz="1800" i="1" u="none" strike="noStrike" dirty="0">
                          <a:effectLst/>
                        </a:rPr>
                        <a:t>de gestion </a:t>
                      </a:r>
                      <a:r>
                        <a:rPr lang="fr-BE" sz="1800" i="1" u="none" strike="noStrike" dirty="0" err="1">
                          <a:effectLst/>
                        </a:rPr>
                        <a:t>LpT</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782.200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760.931</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838.500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701.020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a:t>
                      </a:r>
                      <a:r>
                        <a:rPr lang="fr-BE" sz="1800" i="1" u="none" strike="noStrike" dirty="0" err="1" smtClean="0">
                          <a:effectLst/>
                        </a:rPr>
                        <a:t>mbt</a:t>
                      </a:r>
                      <a:r>
                        <a:rPr lang="fr-BE" sz="1800" i="1" u="none" strike="noStrike" dirty="0" smtClean="0">
                          <a:effectLst/>
                        </a:rPr>
                        <a:t> </a:t>
                      </a:r>
                      <a:r>
                        <a:rPr lang="fr-BE" sz="1800" i="1" u="none" strike="noStrike" dirty="0">
                          <a:effectLst/>
                        </a:rPr>
                        <a:t>assurances ou charges</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6.800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7.437</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7.600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701.030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a:t>
                      </a:r>
                      <a:r>
                        <a:rPr lang="fr-BE" sz="1800" i="1" u="none" strike="noStrike" dirty="0" err="1" smtClean="0">
                          <a:effectLst/>
                        </a:rPr>
                        <a:t>Rbt</a:t>
                      </a:r>
                      <a:r>
                        <a:rPr lang="fr-BE" sz="1800" i="1" u="none" strike="noStrike" dirty="0" smtClean="0">
                          <a:effectLst/>
                        </a:rPr>
                        <a:t> </a:t>
                      </a:r>
                      <a:r>
                        <a:rPr lang="fr-BE" sz="1800" i="1" u="none" strike="noStrike" dirty="0">
                          <a:effectLst/>
                        </a:rPr>
                        <a:t>partiel </a:t>
                      </a:r>
                      <a:r>
                        <a:rPr lang="fr-BE" sz="1800" i="1" u="none" strike="noStrike" dirty="0" smtClean="0">
                          <a:effectLst/>
                        </a:rPr>
                        <a:t>PRI</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150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640</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640</a:t>
                      </a:r>
                      <a:endParaRPr lang="fr-BE" sz="1800" b="0" i="1" u="none" strike="noStrike" dirty="0">
                        <a:solidFill>
                          <a:srgbClr val="003399"/>
                        </a:solidFill>
                        <a:effectLst/>
                        <a:latin typeface="Calibri"/>
                      </a:endParaRPr>
                    </a:p>
                  </a:txBody>
                  <a:tcPr marL="6556" marR="72000" marT="6556" marB="0" anchor="b">
                    <a:solidFill>
                      <a:srgbClr val="E9EDF4"/>
                    </a:solidFill>
                  </a:tcPr>
                </a:tc>
              </a:tr>
              <a:tr h="244910">
                <a:tc>
                  <a:txBody>
                    <a:bodyPr/>
                    <a:lstStyle/>
                    <a:p>
                      <a:pPr algn="l" rtl="0" fontAlgn="b"/>
                      <a:r>
                        <a:rPr lang="fr-BE" sz="1800" i="1" u="none" strike="noStrike" dirty="0">
                          <a:effectLst/>
                        </a:rPr>
                        <a:t>702.000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Loyer </a:t>
                      </a:r>
                      <a:r>
                        <a:rPr lang="fr-BE" sz="1800" i="1" u="none" strike="noStrike" dirty="0">
                          <a:effectLst/>
                        </a:rPr>
                        <a:t>hors mandat </a:t>
                      </a:r>
                      <a:r>
                        <a:rPr lang="fr-BE" sz="1800" i="1" u="none" strike="noStrike" dirty="0" err="1" smtClean="0">
                          <a:effectLst/>
                        </a:rPr>
                        <a:t>LpT</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12.000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11.932</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12.000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smtClean="0">
                          <a:effectLst/>
                        </a:rPr>
                        <a:t>702.061</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Dailly  </a:t>
                      </a:r>
                      <a:r>
                        <a:rPr lang="fr-BE" sz="1800" i="1" u="none" strike="noStrike" dirty="0" err="1" smtClean="0">
                          <a:effectLst/>
                        </a:rPr>
                        <a:t>prov</a:t>
                      </a:r>
                      <a:r>
                        <a:rPr lang="fr-BE" sz="1800" i="1" u="none" strike="noStrike" dirty="0" smtClean="0">
                          <a:effectLst/>
                        </a:rPr>
                        <a:t>. </a:t>
                      </a:r>
                      <a:r>
                        <a:rPr lang="fr-BE" sz="1800" i="1" u="none" strike="noStrike" baseline="0" dirty="0" smtClean="0">
                          <a:effectLst/>
                        </a:rPr>
                        <a:t> </a:t>
                      </a:r>
                      <a:r>
                        <a:rPr lang="fr-BE" sz="1800" i="1" u="none" strike="noStrike" dirty="0" smtClean="0">
                          <a:effectLst/>
                        </a:rPr>
                        <a:t>occupation</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2400</a:t>
                      </a:r>
                    </a:p>
                  </a:txBody>
                  <a:tcPr marL="6556" marR="72000" marT="6556" marB="0" anchor="b">
                    <a:solidFill>
                      <a:srgbClr val="E9EDF4"/>
                    </a:solidFill>
                  </a:tcPr>
                </a:tc>
                <a:tc>
                  <a:txBody>
                    <a:bodyPr/>
                    <a:lstStyle/>
                    <a:p>
                      <a:pPr algn="r" rtl="0" fontAlgn="b"/>
                      <a:r>
                        <a:rPr lang="fr-BE" sz="1800" i="1" u="none" strike="noStrike" dirty="0" smtClean="0">
                          <a:effectLst/>
                        </a:rPr>
                        <a:t>3.650</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600</a:t>
                      </a:r>
                    </a:p>
                  </a:txBody>
                  <a:tcPr marL="6556" marR="72000" marT="6556" marB="0" anchor="b">
                    <a:solidFill>
                      <a:srgbClr val="E9EDF4"/>
                    </a:solidFill>
                  </a:tcPr>
                </a:tc>
              </a:tr>
              <a:tr h="335391">
                <a:tc>
                  <a:txBody>
                    <a:bodyPr/>
                    <a:lstStyle/>
                    <a:p>
                      <a:pPr algn="l" rtl="0" fontAlgn="b"/>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Brand</a:t>
                      </a:r>
                      <a:r>
                        <a:rPr lang="fr-BE" sz="1800" i="1" u="none" strike="noStrike" baseline="0" dirty="0" smtClean="0">
                          <a:effectLst/>
                        </a:rPr>
                        <a:t> </a:t>
                      </a:r>
                      <a:r>
                        <a:rPr lang="fr-BE" sz="1800" i="1" u="none" strike="noStrike" baseline="0" dirty="0" err="1" smtClean="0">
                          <a:effectLst/>
                        </a:rPr>
                        <a:t>Whit</a:t>
                      </a:r>
                      <a:r>
                        <a:rPr lang="fr-BE" sz="1800" i="1" u="none" strike="noStrike" baseline="0" dirty="0" smtClean="0">
                          <a:effectLst/>
                        </a:rPr>
                        <a:t>. </a:t>
                      </a:r>
                      <a:r>
                        <a:rPr lang="fr-BE" sz="1800" i="1" u="none" strike="noStrike" baseline="0" dirty="0" err="1" smtClean="0">
                          <a:effectLst/>
                        </a:rPr>
                        <a:t>p</a:t>
                      </a:r>
                      <a:r>
                        <a:rPr lang="fr-BE" sz="1800" i="1" u="none" strike="noStrike" dirty="0" err="1" smtClean="0">
                          <a:effectLst/>
                        </a:rPr>
                        <a:t>rov</a:t>
                      </a:r>
                      <a:r>
                        <a:rPr lang="fr-BE" sz="1800" i="1" u="none" strike="noStrike" dirty="0" smtClean="0">
                          <a:effectLst/>
                        </a:rPr>
                        <a:t>. </a:t>
                      </a:r>
                      <a:r>
                        <a:rPr lang="fr-BE" sz="1800" i="1" u="none" strike="noStrike" dirty="0" err="1" smtClean="0">
                          <a:effectLst/>
                        </a:rPr>
                        <a:t>occ</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0</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3.200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u="none" strike="noStrike" dirty="0">
                          <a:effectLst/>
                        </a:rPr>
                        <a:t>73</a:t>
                      </a:r>
                      <a:endParaRPr lang="fr-BE" sz="1800" b="1" i="0"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u="none" strike="noStrike" dirty="0">
                          <a:effectLst/>
                        </a:rPr>
                        <a:t>Dons, legs et subsides</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u="none" strike="noStrike" dirty="0" smtClean="0">
                          <a:solidFill>
                            <a:schemeClr val="bg1">
                              <a:lumMod val="50000"/>
                            </a:schemeClr>
                          </a:solidFill>
                          <a:effectLst/>
                        </a:rPr>
                        <a:t>219.410</a:t>
                      </a:r>
                      <a:endParaRPr lang="fr-BE" sz="1800" b="1" i="0"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b="0" i="0" u="none" strike="noStrike" dirty="0" smtClean="0">
                          <a:solidFill>
                            <a:schemeClr val="dk1"/>
                          </a:solidFill>
                          <a:effectLst/>
                          <a:latin typeface="+mn-lt"/>
                        </a:rPr>
                        <a:t>303.557</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u="none" strike="noStrike" dirty="0" smtClean="0">
                          <a:effectLst/>
                        </a:rPr>
                        <a:t>290.885</a:t>
                      </a:r>
                      <a:endParaRPr lang="fr-BE" sz="1800" b="1" i="0"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732-734</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Dons </a:t>
                      </a:r>
                      <a:r>
                        <a:rPr lang="fr-BE" sz="1800" i="1" u="none" strike="noStrike" dirty="0">
                          <a:effectLst/>
                        </a:rPr>
                        <a:t>et legs</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7.000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100.943</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43.000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736</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Primes </a:t>
                      </a:r>
                      <a:r>
                        <a:rPr lang="fr-BE" sz="1800" i="1" u="none" strike="noStrike" dirty="0">
                          <a:effectLst/>
                        </a:rPr>
                        <a:t>et </a:t>
                      </a:r>
                      <a:r>
                        <a:rPr lang="fr-BE" sz="1800" i="1" u="none" strike="noStrike" dirty="0" smtClean="0">
                          <a:effectLst/>
                        </a:rPr>
                        <a:t>subsides</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bg1">
                              <a:lumMod val="50000"/>
                            </a:schemeClr>
                          </a:solidFill>
                          <a:effectLst/>
                        </a:rPr>
                        <a:t>212.410</a:t>
                      </a:r>
                      <a:endParaRPr lang="fr-BE" sz="1800" b="0" i="1" u="none" strike="noStrike" dirty="0">
                        <a:solidFill>
                          <a:schemeClr val="bg1">
                            <a:lumMod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202.613</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247.885</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b="0" i="0" u="none" strike="noStrike" dirty="0" smtClean="0">
                          <a:solidFill>
                            <a:schemeClr val="tx1"/>
                          </a:solidFill>
                          <a:effectLst/>
                          <a:latin typeface="+mn-lt"/>
                        </a:rPr>
                        <a:t>74</a:t>
                      </a:r>
                      <a:endParaRPr lang="fr-BE" sz="1800" b="0" i="0" u="none" strike="noStrike" dirty="0">
                        <a:solidFill>
                          <a:schemeClr val="tx1"/>
                        </a:solidFill>
                        <a:effectLst/>
                        <a:latin typeface="+mn-lt"/>
                      </a:endParaRPr>
                    </a:p>
                  </a:txBody>
                  <a:tcPr marL="72000" marR="6556" marT="6556" marB="0" anchor="b">
                    <a:solidFill>
                      <a:srgbClr val="E9EDF4"/>
                    </a:solidFill>
                  </a:tcPr>
                </a:tc>
                <a:tc>
                  <a:txBody>
                    <a:bodyPr/>
                    <a:lstStyle/>
                    <a:p>
                      <a:pPr algn="l" rtl="0" fontAlgn="b"/>
                      <a:r>
                        <a:rPr lang="fr-BE" sz="1800" b="0" i="0" u="none" strike="noStrike" dirty="0" smtClean="0">
                          <a:solidFill>
                            <a:schemeClr val="tx1"/>
                          </a:solidFill>
                          <a:effectLst/>
                          <a:latin typeface="+mn-lt"/>
                        </a:rPr>
                        <a:t>Autres produits d’exploitation </a:t>
                      </a:r>
                      <a:endParaRPr lang="fr-BE" sz="1800" b="0" i="0" u="none" strike="noStrike" dirty="0">
                        <a:solidFill>
                          <a:schemeClr val="tx1"/>
                        </a:solidFill>
                        <a:effectLst/>
                        <a:latin typeface="+mn-lt"/>
                      </a:endParaRPr>
                    </a:p>
                  </a:txBody>
                  <a:tcPr marL="6556" marR="6556" marT="6556" marB="0" anchor="b">
                    <a:solidFill>
                      <a:srgbClr val="E9EDF4"/>
                    </a:solidFill>
                  </a:tcPr>
                </a:tc>
                <a:tc>
                  <a:txBody>
                    <a:bodyPr/>
                    <a:lstStyle/>
                    <a:p>
                      <a:pPr algn="r" rtl="0" fontAlgn="b"/>
                      <a:r>
                        <a:rPr lang="fr-BE" sz="1800" b="0" u="none" strike="noStrike" dirty="0" smtClean="0">
                          <a:solidFill>
                            <a:schemeClr val="tx1"/>
                          </a:solidFill>
                          <a:effectLst/>
                          <a:latin typeface="+mn-lt"/>
                        </a:rPr>
                        <a:t>0</a:t>
                      </a:r>
                    </a:p>
                  </a:txBody>
                  <a:tcPr marL="6556" marR="72000" marT="6556" marB="0" anchor="b">
                    <a:solidFill>
                      <a:srgbClr val="E9EDF4"/>
                    </a:solidFill>
                  </a:tcPr>
                </a:tc>
                <a:tc>
                  <a:txBody>
                    <a:bodyPr/>
                    <a:lstStyle/>
                    <a:p>
                      <a:pPr algn="r" rtl="0" fontAlgn="b"/>
                      <a:r>
                        <a:rPr lang="fr-BE" sz="1800" b="0" i="0" u="none" strike="noStrike" dirty="0" smtClean="0">
                          <a:solidFill>
                            <a:schemeClr val="tx1"/>
                          </a:solidFill>
                          <a:effectLst/>
                          <a:latin typeface="+mn-lt"/>
                        </a:rPr>
                        <a:t>1.481</a:t>
                      </a:r>
                      <a:endParaRPr lang="fr-BE" sz="1800" b="0" i="0" u="none" strike="noStrike" dirty="0">
                        <a:solidFill>
                          <a:schemeClr val="tx1"/>
                        </a:solidFill>
                        <a:effectLst/>
                        <a:latin typeface="+mn-lt"/>
                      </a:endParaRPr>
                    </a:p>
                  </a:txBody>
                  <a:tcPr marL="6556" marR="6556" marT="6556" marB="0" anchor="b">
                    <a:solidFill>
                      <a:srgbClr val="E9EDF4"/>
                    </a:solidFill>
                  </a:tcPr>
                </a:tc>
                <a:tc>
                  <a:txBody>
                    <a:bodyPr/>
                    <a:lstStyle/>
                    <a:p>
                      <a:pPr algn="r" rtl="0" fontAlgn="b"/>
                      <a:r>
                        <a:rPr lang="fr-BE" sz="1800" b="0" u="none" strike="noStrike" dirty="0" smtClean="0">
                          <a:solidFill>
                            <a:schemeClr val="tx1"/>
                          </a:solidFill>
                          <a:effectLst/>
                          <a:latin typeface="+mn-lt"/>
                        </a:rPr>
                        <a:t>1.500</a:t>
                      </a:r>
                    </a:p>
                  </a:txBody>
                  <a:tcPr marL="6556" marR="72000" marT="6556" marB="0" anchor="b">
                    <a:solidFill>
                      <a:srgbClr val="E9EDF4"/>
                    </a:solidFill>
                  </a:tcPr>
                </a:tc>
              </a:tr>
              <a:tr h="286417">
                <a:tc>
                  <a:txBody>
                    <a:bodyPr/>
                    <a:lstStyle/>
                    <a:p>
                      <a:pPr algn="l" rtl="0" fontAlgn="b"/>
                      <a:r>
                        <a:rPr lang="fr-BE" sz="1800" u="none" strike="noStrike" dirty="0">
                          <a:effectLst/>
                        </a:rPr>
                        <a:t>75</a:t>
                      </a:r>
                      <a:endParaRPr lang="fr-BE" sz="1800" b="1" i="0"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u="none" strike="noStrike" dirty="0">
                          <a:effectLst/>
                        </a:rPr>
                        <a:t>Produits financiers</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u="none" strike="noStrike" dirty="0" smtClean="0">
                          <a:solidFill>
                            <a:schemeClr val="bg1">
                              <a:lumMod val="50000"/>
                            </a:schemeClr>
                          </a:solidFill>
                          <a:effectLst/>
                        </a:rPr>
                        <a:t>100</a:t>
                      </a:r>
                      <a:endParaRPr lang="fr-BE" sz="1800" b="1" u="none" strike="noStrike" dirty="0" smtClean="0">
                        <a:solidFill>
                          <a:schemeClr val="bg1">
                            <a:lumMod val="50000"/>
                          </a:schemeClr>
                        </a:solidFill>
                        <a:effectLst/>
                      </a:endParaRPr>
                    </a:p>
                  </a:txBody>
                  <a:tcPr marL="6556" marR="72000" marT="6556" marB="0" anchor="b">
                    <a:solidFill>
                      <a:srgbClr val="E9EDF4"/>
                    </a:solidFill>
                  </a:tcPr>
                </a:tc>
                <a:tc>
                  <a:txBody>
                    <a:bodyPr/>
                    <a:lstStyle/>
                    <a:p>
                      <a:pPr algn="r" rtl="0" fontAlgn="b"/>
                      <a:r>
                        <a:rPr lang="fr-BE" sz="1800" u="none" strike="noStrike" dirty="0" smtClean="0">
                          <a:effectLst/>
                        </a:rPr>
                        <a:t>37</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u="none" strike="noStrike" dirty="0" smtClean="0">
                          <a:effectLst/>
                        </a:rPr>
                        <a:t>0</a:t>
                      </a:r>
                      <a:endParaRPr lang="fr-BE" sz="1800" b="1" u="none" strike="noStrike" dirty="0" smtClean="0">
                        <a:effectLst/>
                      </a:endParaRPr>
                    </a:p>
                  </a:txBody>
                  <a:tcPr marL="6556" marR="72000" marT="6556" marB="0" anchor="b">
                    <a:solidFill>
                      <a:srgbClr val="E9EDF4"/>
                    </a:solidFill>
                  </a:tcPr>
                </a:tc>
              </a:tr>
              <a:tr h="453043">
                <a:tc>
                  <a:txBody>
                    <a:bodyPr/>
                    <a:lstStyle/>
                    <a:p>
                      <a:pPr algn="l" rtl="0" fontAlgn="ctr"/>
                      <a:r>
                        <a:rPr lang="fr-BE" sz="1800" u="none" strike="noStrike" dirty="0">
                          <a:effectLst/>
                        </a:rPr>
                        <a:t> </a:t>
                      </a:r>
                      <a:endParaRPr lang="fr-BE" sz="1800" b="1" i="0" u="none" strike="noStrike" dirty="0">
                        <a:solidFill>
                          <a:srgbClr val="003399"/>
                        </a:solidFill>
                        <a:effectLst/>
                        <a:latin typeface="Calibri"/>
                      </a:endParaRPr>
                    </a:p>
                  </a:txBody>
                  <a:tcPr marL="72000" marR="6556" marT="6556" marB="0" anchor="ctr">
                    <a:solidFill>
                      <a:srgbClr val="E9EDF4"/>
                    </a:solidFill>
                  </a:tcPr>
                </a:tc>
                <a:tc>
                  <a:txBody>
                    <a:bodyPr/>
                    <a:lstStyle/>
                    <a:p>
                      <a:pPr algn="l" rtl="0" fontAlgn="ctr"/>
                      <a:r>
                        <a:rPr lang="fr-BE" sz="1800" u="none" strike="noStrike" dirty="0">
                          <a:effectLst/>
                        </a:rPr>
                        <a:t>Total des produits</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r>
                        <a:rPr lang="fr-BE" sz="1800" u="none" strike="noStrike" dirty="0" smtClean="0">
                          <a:solidFill>
                            <a:schemeClr val="bg1">
                              <a:lumMod val="50000"/>
                            </a:schemeClr>
                          </a:solidFill>
                          <a:effectLst/>
                        </a:rPr>
                        <a:t>1.023.060</a:t>
                      </a:r>
                      <a:endParaRPr lang="fr-BE" sz="1800" b="1" i="0" u="none" strike="noStrike" dirty="0">
                        <a:solidFill>
                          <a:schemeClr val="bg1">
                            <a:lumMod val="50000"/>
                          </a:schemeClr>
                        </a:solidFill>
                        <a:effectLst/>
                        <a:latin typeface="Calibri"/>
                      </a:endParaRPr>
                    </a:p>
                  </a:txBody>
                  <a:tcPr marL="6556" marR="72000" marT="6556" marB="0" anchor="ctr">
                    <a:solidFill>
                      <a:srgbClr val="E9EDF4"/>
                    </a:solidFill>
                  </a:tcPr>
                </a:tc>
                <a:tc>
                  <a:txBody>
                    <a:bodyPr/>
                    <a:lstStyle/>
                    <a:p>
                      <a:pPr algn="r" rtl="0" fontAlgn="ctr"/>
                      <a:r>
                        <a:rPr lang="fr-BE" sz="1800" u="none" strike="noStrike" dirty="0" smtClean="0">
                          <a:effectLst/>
                        </a:rPr>
                        <a:t>1.089.665</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r>
                        <a:rPr lang="fr-BE" sz="1800" u="none" strike="noStrike" dirty="0" smtClean="0">
                          <a:effectLst/>
                        </a:rPr>
                        <a:t>1.154.925</a:t>
                      </a:r>
                      <a:endParaRPr lang="fr-BE" sz="1800" b="1" i="0" u="none" strike="noStrike" dirty="0">
                        <a:solidFill>
                          <a:srgbClr val="003399"/>
                        </a:solidFill>
                        <a:effectLst/>
                        <a:latin typeface="Calibri"/>
                      </a:endParaRPr>
                    </a:p>
                  </a:txBody>
                  <a:tcPr marL="6556" marR="72000" marT="6556" marB="0" anchor="ctr">
                    <a:solidFill>
                      <a:srgbClr val="E9EDF4"/>
                    </a:solidFill>
                  </a:tcPr>
                </a:tc>
              </a:tr>
              <a:tr h="297830">
                <a:tc>
                  <a:txBody>
                    <a:bodyPr/>
                    <a:lstStyle/>
                    <a:p>
                      <a:pPr algn="l" rtl="0" fontAlgn="ctr"/>
                      <a:endParaRPr lang="fr-BE" sz="1800" b="1" i="0" u="none" strike="noStrike" dirty="0">
                        <a:solidFill>
                          <a:srgbClr val="003399"/>
                        </a:solidFill>
                        <a:effectLst/>
                        <a:latin typeface="Calibri"/>
                      </a:endParaRPr>
                    </a:p>
                  </a:txBody>
                  <a:tcPr marL="72000" marR="6556" marT="6556" marB="0" anchor="ctr">
                    <a:solidFill>
                      <a:srgbClr val="E9EDF4"/>
                    </a:solidFill>
                  </a:tcPr>
                </a:tc>
                <a:tc>
                  <a:txBody>
                    <a:bodyPr/>
                    <a:lstStyle/>
                    <a:p>
                      <a:pPr algn="l" rtl="0" fontAlgn="ct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endParaRPr lang="fr-BE" sz="1800" b="1" i="0" u="none" strike="noStrike" dirty="0">
                        <a:solidFill>
                          <a:schemeClr val="bg1">
                            <a:lumMod val="50000"/>
                          </a:schemeClr>
                        </a:solidFill>
                        <a:effectLst/>
                        <a:latin typeface="Calibri"/>
                      </a:endParaRPr>
                    </a:p>
                  </a:txBody>
                  <a:tcPr marL="6556" marR="72000" marT="6556" marB="0" anchor="ctr">
                    <a:solidFill>
                      <a:srgbClr val="E9EDF4"/>
                    </a:solidFill>
                  </a:tcPr>
                </a:tc>
                <a:tc>
                  <a:txBody>
                    <a:bodyPr/>
                    <a:lstStyle/>
                    <a:p>
                      <a:pPr algn="r" rtl="0" fontAlgn="ct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endParaRPr lang="fr-BE" sz="1800" b="1" i="0" u="none" strike="noStrike" dirty="0">
                        <a:solidFill>
                          <a:srgbClr val="003399"/>
                        </a:solidFill>
                        <a:effectLst/>
                        <a:latin typeface="Calibri"/>
                      </a:endParaRPr>
                    </a:p>
                  </a:txBody>
                  <a:tcPr marL="6556" marR="72000" marT="6556" marB="0" anchor="ctr">
                    <a:solidFill>
                      <a:srgbClr val="E9EDF4"/>
                    </a:solidFill>
                  </a:tcPr>
                </a:tc>
              </a:tr>
              <a:tr h="453043">
                <a:tc>
                  <a:txBody>
                    <a:bodyPr/>
                    <a:lstStyle/>
                    <a:p>
                      <a:pPr algn="l" rtl="0" fontAlgn="ctr"/>
                      <a:endParaRPr lang="fr-BE" sz="1800" b="1" i="0" u="none" strike="noStrike" dirty="0">
                        <a:solidFill>
                          <a:srgbClr val="003399"/>
                        </a:solidFill>
                        <a:effectLst/>
                        <a:latin typeface="Calibri"/>
                      </a:endParaRPr>
                    </a:p>
                  </a:txBody>
                  <a:tcPr marL="72000" marR="6556" marT="6556" marB="0" anchor="ctr">
                    <a:solidFill>
                      <a:srgbClr val="E9EDF4"/>
                    </a:solidFill>
                  </a:tcPr>
                </a:tc>
                <a:tc>
                  <a:txBody>
                    <a:bodyPr/>
                    <a:lstStyle/>
                    <a:p>
                      <a:pPr algn="l" rtl="0" fontAlgn="ctr"/>
                      <a:r>
                        <a:rPr lang="fr-BE" sz="1800" u="none" strike="noStrike" dirty="0" smtClean="0">
                          <a:effectLst/>
                        </a:rPr>
                        <a:t>Produits moins charges </a:t>
                      </a:r>
                      <a:endParaRPr lang="fr-BE" sz="1800" b="1" i="0" u="none" strike="noStrike" dirty="0">
                        <a:solidFill>
                          <a:schemeClr val="tx1"/>
                        </a:solidFill>
                        <a:effectLst/>
                        <a:latin typeface="Calibri"/>
                      </a:endParaRPr>
                    </a:p>
                  </a:txBody>
                  <a:tcPr marL="6556" marR="6556" marT="6556" marB="0" anchor="ctr">
                    <a:solidFill>
                      <a:srgbClr val="E9EDF4"/>
                    </a:solidFill>
                  </a:tcPr>
                </a:tc>
                <a:tc>
                  <a:txBody>
                    <a:bodyPr/>
                    <a:lstStyle/>
                    <a:p>
                      <a:pPr algn="r" rtl="0" fontAlgn="ctr"/>
                      <a:r>
                        <a:rPr lang="fr-BE" sz="1800" u="none" strike="noStrike" dirty="0" smtClean="0">
                          <a:solidFill>
                            <a:schemeClr val="bg1">
                              <a:lumMod val="50000"/>
                            </a:schemeClr>
                          </a:solidFill>
                          <a:effectLst/>
                        </a:rPr>
                        <a:t>10.342</a:t>
                      </a:r>
                      <a:endParaRPr lang="fr-BE" sz="1800" b="1" i="0" u="none" strike="noStrike" dirty="0">
                        <a:solidFill>
                          <a:schemeClr val="bg1">
                            <a:lumMod val="50000"/>
                          </a:schemeClr>
                        </a:solidFill>
                        <a:effectLst/>
                        <a:latin typeface="Calibri"/>
                      </a:endParaRPr>
                    </a:p>
                  </a:txBody>
                  <a:tcPr marL="6556" marR="72000" marT="6556" marB="0" anchor="ctr">
                    <a:solidFill>
                      <a:srgbClr val="E9EDF4"/>
                    </a:solidFill>
                  </a:tcPr>
                </a:tc>
                <a:tc>
                  <a:txBody>
                    <a:bodyPr/>
                    <a:lstStyle/>
                    <a:p>
                      <a:pPr algn="r" rtl="0" fontAlgn="ctr"/>
                      <a:r>
                        <a:rPr lang="fr-BE" sz="1800" u="none" strike="noStrike" dirty="0" smtClean="0">
                          <a:effectLst/>
                        </a:rPr>
                        <a:t>269.977</a:t>
                      </a:r>
                      <a:endParaRPr lang="fr-BE" sz="1800" b="1" i="0" u="none" strike="noStrike" dirty="0">
                        <a:solidFill>
                          <a:schemeClr val="tx1"/>
                        </a:solidFill>
                        <a:effectLst/>
                        <a:latin typeface="Calibri"/>
                      </a:endParaRPr>
                    </a:p>
                  </a:txBody>
                  <a:tcPr marL="6556" marR="6556" marT="6556" marB="0" anchor="ctr">
                    <a:solidFill>
                      <a:srgbClr val="E9EDF4"/>
                    </a:solidFill>
                  </a:tcPr>
                </a:tc>
                <a:tc>
                  <a:txBody>
                    <a:bodyPr/>
                    <a:lstStyle/>
                    <a:p>
                      <a:pPr algn="r" rtl="0" fontAlgn="ctr"/>
                      <a:r>
                        <a:rPr lang="fr-BE" sz="1800" u="none" strike="noStrike" dirty="0" smtClean="0">
                          <a:effectLst/>
                        </a:rPr>
                        <a:t>42.497</a:t>
                      </a:r>
                    </a:p>
                  </a:txBody>
                  <a:tcPr marL="6556" marR="72000" marT="6556" marB="0" anchor="ctr">
                    <a:solidFill>
                      <a:srgbClr val="E9EDF4"/>
                    </a:solidFill>
                  </a:tcP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533" y="441214"/>
            <a:ext cx="624130" cy="611522"/>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3" name="Rectangle 1"/>
          <p:cNvSpPr/>
          <p:nvPr/>
        </p:nvSpPr>
        <p:spPr>
          <a:xfrm>
            <a:off x="683568" y="195207"/>
            <a:ext cx="8064896" cy="59712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endParaRPr lang="fr-BE" sz="1800" b="1"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20000"/>
              </a:lnSpc>
              <a:spcBef>
                <a:spcPts val="0"/>
              </a:spcBef>
              <a:spcAft>
                <a:spcPts val="0"/>
              </a:spcAft>
              <a:buClr>
                <a:srgbClr val="003399"/>
              </a:buClr>
              <a:buSzPct val="45000"/>
              <a:tabLst/>
              <a:defRPr sz="1800"/>
            </a:pPr>
            <a:r>
              <a:rPr lang="fr-BE" sz="2000" b="1" i="0" u="none" strike="noStrike" kern="1200" spc="0" dirty="0">
                <a:ln>
                  <a:noFill/>
                </a:ln>
                <a:solidFill>
                  <a:srgbClr val="000000"/>
                </a:solidFill>
                <a:latin typeface="Calibri" pitchFamily="18"/>
                <a:ea typeface="Microsoft YaHei" pitchFamily="2"/>
                <a:cs typeface="Mangal" pitchFamily="2"/>
              </a:rPr>
              <a:t>Budget </a:t>
            </a:r>
            <a:r>
              <a:rPr lang="fr-BE" sz="2000" b="1" i="0" u="none" strike="noStrike" kern="1200" spc="0" dirty="0" smtClean="0">
                <a:ln>
                  <a:noFill/>
                </a:ln>
                <a:solidFill>
                  <a:srgbClr val="000000"/>
                </a:solidFill>
                <a:latin typeface="Calibri" pitchFamily="18"/>
                <a:ea typeface="Microsoft YaHei" pitchFamily="2"/>
                <a:cs typeface="Mangal" pitchFamily="2"/>
              </a:rPr>
              <a:t>comptable  =</a:t>
            </a:r>
            <a:r>
              <a:rPr lang="fr-BE" sz="2000" i="0" u="none" strike="noStrike" kern="1200" spc="0" dirty="0" smtClean="0">
                <a:ln>
                  <a:noFill/>
                </a:ln>
                <a:solidFill>
                  <a:srgbClr val="000000"/>
                </a:solidFill>
                <a:latin typeface="Calibri" pitchFamily="18"/>
                <a:ea typeface="Microsoft YaHei" pitchFamily="2"/>
                <a:cs typeface="Mangal" pitchFamily="2"/>
              </a:rPr>
              <a:t> estimer le résultat 2021 qui dépend </a:t>
            </a:r>
            <a:endParaRPr lang="fr-BE" sz="2000" i="0" u="none" strike="noStrike" kern="1200" spc="0" dirty="0">
              <a:ln>
                <a:noFill/>
              </a:ln>
              <a:solidFill>
                <a:srgbClr val="000000"/>
              </a:solidFill>
              <a:latin typeface="Calibri" pitchFamily="18"/>
              <a:ea typeface="Microsoft YaHei" pitchFamily="2"/>
              <a:cs typeface="Mangal" pitchFamily="2"/>
            </a:endParaRP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cs typeface="Mangal" pitchFamily="2"/>
              </a:rPr>
              <a:t> </a:t>
            </a:r>
            <a:r>
              <a:rPr lang="fr-BE" sz="2000" dirty="0" smtClean="0">
                <a:solidFill>
                  <a:srgbClr val="000000"/>
                </a:solidFill>
                <a:latin typeface="Calibri" pitchFamily="18"/>
                <a:ea typeface="Microsoft YaHei" pitchFamily="2"/>
                <a:cs typeface="Mangal" pitchFamily="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 situations connues  ( ex : amortissements)</a:t>
            </a: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réalités connues pondérées par des estimations ( ex : loyers, assurances,…)</a:t>
            </a: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des années précédentes ( ex : frais de fonctionnement)</a:t>
            </a: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postes aléatoires basés sur la prudence ( ex : frais d’entretien ) </a:t>
            </a:r>
          </a:p>
          <a:p>
            <a:pPr marL="0" marR="0" lvl="1" indent="0" algn="just" rtl="0" hangingPunct="1">
              <a:lnSpc>
                <a:spcPct val="120000"/>
              </a:lnSpc>
              <a:spcBef>
                <a:spcPts val="0"/>
              </a:spcBef>
              <a:spcAft>
                <a:spcPts val="0"/>
              </a:spcAft>
              <a:buClr>
                <a:srgbClr val="003399"/>
              </a:buClr>
              <a:buSzPct val="45000"/>
              <a:tabLst/>
              <a:defRPr sz="1800"/>
            </a:pPr>
            <a:r>
              <a:rPr lang="fr-BE" sz="2000" b="0" i="0" u="none" strike="noStrike" kern="1200" spc="0" dirty="0" smtClean="0">
                <a:ln>
                  <a:noFill/>
                </a:ln>
                <a:solidFill>
                  <a:srgbClr val="000000"/>
                </a:solidFill>
                <a:latin typeface="Calibri" pitchFamily="18"/>
                <a:ea typeface="Microsoft YaHei" pitchFamily="2"/>
                <a:cs typeface="Mangal" pitchFamily="2"/>
              </a:rPr>
              <a:t>De petites variations peuvent parfois engendrer des différences importantes</a:t>
            </a:r>
          </a:p>
          <a:p>
            <a:pPr marL="0" marR="0" lvl="1" indent="0" algn="just" rtl="0" hangingPunct="1">
              <a:lnSpc>
                <a:spcPct val="120000"/>
              </a:lnSpc>
              <a:spcBef>
                <a:spcPts val="0"/>
              </a:spcBef>
              <a:spcAft>
                <a:spcPts val="0"/>
              </a:spcAft>
              <a:buClr>
                <a:srgbClr val="003399"/>
              </a:buClr>
              <a:buSzPct val="45000"/>
              <a:tabLst/>
              <a:defRPr sz="1800"/>
            </a:pPr>
            <a:r>
              <a:rPr lang="fr-BE" sz="2000" dirty="0" smtClean="0">
                <a:solidFill>
                  <a:srgbClr val="000000"/>
                </a:solidFill>
                <a:latin typeface="Calibri" pitchFamily="18"/>
                <a:ea typeface="Microsoft YaHei" pitchFamily="2"/>
                <a:cs typeface="Mangal" pitchFamily="2"/>
              </a:rPr>
              <a:t>Le budget comptable sert de base au budget de trésorerie.</a:t>
            </a:r>
            <a:endParaRPr lang="fr-BE" sz="20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20000"/>
              </a:lnSpc>
              <a:spcBef>
                <a:spcPts val="0"/>
              </a:spcBef>
              <a:spcAft>
                <a:spcPts val="0"/>
              </a:spcAft>
              <a:buClr>
                <a:srgbClr val="003399"/>
              </a:buClr>
              <a:buSzPct val="45000"/>
              <a:tabLst/>
              <a:defRPr sz="1800"/>
            </a:pPr>
            <a:endParaRPr lang="fr-BE" sz="2000" dirty="0">
              <a:solidFill>
                <a:srgbClr val="000000"/>
              </a:solidFill>
              <a:latin typeface="Calibri" pitchFamily="18"/>
              <a:ea typeface="Microsoft YaHei" pitchFamily="2"/>
              <a:cs typeface="Mangal" pitchFamily="2"/>
            </a:endParaRPr>
          </a:p>
          <a:p>
            <a:pPr marL="0" marR="0" lvl="0" indent="0" algn="just" rtl="0" hangingPunct="1">
              <a:lnSpc>
                <a:spcPct val="120000"/>
              </a:lnSpc>
              <a:spcBef>
                <a:spcPts val="0"/>
              </a:spcBef>
              <a:spcAft>
                <a:spcPts val="0"/>
              </a:spcAft>
              <a:buClr>
                <a:srgbClr val="003399"/>
              </a:buClr>
              <a:buSzPct val="45000"/>
              <a:tabLst/>
              <a:defRPr sz="1800"/>
            </a:pPr>
            <a:r>
              <a:rPr lang="fr-BE" sz="2000" b="1" i="0" u="none" strike="noStrike" kern="1200" spc="0" dirty="0" smtClean="0">
                <a:ln>
                  <a:noFill/>
                </a:ln>
                <a:solidFill>
                  <a:srgbClr val="000000"/>
                </a:solidFill>
                <a:latin typeface="Calibri" pitchFamily="18"/>
                <a:ea typeface="Microsoft YaHei" pitchFamily="2"/>
                <a:cs typeface="Mangal" pitchFamily="2"/>
              </a:rPr>
              <a:t>Budget de trésorerie</a:t>
            </a:r>
          </a:p>
          <a:p>
            <a:pPr lvl="0" algn="just">
              <a:lnSpc>
                <a:spcPct val="120000"/>
              </a:lnSpc>
              <a:buClr>
                <a:srgbClr val="003399"/>
              </a:buClr>
              <a:buSzPct val="45000"/>
              <a:defRPr sz="1800"/>
            </a:pPr>
            <a:r>
              <a:rPr lang="fr-BE" sz="2000" b="1" dirty="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L</a:t>
            </a:r>
            <a:r>
              <a:rPr lang="fr-BE" sz="2000" b="0" i="0" u="none" strike="noStrike" kern="1200" spc="0" dirty="0" smtClean="0">
                <a:ln>
                  <a:noFill/>
                </a:ln>
                <a:solidFill>
                  <a:srgbClr val="000000"/>
                </a:solidFill>
                <a:latin typeface="Calibri" pitchFamily="18"/>
                <a:ea typeface="Microsoft YaHei" pitchFamily="2"/>
                <a:cs typeface="Mangal" pitchFamily="2"/>
              </a:rPr>
              <a:t>e budget  montre que la trésorerie  est suffisante pour couvrir les dépenses prévues dans les mois à venir </a:t>
            </a:r>
            <a:endParaRPr lang="fr-BE" sz="2000" dirty="0">
              <a:solidFill>
                <a:srgbClr val="000000"/>
              </a:solidFill>
              <a:latin typeface="Calibri" pitchFamily="18"/>
              <a:ea typeface="Microsoft YaHei" pitchFamily="2"/>
              <a:cs typeface="Mangal" pitchFamily="2"/>
            </a:endParaRPr>
          </a:p>
          <a:p>
            <a:pPr lvl="0" algn="just">
              <a:lnSpc>
                <a:spcPct val="120000"/>
              </a:lnSpc>
              <a:buClr>
                <a:srgbClr val="003399"/>
              </a:buClr>
              <a:buSzPct val="45000"/>
              <a:tabLst>
                <a:tab pos="87313" algn="l"/>
              </a:tabLst>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U</a:t>
            </a:r>
            <a:r>
              <a:rPr lang="fr-BE" sz="2000" b="0" i="0" u="none" strike="noStrike" kern="1200" spc="0" dirty="0" smtClean="0">
                <a:ln>
                  <a:noFill/>
                </a:ln>
                <a:solidFill>
                  <a:srgbClr val="000000"/>
                </a:solidFill>
                <a:latin typeface="Calibri" pitchFamily="18"/>
                <a:ea typeface="Microsoft YaHei" pitchFamily="2"/>
                <a:cs typeface="Mangal" pitchFamily="2"/>
              </a:rPr>
              <a:t>ne projection à quatre ans, revue semestriellement , indique </a:t>
            </a:r>
            <a:r>
              <a:rPr lang="fr-BE" sz="2000" b="0" i="0" u="none" strike="noStrike" kern="1200" spc="0" dirty="0">
                <a:ln>
                  <a:noFill/>
                </a:ln>
                <a:solidFill>
                  <a:srgbClr val="000000"/>
                </a:solidFill>
                <a:latin typeface="Calibri" pitchFamily="18"/>
                <a:ea typeface="Microsoft YaHei" pitchFamily="2"/>
                <a:cs typeface="Mangal" pitchFamily="2"/>
              </a:rPr>
              <a:t>que </a:t>
            </a:r>
            <a:r>
              <a:rPr lang="fr-BE" sz="2000" b="0" i="0" u="none" strike="noStrike" kern="1200" spc="0" dirty="0" smtClean="0">
                <a:ln>
                  <a:noFill/>
                </a:ln>
                <a:solidFill>
                  <a:srgbClr val="000000"/>
                </a:solidFill>
                <a:latin typeface="Calibri" pitchFamily="18"/>
                <a:ea typeface="Microsoft YaHei" pitchFamily="2"/>
                <a:cs typeface="Mangal" pitchFamily="2"/>
              </a:rPr>
              <a:t> les projets déjà acceptés pourront  être réalisés sans emprunt extérieur        </a:t>
            </a:r>
            <a:endParaRPr lang="fr-BE" sz="2000" b="0" i="0" u="none" strike="noStrike" kern="1200" spc="0" dirty="0">
              <a:ln>
                <a:noFill/>
              </a:ln>
              <a:solidFill>
                <a:srgbClr val="000000"/>
              </a:solidFill>
              <a:latin typeface="Calibri" pitchFamily="18"/>
              <a:ea typeface="Microsoft YaHei" pitchFamily="2"/>
              <a:cs typeface="Mangal" pitchFamily="2"/>
            </a:endParaRPr>
          </a:p>
          <a:p>
            <a:pPr marL="457200" marR="0" lvl="0" indent="0" algn="l" rtl="0" hangingPunct="1">
              <a:lnSpc>
                <a:spcPct val="120000"/>
              </a:lnSpc>
              <a:spcBef>
                <a:spcPts val="0"/>
              </a:spcBef>
              <a:spcAft>
                <a:spcPts val="0"/>
              </a:spcAft>
              <a:buNone/>
              <a:tabLst/>
              <a:defRPr sz="1800"/>
            </a:pPr>
            <a:r>
              <a:rPr lang="fr-BE" sz="1800" b="0" i="0" u="none" strike="noStrike" kern="1200" spc="0" dirty="0">
                <a:ln>
                  <a:noFill/>
                </a:ln>
                <a:solidFill>
                  <a:srgbClr val="000000"/>
                </a:solidFill>
                <a:latin typeface="Calibri" pitchFamily="18"/>
                <a:ea typeface="Microsoft YaHei" pitchFamily="2"/>
                <a:cs typeface="Mangal" pitchFamily="2"/>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646" y="452307"/>
            <a:ext cx="923267"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Cyc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2514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18_FundGener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496" y="5415164"/>
            <a:ext cx="2213768" cy="9937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dation Roi Baudo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127" y="3081279"/>
            <a:ext cx="20097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44" y="5046653"/>
            <a:ext cx="2409825" cy="1647825"/>
          </a:xfrm>
          <a:prstGeom prst="rect">
            <a:avLst/>
          </a:prstGeom>
        </p:spPr>
      </p:pic>
      <p:pic>
        <p:nvPicPr>
          <p:cNvPr id="13" name="Picture 2"/>
          <p:cNvPicPr>
            <a:picLocks noChangeAspect="1"/>
          </p:cNvPicPr>
          <p:nvPr/>
        </p:nvPicPr>
        <p:blipFill>
          <a:blip r:embed="rId6">
            <a:lum/>
            <a:alphaModFix/>
          </a:blip>
          <a:srcRect/>
          <a:stretch>
            <a:fillRect/>
          </a:stretch>
        </p:blipFill>
        <p:spPr>
          <a:xfrm>
            <a:off x="83853" y="4201343"/>
            <a:ext cx="3258360" cy="785520"/>
          </a:xfrm>
          <a:prstGeom prst="rect">
            <a:avLst/>
          </a:prstGeom>
          <a:noFill/>
          <a:ln>
            <a:noFill/>
          </a:ln>
        </p:spPr>
      </p:pic>
      <p:sp>
        <p:nvSpPr>
          <p:cNvPr id="5" name="ZoneTexte 4"/>
          <p:cNvSpPr txBox="1"/>
          <p:nvPr/>
        </p:nvSpPr>
        <p:spPr>
          <a:xfrm>
            <a:off x="6249703" y="3370346"/>
            <a:ext cx="2532040" cy="830997"/>
          </a:xfrm>
          <a:prstGeom prst="rect">
            <a:avLst/>
          </a:prstGeom>
          <a:noFill/>
        </p:spPr>
        <p:txBody>
          <a:bodyPr wrap="none" rtlCol="0">
            <a:spAutoFit/>
          </a:bodyPr>
          <a:lstStyle/>
          <a:p>
            <a:pPr algn="ctr"/>
            <a:r>
              <a:rPr lang="fr-BE" sz="2400" b="1" dirty="0" smtClean="0">
                <a:solidFill>
                  <a:srgbClr val="000099"/>
                </a:solidFill>
              </a:rPr>
              <a:t>Home </a:t>
            </a:r>
            <a:r>
              <a:rPr lang="fr-BE" sz="2400" b="1" dirty="0" err="1" smtClean="0">
                <a:solidFill>
                  <a:srgbClr val="000099"/>
                </a:solidFill>
              </a:rPr>
              <a:t>Sweet</a:t>
            </a:r>
            <a:r>
              <a:rPr lang="fr-BE" sz="2400" b="1" dirty="0" smtClean="0">
                <a:solidFill>
                  <a:srgbClr val="000099"/>
                </a:solidFill>
              </a:rPr>
              <a:t> Coop</a:t>
            </a:r>
          </a:p>
          <a:p>
            <a:pPr algn="ctr"/>
            <a:r>
              <a:rPr lang="fr-BE" sz="2400" b="1" dirty="0" err="1" smtClean="0">
                <a:solidFill>
                  <a:srgbClr val="000099"/>
                </a:solidFill>
              </a:rPr>
              <a:t>scrls</a:t>
            </a:r>
            <a:endParaRPr lang="fr-BE" sz="2400" b="1" dirty="0">
              <a:solidFill>
                <a:srgbClr val="000099"/>
              </a:solidFill>
            </a:endParaRPr>
          </a:p>
        </p:txBody>
      </p:sp>
      <p:pic>
        <p:nvPicPr>
          <p:cNvPr id="1048" name="Picture 24" descr="Association Ethique Récoltes Fond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69" y="1568443"/>
            <a:ext cx="11811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iving Labs Brussels Retrofi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0747" y="1447547"/>
            <a:ext cx="2728759" cy="72573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4"/>
          <p:cNvPicPr>
            <a:picLocks noChangeAspect="1"/>
          </p:cNvPicPr>
          <p:nvPr/>
        </p:nvPicPr>
        <p:blipFill>
          <a:blip r:embed="rId9">
            <a:lum/>
            <a:alphaModFix/>
          </a:blip>
          <a:srcRect/>
          <a:stretch>
            <a:fillRect/>
          </a:stretch>
        </p:blipFill>
        <p:spPr>
          <a:xfrm>
            <a:off x="2829597" y="402882"/>
            <a:ext cx="3170160" cy="955080"/>
          </a:xfrm>
          <a:prstGeom prst="rect">
            <a:avLst/>
          </a:prstGeom>
          <a:noFill/>
          <a:ln>
            <a:noFill/>
          </a:ln>
        </p:spPr>
      </p:pic>
      <p:sp>
        <p:nvSpPr>
          <p:cNvPr id="31" name="Rectangle 1"/>
          <p:cNvSpPr/>
          <p:nvPr/>
        </p:nvSpPr>
        <p:spPr>
          <a:xfrm>
            <a:off x="2829597" y="174823"/>
            <a:ext cx="284940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Relations extérieures</a:t>
            </a:r>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8988" y="5870565"/>
            <a:ext cx="16192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7535" y="229201"/>
            <a:ext cx="28352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544" y="229201"/>
            <a:ext cx="2365573" cy="1032967"/>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79793" y="1769311"/>
            <a:ext cx="1914525" cy="904875"/>
          </a:xfrm>
          <a:prstGeom prst="rect">
            <a:avLst/>
          </a:prstGeom>
        </p:spPr>
      </p:pic>
      <p:pic>
        <p:nvPicPr>
          <p:cNvPr id="9" name="Imag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4771" y="2302590"/>
            <a:ext cx="1474986" cy="993060"/>
          </a:xfrm>
          <a:prstGeom prst="rect">
            <a:avLst/>
          </a:prstGeom>
        </p:spPr>
      </p:pic>
      <p:pic>
        <p:nvPicPr>
          <p:cNvPr id="2" name="Imag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25127" y="3077393"/>
            <a:ext cx="1390650" cy="1123950"/>
          </a:xfrm>
          <a:prstGeom prst="rect">
            <a:avLst/>
          </a:prstGeom>
        </p:spPr>
      </p:pic>
      <p:pic>
        <p:nvPicPr>
          <p:cNvPr id="10" name="Imag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39506" y="4245355"/>
            <a:ext cx="2921000" cy="901700"/>
          </a:xfrm>
          <a:prstGeom prst="rect">
            <a:avLst/>
          </a:prstGeom>
        </p:spPr>
      </p:pic>
    </p:spTree>
    <p:extLst>
      <p:ext uri="{BB962C8B-B14F-4D97-AF65-F5344CB8AC3E}">
        <p14:creationId xmlns:p14="http://schemas.microsoft.com/office/powerpoint/2010/main" val="1282206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ZoneTexte 1"/>
          <p:cNvSpPr/>
          <p:nvPr/>
        </p:nvSpPr>
        <p:spPr>
          <a:xfrm>
            <a:off x="3678468" y="260647"/>
            <a:ext cx="183600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Organisation</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4" name="ZoneTexte 2"/>
          <p:cNvSpPr/>
          <p:nvPr/>
        </p:nvSpPr>
        <p:spPr>
          <a:xfrm>
            <a:off x="237704" y="1268760"/>
            <a:ext cx="8717528" cy="27206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Fonctionnement du conseil d’administration </a:t>
            </a:r>
          </a:p>
          <a:p>
            <a:pPr lvl="1">
              <a:buClr>
                <a:srgbClr val="003399"/>
              </a:buClr>
              <a:buSzPct val="45000"/>
              <a:tabLst>
                <a:tab pos="271463" algn="l"/>
              </a:tabLst>
              <a:defRPr sz="1800"/>
            </a:pPr>
            <a:r>
              <a:rPr lang="fr-BE" sz="2400" dirty="0" smtClean="0">
                <a:solidFill>
                  <a:srgbClr val="000000"/>
                </a:solidFill>
                <a:latin typeface="Calibri" pitchFamily="18"/>
                <a:ea typeface="Microsoft YaHei" pitchFamily="2"/>
                <a:cs typeface="Mangal" pitchFamily="2"/>
                <a:sym typeface="Wingdings"/>
              </a:rPr>
              <a:t> </a:t>
            </a:r>
            <a:r>
              <a:rPr lang="fr-BE" sz="2400" dirty="0" smtClean="0">
                <a:solidFill>
                  <a:srgbClr val="000000"/>
                </a:solidFill>
                <a:latin typeface="Calibri" pitchFamily="18"/>
                <a:ea typeface="Microsoft YaHei" pitchFamily="2"/>
                <a:cs typeface="Mangal" pitchFamily="2"/>
              </a:rPr>
              <a:t>9 réunions (visioconférence) en 2020 chacune abordant 4 domaines</a:t>
            </a:r>
          </a:p>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gestion locative et relations avec LPT</a:t>
            </a:r>
          </a:p>
          <a:p>
            <a:pPr lvl="0">
              <a:buClr>
                <a:srgbClr val="003399"/>
              </a:buClr>
              <a:buSzPct val="45000"/>
              <a:tabLst>
                <a:tab pos="271463" algn="l"/>
              </a:tabLst>
              <a:defRPr sz="1800"/>
            </a:pPr>
            <a:r>
              <a:rPr lang="fr-BE" sz="2400" dirty="0">
                <a:solidFill>
                  <a:srgbClr val="000000"/>
                </a:solidFill>
                <a:latin typeface="Calibri" pitchFamily="18"/>
                <a:ea typeface="Microsoft YaHei" pitchFamily="2"/>
                <a:cs typeface="Mangal" pitchFamily="2"/>
                <a:sym typeface="Wingdings"/>
              </a:rPr>
              <a:t>	</a:t>
            </a:r>
            <a:r>
              <a:rPr lang="fr-BE" sz="2400" dirty="0" smtClean="0">
                <a:solidFill>
                  <a:srgbClr val="000000"/>
                </a:solidFill>
                <a:latin typeface="Calibri" pitchFamily="18"/>
                <a:ea typeface="Microsoft YaHei" pitchFamily="2"/>
                <a:cs typeface="Mangal" pitchFamily="2"/>
                <a:sym typeface="Wingdings"/>
              </a:rPr>
              <a:t>		  matières financières,  techniques et administratives</a:t>
            </a:r>
          </a:p>
          <a:p>
            <a:pPr lvl="0">
              <a:buClr>
                <a:srgbClr val="003399"/>
              </a:buClr>
              <a:buSzPct val="45000"/>
              <a:tabLst>
                <a:tab pos="271463" algn="l"/>
              </a:tabLst>
              <a:defRPr sz="1800"/>
            </a:pPr>
            <a:r>
              <a:rPr lang="fr-BE" sz="2400" b="0" i="0" u="none" strike="noStrike" kern="1200" spc="0" dirty="0">
                <a:ln>
                  <a:noFill/>
                </a:ln>
                <a:solidFill>
                  <a:srgbClr val="000000"/>
                </a:solidFill>
                <a:latin typeface="Calibri" pitchFamily="18"/>
                <a:ea typeface="Microsoft YaHei" pitchFamily="2"/>
                <a:cs typeface="Mangal" pitchFamily="2"/>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  relations extérieures </a:t>
            </a:r>
          </a:p>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projets et chantiers </a:t>
            </a:r>
            <a:endParaRPr lang="fr-BE" sz="2400" b="0" i="0" u="none" strike="noStrike" kern="1200" spc="0" dirty="0" smtClean="0">
              <a:ln>
                <a:noFill/>
              </a:ln>
              <a:solidFill>
                <a:srgbClr val="000000"/>
              </a:solidFill>
              <a:latin typeface="Calibri" pitchFamily="18"/>
              <a:ea typeface="Microsoft YaHei" pitchFamily="2"/>
              <a:cs typeface="Mangal" pitchFamily="2"/>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725144"/>
            <a:ext cx="4752975" cy="13620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112520"/>
            <a:ext cx="1254720" cy="1229372"/>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ZoneTexte 1"/>
          <p:cNvSpPr/>
          <p:nvPr/>
        </p:nvSpPr>
        <p:spPr>
          <a:xfrm>
            <a:off x="2207072" y="263880"/>
            <a:ext cx="4204847"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Rénovations terminées en 2020</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8"/>
          <p:cNvSpPr/>
          <p:nvPr/>
        </p:nvSpPr>
        <p:spPr>
          <a:xfrm flipH="1">
            <a:off x="5022050" y="4283029"/>
            <a:ext cx="3564396" cy="9363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20000"/>
              <a:lumOff val="80000"/>
            </a:schemeClr>
          </a:solidFill>
          <a:ln>
            <a:solidFill>
              <a:schemeClr val="tx1">
                <a:alpha val="98000"/>
              </a:schemeClr>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dirty="0" smtClean="0">
                <a:solidFill>
                  <a:srgbClr val="000000"/>
                </a:solidFill>
                <a:ea typeface="Microsoft YaHei" pitchFamily="2"/>
                <a:cs typeface="Mangal" pitchFamily="2"/>
              </a:rPr>
              <a:t>Inauguré le 18/02/2020</a:t>
            </a:r>
          </a:p>
          <a:p>
            <a:pPr lvl="0" algn="ctr">
              <a:defRPr sz="1800"/>
            </a:pPr>
            <a:r>
              <a:rPr lang="fr-BE" dirty="0"/>
              <a:t>Rue Godefroid de Bouillon 55 à Saint-Josse-ten-Noode</a:t>
            </a:r>
            <a:endParaRPr lang="fr-BE" b="1" i="0" u="none" strike="noStrike" kern="1200" spc="0" dirty="0">
              <a:ln>
                <a:noFill/>
              </a:ln>
              <a:solidFill>
                <a:srgbClr val="000000"/>
              </a:solidFill>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970" y="1027237"/>
            <a:ext cx="923267" cy="904615"/>
          </a:xfrm>
          <a:prstGeom prst="rect">
            <a:avLst/>
          </a:prstGeom>
        </p:spPr>
      </p:pic>
      <p:pic>
        <p:nvPicPr>
          <p:cNvPr id="1027" name="Picture 3" descr="D:\2 Google Drive backup\RA cloud 20210530\31-Photothèques\5- IMEUBLES\Godefroid de Bouillon 55 après\1DSCN1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027237"/>
            <a:ext cx="2448272" cy="326436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295835" y="2607535"/>
            <a:ext cx="2926804"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Avenue Churchill 234 à Uccle</a:t>
            </a:r>
          </a:p>
        </p:txBody>
      </p:sp>
      <p:pic>
        <p:nvPicPr>
          <p:cNvPr id="8" name="Picture 4" descr="D:\2 Google Drive backup\RA cloud 20210530\31-Photothèques\5- IMEUBLES\Churchill 234 après\DSC_00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466" y="2926563"/>
            <a:ext cx="3439542" cy="2292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3" name="Rectangle 2"/>
          <p:cNvSpPr/>
          <p:nvPr/>
        </p:nvSpPr>
        <p:spPr>
          <a:xfrm>
            <a:off x="0" y="263880"/>
            <a:ext cx="914364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914039" algn="ctr"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Conseil </a:t>
            </a:r>
            <a:r>
              <a:rPr lang="fr-BE" sz="2400" b="1" i="0" u="none" strike="noStrike" kern="1200" spc="0" dirty="0" smtClean="0">
                <a:ln>
                  <a:noFill/>
                </a:ln>
                <a:solidFill>
                  <a:srgbClr val="000000"/>
                </a:solidFill>
                <a:latin typeface="Calibri" pitchFamily="18"/>
                <a:ea typeface="Microsoft YaHei" pitchFamily="2"/>
                <a:cs typeface="Mangal" pitchFamily="2"/>
              </a:rPr>
              <a:t>d’administration – échéance des mandats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41371" y="6002727"/>
            <a:ext cx="8077763" cy="7029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0" rIns="90000" bIns="45000" anchor="t" anchorCtr="0" compatLnSpc="0">
            <a:spAutoFit/>
          </a:bodyPr>
          <a:lstStyle/>
          <a:p>
            <a:pPr marL="0" marR="0" lvl="0" indent="0" algn="just" rtl="0" hangingPunct="1">
              <a:lnSpc>
                <a:spcPct val="100000"/>
              </a:lnSpc>
              <a:spcBef>
                <a:spcPts val="0"/>
              </a:spcBef>
              <a:spcAft>
                <a:spcPts val="0"/>
              </a:spcAft>
              <a:buClr>
                <a:srgbClr val="003399"/>
              </a:buClr>
              <a:buSzPct val="45000"/>
              <a:tabLst/>
              <a:defRPr sz="1800"/>
            </a:pPr>
            <a:r>
              <a:rPr lang="fr-BE" sz="2400" dirty="0">
                <a:solidFill>
                  <a:srgbClr val="000000"/>
                </a:solidFill>
                <a:latin typeface="Calibri" pitchFamily="18"/>
                <a:ea typeface="Microsoft YaHei" pitchFamily="2"/>
                <a:cs typeface="Mangal" pitchFamily="2"/>
              </a:rPr>
              <a:t>*</a:t>
            </a: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b="0" i="0" u="none" strike="noStrike" kern="1200" spc="0" dirty="0" smtClean="0">
                <a:ln>
                  <a:noFill/>
                </a:ln>
                <a:solidFill>
                  <a:srgbClr val="000000"/>
                </a:solidFill>
                <a:latin typeface="Calibri" pitchFamily="18"/>
                <a:ea typeface="Microsoft YaHei" pitchFamily="2"/>
                <a:cs typeface="Mangal" pitchFamily="2"/>
              </a:rPr>
              <a:t>Ces administratrices et administrateurs  se présentent </a:t>
            </a:r>
            <a:r>
              <a:rPr lang="fr-BE" b="0" i="0" u="none" strike="noStrike" kern="1200" spc="0" dirty="0">
                <a:ln>
                  <a:noFill/>
                </a:ln>
                <a:solidFill>
                  <a:srgbClr val="000000"/>
                </a:solidFill>
                <a:latin typeface="Calibri" pitchFamily="18"/>
                <a:ea typeface="Microsoft YaHei" pitchFamily="2"/>
                <a:cs typeface="Mangal" pitchFamily="2"/>
              </a:rPr>
              <a:t>à vos suffrages </a:t>
            </a:r>
            <a:r>
              <a:rPr lang="fr-BE" dirty="0" smtClean="0">
                <a:solidFill>
                  <a:srgbClr val="000000"/>
                </a:solidFill>
                <a:latin typeface="Calibri" pitchFamily="18"/>
                <a:ea typeface="Microsoft YaHei" pitchFamily="2"/>
                <a:cs typeface="Mangal" pitchFamily="2"/>
              </a:rPr>
              <a:t> pour un </a:t>
            </a:r>
            <a:r>
              <a:rPr lang="fr-BE" b="0" i="0" u="none" strike="noStrike" kern="1200" spc="0" dirty="0" smtClean="0">
                <a:ln>
                  <a:noFill/>
                </a:ln>
                <a:solidFill>
                  <a:srgbClr val="000000"/>
                </a:solidFill>
                <a:latin typeface="Calibri" pitchFamily="18"/>
                <a:ea typeface="Microsoft YaHei" pitchFamily="2"/>
                <a:cs typeface="Mangal" pitchFamily="2"/>
              </a:rPr>
              <a:t>mandat </a:t>
            </a:r>
            <a:r>
              <a:rPr lang="fr-BE" b="0" i="0" u="none" strike="noStrike" kern="1200" spc="0" dirty="0">
                <a:ln>
                  <a:noFill/>
                </a:ln>
                <a:solidFill>
                  <a:srgbClr val="000000"/>
                </a:solidFill>
                <a:latin typeface="Calibri" pitchFamily="18"/>
                <a:ea typeface="Microsoft YaHei" pitchFamily="2"/>
                <a:cs typeface="Mangal" pitchFamily="2"/>
              </a:rPr>
              <a:t>de </a:t>
            </a:r>
            <a:r>
              <a:rPr lang="fr-BE" b="0" i="0" u="none" strike="noStrike" kern="1200" spc="0" dirty="0" smtClean="0">
                <a:ln>
                  <a:noFill/>
                </a:ln>
                <a:solidFill>
                  <a:srgbClr val="000000"/>
                </a:solidFill>
                <a:latin typeface="Calibri" pitchFamily="18"/>
                <a:ea typeface="Microsoft YaHei" pitchFamily="2"/>
                <a:cs typeface="Mangal" pitchFamily="2"/>
              </a:rPr>
              <a:t>2 ans</a:t>
            </a:r>
            <a:r>
              <a:rPr lang="fr-BE" b="0" i="0" u="none" strike="noStrike" kern="1200" spc="0" dirty="0">
                <a:ln>
                  <a:noFill/>
                </a:ln>
                <a:solidFill>
                  <a:srgbClr val="000000"/>
                </a:solidFill>
                <a:latin typeface="Calibri" pitchFamily="18"/>
                <a:ea typeface="Microsoft YaHei" pitchFamily="2"/>
                <a:cs typeface="Mangal" pitchFamily="2"/>
              </a:rPr>
              <a:t>)</a:t>
            </a:r>
          </a:p>
        </p:txBody>
      </p:sp>
      <p:graphicFrame>
        <p:nvGraphicFramePr>
          <p:cNvPr id="6" name="Tableau 5"/>
          <p:cNvGraphicFramePr>
            <a:graphicFrameLocks noGrp="1"/>
          </p:cNvGraphicFramePr>
          <p:nvPr>
            <p:extLst>
              <p:ext uri="{D42A27DB-BD31-4B8C-83A1-F6EECF244321}">
                <p14:modId xmlns:p14="http://schemas.microsoft.com/office/powerpoint/2010/main" val="3387347102"/>
              </p:ext>
            </p:extLst>
          </p:nvPr>
        </p:nvGraphicFramePr>
        <p:xfrm>
          <a:off x="476878" y="753873"/>
          <a:ext cx="7951271" cy="5304047"/>
        </p:xfrm>
        <a:graphic>
          <a:graphicData uri="http://schemas.openxmlformats.org/drawingml/2006/table">
            <a:tbl>
              <a:tblPr firstRow="1" bandRow="1">
                <a:tableStyleId>{5C22544A-7EE6-4342-B048-85BDC9FD1C3A}</a:tableStyleId>
              </a:tblPr>
              <a:tblGrid>
                <a:gridCol w="5463274"/>
                <a:gridCol w="1296144"/>
                <a:gridCol w="1191853"/>
              </a:tblGrid>
              <a:tr h="364041">
                <a:tc>
                  <a:txBody>
                    <a:bodyPr/>
                    <a:lstStyle/>
                    <a:p>
                      <a:r>
                        <a:rPr lang="fr-BE" dirty="0" smtClean="0"/>
                        <a:t>NOM</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a:t>
                      </a:r>
                      <a:r>
                        <a:rPr lang="fr-BE" baseline="0" dirty="0" smtClean="0"/>
                        <a:t> 2021</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mtClean="0"/>
                        <a:t>AG 2022</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Billiet</a:t>
                      </a:r>
                      <a:r>
                        <a:rPr lang="fr-BE" sz="1800" dirty="0" smtClean="0"/>
                        <a:t> Michel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Cassiers Bernard*,</a:t>
                      </a:r>
                      <a:r>
                        <a:rPr lang="fr-BE" sz="1800" baseline="0" dirty="0" smtClean="0"/>
                        <a:t> trésorier et administrateur délégué</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Cuylits</a:t>
                      </a:r>
                      <a:r>
                        <a:rPr lang="fr-BE" sz="1800" dirty="0" smtClean="0"/>
                        <a:t> Philippe,</a:t>
                      </a:r>
                      <a:r>
                        <a:rPr lang="fr-BE" sz="1800" baseline="0" dirty="0" smtClean="0"/>
                        <a:t> président</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Defawe</a:t>
                      </a:r>
                      <a:r>
                        <a:rPr lang="fr-BE" sz="1800" dirty="0" smtClean="0"/>
                        <a:t> Paul*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smtClean="0"/>
                        <a:t>Etienne Philippe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Grimberghs</a:t>
                      </a:r>
                      <a:r>
                        <a:rPr lang="fr-BE" sz="1800" dirty="0" smtClean="0"/>
                        <a:t> Denis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Louveaux</a:t>
                      </a:r>
                      <a:r>
                        <a:rPr lang="fr-BE" sz="1800" baseline="0" dirty="0" smtClean="0"/>
                        <a:t> Françoise </a:t>
                      </a:r>
                      <a:r>
                        <a:rPr lang="fr-BE" sz="1800" dirty="0" smtClean="0"/>
                        <a:t>*</a:t>
                      </a:r>
                      <a:r>
                        <a:rPr lang="fr-BE" sz="1800" baseline="0" dirty="0" smtClean="0"/>
                        <a:t> , </a:t>
                      </a:r>
                      <a:r>
                        <a:rPr lang="fr-BE" sz="1800" baseline="0" dirty="0" err="1" smtClean="0"/>
                        <a:t>adm</a:t>
                      </a:r>
                      <a:r>
                        <a:rPr lang="fr-BE" sz="1800" baseline="0" dirty="0" smtClean="0"/>
                        <a:t>. déléguée à la  gestion journalière </a:t>
                      </a:r>
                      <a:endParaRPr lang="fr-BE"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BE" dirty="0" smtClean="0"/>
                        <a:t>échéance</a:t>
                      </a:r>
                      <a:r>
                        <a:rPr lang="fr-BE" baseline="0" dirty="0" smtClean="0"/>
                        <a:t> </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Roose</a:t>
                      </a:r>
                      <a:r>
                        <a:rPr lang="fr-BE" sz="1800" baseline="0" dirty="0" smtClean="0"/>
                        <a:t> Stéphanie </a:t>
                      </a:r>
                      <a:r>
                        <a:rPr lang="fr-BE" sz="18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Seghin</a:t>
                      </a:r>
                      <a:r>
                        <a:rPr lang="fr-BE" sz="1800" dirty="0" smtClean="0"/>
                        <a:t> Isabelle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720">
                <a:tc>
                  <a:txBody>
                    <a:bodyPr/>
                    <a:lstStyle/>
                    <a:p>
                      <a:r>
                        <a:rPr lang="fr-BE" sz="1800" dirty="0" err="1" smtClean="0"/>
                        <a:t>Simons-Waucquez</a:t>
                      </a:r>
                      <a:r>
                        <a:rPr lang="fr-BE" sz="1800" baseline="0" dirty="0" smtClean="0"/>
                        <a:t> Eliane , secrétaire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dirty="0" smtClean="0"/>
                        <a:t>échéance</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b="0" dirty="0" smtClean="0"/>
                        <a:t>Thomas Pierre </a:t>
                      </a:r>
                      <a:r>
                        <a:rPr lang="fr-BE" sz="18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1</a:t>
                      </a:r>
                      <a:r>
                        <a:rPr lang="fr-BE" sz="1800" baseline="30000" dirty="0" smtClean="0"/>
                        <a:t>er</a:t>
                      </a:r>
                      <a:r>
                        <a:rPr lang="fr-BE" sz="1800" dirty="0" smtClean="0"/>
                        <a:t> mandat</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Waucquez</a:t>
                      </a:r>
                      <a:r>
                        <a:rPr lang="fr-BE" sz="1800" baseline="0" dirty="0" smtClean="0"/>
                        <a:t> Emmanuel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885" y="263880"/>
            <a:ext cx="633115" cy="620325"/>
          </a:xfrm>
          <a:prstGeom prst="rect">
            <a:avLst/>
          </a:prstGeom>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3" name="Rectangle 2"/>
          <p:cNvSpPr/>
          <p:nvPr/>
        </p:nvSpPr>
        <p:spPr>
          <a:xfrm>
            <a:off x="630000" y="1119960"/>
            <a:ext cx="7920360" cy="30963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just"/>
            <a:r>
              <a:rPr lang="fr-BE" sz="2400" dirty="0"/>
              <a:t>La </a:t>
            </a:r>
            <a:r>
              <a:rPr lang="fr-BE" sz="2400" dirty="0" err="1"/>
              <a:t>s.c.r.l</a:t>
            </a:r>
            <a:r>
              <a:rPr lang="fr-BE" sz="2400" dirty="0"/>
              <a:t>. FCG, rue de </a:t>
            </a:r>
            <a:r>
              <a:rPr lang="fr-BE" sz="2400" dirty="0" err="1"/>
              <a:t>Jausse</a:t>
            </a:r>
            <a:r>
              <a:rPr lang="fr-BE" sz="2400" dirty="0"/>
              <a:t> 49 à 5100 </a:t>
            </a:r>
            <a:r>
              <a:rPr lang="fr-BE" sz="2400" dirty="0" err="1" smtClean="0"/>
              <a:t>Naninnes</a:t>
            </a:r>
            <a:r>
              <a:rPr lang="fr-BE" sz="2400" dirty="0" smtClean="0"/>
              <a:t>, représentée </a:t>
            </a:r>
            <a:r>
              <a:rPr lang="fr-BE" sz="2400" dirty="0"/>
              <a:t>par Olivier </a:t>
            </a:r>
            <a:r>
              <a:rPr lang="fr-BE" sz="2400" dirty="0" err="1"/>
              <a:t>Ronsmans</a:t>
            </a:r>
            <a:r>
              <a:rPr lang="fr-BE" sz="2400" dirty="0"/>
              <a:t>, a été désignée </a:t>
            </a:r>
            <a:r>
              <a:rPr lang="fr-BE" sz="2400" dirty="0" smtClean="0"/>
              <a:t>en tant </a:t>
            </a:r>
            <a:r>
              <a:rPr lang="fr-BE" sz="2400" dirty="0"/>
              <a:t>que commissaire aux comptes par l’Assemblée Générale de 2018 pour 3 ans et son mandat </a:t>
            </a:r>
            <a:r>
              <a:rPr lang="fr-BE" sz="2400" dirty="0" smtClean="0"/>
              <a:t>expire, à </a:t>
            </a:r>
            <a:r>
              <a:rPr lang="fr-BE" sz="2400" dirty="0"/>
              <a:t>l’issue de l’Assemblée Générale de 2021</a:t>
            </a:r>
            <a:r>
              <a:rPr lang="fr-BE" sz="2400" dirty="0" smtClean="0"/>
              <a:t>.</a:t>
            </a:r>
          </a:p>
          <a:p>
            <a:pPr algn="just"/>
            <a:endParaRPr lang="fr-BE" sz="2400" dirty="0" smtClean="0"/>
          </a:p>
          <a:p>
            <a:pPr algn="just"/>
            <a:r>
              <a:rPr lang="fr-BE" sz="2400" dirty="0" err="1" smtClean="0"/>
              <a:t>ll</a:t>
            </a:r>
            <a:r>
              <a:rPr lang="fr-BE" sz="2400" dirty="0" smtClean="0"/>
              <a:t> </a:t>
            </a:r>
            <a:r>
              <a:rPr lang="fr-BE" sz="2400" dirty="0"/>
              <a:t>est proposé à l’assemblée générale de renouveler son mandat </a:t>
            </a:r>
            <a:r>
              <a:rPr lang="fr-BE" sz="2400" dirty="0" smtClean="0"/>
              <a:t>pour 3 </a:t>
            </a:r>
            <a:r>
              <a:rPr lang="fr-BE" sz="2400" dirty="0"/>
              <a:t>ans soit jusqu’à l’issue de l’assemblée générale de 2024</a:t>
            </a:r>
            <a:endParaRPr lang="fr-BE" sz="2400" b="0" i="0" u="none" strike="noStrike" kern="1200" spc="0" dirty="0">
              <a:ln>
                <a:noFill/>
              </a:ln>
              <a:solidFill>
                <a:srgbClr val="000000"/>
              </a:solidFill>
              <a:latin typeface="Calibri" pitchFamily="18"/>
              <a:ea typeface="Microsoft YaHei" pitchFamily="2"/>
              <a:cs typeface="Mangal" pitchFamily="2"/>
            </a:endParaRPr>
          </a:p>
        </p:txBody>
      </p:sp>
      <p:sp>
        <p:nvSpPr>
          <p:cNvPr id="4" name="Rectangle 3"/>
          <p:cNvSpPr/>
          <p:nvPr/>
        </p:nvSpPr>
        <p:spPr>
          <a:xfrm>
            <a:off x="-34200" y="26064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a:ln>
                  <a:noFill/>
                </a:ln>
                <a:solidFill>
                  <a:srgbClr val="000000"/>
                </a:solidFill>
                <a:latin typeface="Calibri" pitchFamily="18"/>
                <a:ea typeface="Microsoft YaHei" pitchFamily="2"/>
                <a:cs typeface="Mangal" pitchFamily="2"/>
              </a:rPr>
              <a:t>Commissaire aux comptes</a:t>
            </a:r>
          </a:p>
        </p:txBody>
      </p:sp>
      <p:sp>
        <p:nvSpPr>
          <p:cNvPr id="5" name="Rectangle 4"/>
          <p:cNvSpPr/>
          <p:nvPr/>
        </p:nvSpPr>
        <p:spPr>
          <a:xfrm>
            <a:off x="662763" y="4653136"/>
            <a:ext cx="8103960" cy="196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dirty="0" smtClean="0">
                <a:solidFill>
                  <a:srgbClr val="000000"/>
                </a:solidFill>
                <a:latin typeface="Calibri" pitchFamily="18"/>
                <a:ea typeface="Microsoft YaHei" pitchFamily="2"/>
                <a:cs typeface="Mangal" pitchFamily="2"/>
              </a:rPr>
              <a:t>R</a:t>
            </a:r>
            <a:r>
              <a:rPr lang="fr-BE" sz="2400" b="0" i="0" u="none" strike="noStrike" kern="1200" spc="0" dirty="0" smtClean="0">
                <a:ln>
                  <a:noFill/>
                </a:ln>
                <a:solidFill>
                  <a:srgbClr val="000000"/>
                </a:solidFill>
                <a:latin typeface="Calibri" pitchFamily="18"/>
                <a:ea typeface="Microsoft YaHei" pitchFamily="2"/>
                <a:cs typeface="Mangal" pitchFamily="2"/>
              </a:rPr>
              <a:t>apport </a:t>
            </a:r>
            <a:r>
              <a:rPr lang="fr-BE" sz="2400" b="0" i="0" u="none" strike="noStrike" kern="1200" spc="0" dirty="0">
                <a:ln>
                  <a:noFill/>
                </a:ln>
                <a:solidFill>
                  <a:srgbClr val="000000"/>
                </a:solidFill>
                <a:latin typeface="Calibri" pitchFamily="18"/>
                <a:ea typeface="Microsoft YaHei" pitchFamily="2"/>
                <a:cs typeface="Mangal" pitchFamily="2"/>
              </a:rPr>
              <a:t>annuel, comptes, bilan, budget comptable et budget  de trésorerie sont soumis à l’approbation de l’Assemblée Générale.</a:t>
            </a:r>
          </a:p>
          <a:p>
            <a:pPr marL="0" marR="0" lvl="0" indent="0" algn="l" rtl="0" hangingPunct="1">
              <a:lnSpc>
                <a:spcPct val="100000"/>
              </a:lnSpc>
              <a:spcBef>
                <a:spcPts val="0"/>
              </a:spcBef>
              <a:spcAft>
                <a:spcPts val="0"/>
              </a:spcAft>
              <a:buNone/>
              <a:tabLst/>
              <a:defRPr sz="1800"/>
            </a:pPr>
            <a:r>
              <a:rPr lang="fr-BE" sz="2400" b="0" i="0" u="none" strike="noStrike" kern="1200" spc="0" dirty="0">
                <a:ln>
                  <a:noFill/>
                </a:ln>
                <a:solidFill>
                  <a:srgbClr val="000000"/>
                </a:solidFill>
                <a:latin typeface="Calibri" pitchFamily="18"/>
                <a:ea typeface="Microsoft YaHei" pitchFamily="2"/>
                <a:cs typeface="Mangal" pitchFamily="2"/>
              </a:rPr>
              <a:t>Il est également proposé à l’Assemblée de donner décharges aux </a:t>
            </a:r>
            <a:r>
              <a:rPr lang="fr-BE" sz="2400" b="0" i="0" u="none" strike="noStrike" kern="1200" spc="0" dirty="0" smtClean="0">
                <a:ln>
                  <a:noFill/>
                </a:ln>
                <a:solidFill>
                  <a:srgbClr val="000000"/>
                </a:solidFill>
                <a:latin typeface="Calibri" pitchFamily="18"/>
                <a:ea typeface="Microsoft YaHei" pitchFamily="2"/>
                <a:cs typeface="Mangal" pitchFamily="2"/>
              </a:rPr>
              <a:t>administrateurs, administratrices  </a:t>
            </a:r>
            <a:r>
              <a:rPr lang="fr-BE" sz="2400" b="0" i="0" u="none" strike="noStrike" kern="1200" spc="0" dirty="0">
                <a:ln>
                  <a:noFill/>
                </a:ln>
                <a:solidFill>
                  <a:srgbClr val="000000"/>
                </a:solidFill>
                <a:latin typeface="Calibri" pitchFamily="18"/>
                <a:ea typeface="Microsoft YaHei" pitchFamily="2"/>
                <a:cs typeface="Mangal" pitchFamily="2"/>
              </a:rPr>
              <a:t>et commissaire.</a:t>
            </a:r>
          </a:p>
        </p:txBody>
      </p:sp>
      <p:sp>
        <p:nvSpPr>
          <p:cNvPr id="6" name="Rectangle 6"/>
          <p:cNvSpPr/>
          <p:nvPr/>
        </p:nvSpPr>
        <p:spPr>
          <a:xfrm>
            <a:off x="27360" y="4069079"/>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Approbation</a:t>
            </a:r>
            <a:endParaRPr lang="fr-BE" sz="2400" b="1" i="0" u="none" strike="noStrike" kern="1200" spc="0" dirty="0">
              <a:ln>
                <a:noFill/>
              </a:ln>
              <a:solidFill>
                <a:srgbClr val="000000"/>
              </a:solidFill>
              <a:latin typeface="Calibri" pitchFamily="18"/>
              <a:ea typeface="Microsoft YaHei" pitchFamily="2"/>
              <a:cs typeface="Mangal" pitchFamily="2"/>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726" y="36391"/>
            <a:ext cx="923267"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pic>
        <p:nvPicPr>
          <p:cNvPr id="1030" name="Picture 6" descr="Un grand merci pour votre implication - Proper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197" y="1772816"/>
            <a:ext cx="5734745" cy="3586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p:nvPr/>
        </p:nvSpPr>
        <p:spPr>
          <a:xfrm>
            <a:off x="380501" y="976052"/>
            <a:ext cx="8475063" cy="10301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defRPr sz="1800"/>
            </a:pPr>
            <a:r>
              <a:rPr lang="fr-BE" sz="2000" dirty="0" smtClean="0"/>
              <a:t>Les nombreux projets en cours ne sont possibles qu’avec l’aide de propriétaires, prêteurs, donateurs et institutions qui sont convaincus de l’importance de la création de logements de qualité pour lutter contre l’exclusion sociale.</a:t>
            </a:r>
            <a:endParaRPr lang="fr-BE" sz="2000" b="0"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58233" y="5085184"/>
            <a:ext cx="8627760" cy="7170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fr-BE" sz="2000" dirty="0" smtClean="0"/>
              <a:t>Un chaleureux merci à toutes et tous de croire à l’action de </a:t>
            </a:r>
            <a:r>
              <a:rPr lang="fr-BE" sz="2000" dirty="0" err="1" smtClean="0"/>
              <a:t>Renovassistance</a:t>
            </a:r>
            <a:r>
              <a:rPr lang="fr-BE" sz="2000" dirty="0" smtClean="0"/>
              <a:t> et de la soutenir </a:t>
            </a:r>
            <a:endParaRPr lang="fr-BE" sz="2000" dirty="0"/>
          </a:p>
        </p:txBody>
      </p:sp>
      <p:sp>
        <p:nvSpPr>
          <p:cNvPr id="6" name="AutoShape 2" descr="Résultat de recherche d'images pour &quot;merc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4" descr="Résultat de recherche d'images pour &quot;merci&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6" descr="Résultat de recherche d'images pour &quot;merci&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832" y="113251"/>
            <a:ext cx="914400" cy="895927"/>
          </a:xfrm>
          <a:prstGeom prst="rect">
            <a:avLst/>
          </a:prstGeom>
        </p:spPr>
      </p:pic>
      <p:sp>
        <p:nvSpPr>
          <p:cNvPr id="9" name="AutoShape 2" descr="Un grand merci pour votre implication - Propertis"/>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0" name="AutoShape 4" descr="Un grand merci pour votre implication - Propertis"/>
          <p:cNvSpPr>
            <a:spLocks noChangeAspect="1" noChangeArrowheads="1"/>
          </p:cNvSpPr>
          <p:nvPr/>
        </p:nvSpPr>
        <p:spPr bwMode="auto">
          <a:xfrm>
            <a:off x="307975" y="-6556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p:nvPr/>
        </p:nvSpPr>
        <p:spPr>
          <a:xfrm>
            <a:off x="2152378" y="263880"/>
            <a:ext cx="4314236"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Rénovations </a:t>
            </a:r>
            <a:r>
              <a:rPr lang="fr-BE" sz="2400" b="1" dirty="0" err="1" smtClean="0">
                <a:solidFill>
                  <a:srgbClr val="000000"/>
                </a:solidFill>
                <a:latin typeface="Calibri" pitchFamily="18"/>
                <a:ea typeface="Microsoft YaHei" pitchFamily="2"/>
                <a:cs typeface="Mangal" pitchFamily="2"/>
              </a:rPr>
              <a:t>terrminées</a:t>
            </a:r>
            <a:r>
              <a:rPr lang="fr-BE" sz="2400" b="1" dirty="0" smtClean="0">
                <a:solidFill>
                  <a:srgbClr val="000000"/>
                </a:solidFill>
                <a:latin typeface="Calibri" pitchFamily="18"/>
                <a:ea typeface="Microsoft YaHei" pitchFamily="2"/>
                <a:cs typeface="Mangal" pitchFamily="2"/>
              </a:rPr>
              <a:t> en 2021</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3" name="ZoneTexte 2"/>
          <p:cNvSpPr txBox="1"/>
          <p:nvPr/>
        </p:nvSpPr>
        <p:spPr>
          <a:xfrm>
            <a:off x="444625" y="1182922"/>
            <a:ext cx="3682752"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Rue Dieudonné Lefèvre 47 à Laeken</a:t>
            </a:r>
          </a:p>
        </p:txBody>
      </p:sp>
      <p:sp>
        <p:nvSpPr>
          <p:cNvPr id="4" name="ZoneTexte 3"/>
          <p:cNvSpPr txBox="1"/>
          <p:nvPr/>
        </p:nvSpPr>
        <p:spPr>
          <a:xfrm>
            <a:off x="576567" y="5661248"/>
            <a:ext cx="4030513"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Avenue d'</a:t>
            </a:r>
            <a:r>
              <a:rPr lang="fr-BE" dirty="0" err="1"/>
              <a:t>Itterbeek</a:t>
            </a:r>
            <a:r>
              <a:rPr lang="fr-BE" dirty="0"/>
              <a:t> 175-177 à Anderlecht</a:t>
            </a:r>
          </a:p>
        </p:txBody>
      </p:sp>
      <p:sp>
        <p:nvSpPr>
          <p:cNvPr id="5" name="ZoneTexte 4"/>
          <p:cNvSpPr txBox="1"/>
          <p:nvPr/>
        </p:nvSpPr>
        <p:spPr>
          <a:xfrm>
            <a:off x="4127376" y="3512299"/>
            <a:ext cx="4405064"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Rue des </a:t>
            </a:r>
            <a:r>
              <a:rPr lang="fr-BE" dirty="0" err="1"/>
              <a:t>Quatre-Vents</a:t>
            </a:r>
            <a:r>
              <a:rPr lang="fr-BE" dirty="0"/>
              <a:t> 25 &amp; 25b à </a:t>
            </a:r>
            <a:r>
              <a:rPr lang="fr-BE" dirty="0" err="1" smtClean="0"/>
              <a:t>Molenbeek</a:t>
            </a:r>
            <a:endParaRPr lang="fr-BE" dirty="0"/>
          </a:p>
        </p:txBody>
      </p:sp>
      <p:pic>
        <p:nvPicPr>
          <p:cNvPr id="2050" name="Picture 2" descr="D:\2 Google Drive backup\RA cloud 20210530\31-Photothèques\5- IMEUBLES\Lefèvre Dieudonné 47 après\2020-12-21 EmW D.Lefèvre Portes Ouvertes\DSC_0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30227" y="2142184"/>
            <a:ext cx="3511548" cy="23407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 Google Drive backup\RA cloud 20210530\31-Photothèques\5- IMEUBLES\Quatre Vents 25-25B après\2020-01-28 QVEN Photos EmW\DSC_0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24744"/>
            <a:ext cx="3583558" cy="2388768"/>
          </a:xfrm>
          <a:prstGeom prst="rect">
            <a:avLst/>
          </a:prstGeom>
          <a:noFill/>
          <a:ln>
            <a:solidFill>
              <a:schemeClr val="tx1">
                <a:alpha val="98000"/>
              </a:schemeClr>
            </a:solidFill>
          </a:ln>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080" y="4221088"/>
            <a:ext cx="3596239" cy="239467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33" y="91494"/>
            <a:ext cx="923267" cy="904615"/>
          </a:xfrm>
          <a:prstGeom prst="rect">
            <a:avLst/>
          </a:prstGeom>
        </p:spPr>
      </p:pic>
    </p:spTree>
    <p:extLst>
      <p:ext uri="{BB962C8B-B14F-4D97-AF65-F5344CB8AC3E}">
        <p14:creationId xmlns:p14="http://schemas.microsoft.com/office/powerpoint/2010/main" val="190532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2647546" y="263880"/>
            <a:ext cx="371782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Projets </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(inauguration 2022)</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603" y="5822831"/>
            <a:ext cx="923267" cy="904615"/>
          </a:xfrm>
          <a:prstGeom prst="rect">
            <a:avLst/>
          </a:prstGeom>
        </p:spPr>
      </p:pic>
      <p:sp>
        <p:nvSpPr>
          <p:cNvPr id="14" name="ZoneTexte 13"/>
          <p:cNvSpPr txBox="1"/>
          <p:nvPr/>
        </p:nvSpPr>
        <p:spPr>
          <a:xfrm>
            <a:off x="198616" y="450028"/>
            <a:ext cx="2399184" cy="646331"/>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pPr algn="ctr"/>
            <a:r>
              <a:rPr lang="fr-BE" dirty="0"/>
              <a:t>Avenue Dailly 134 à Schaerbeek</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008163"/>
            <a:ext cx="2149360" cy="2867499"/>
          </a:xfrm>
          <a:prstGeom prst="rect">
            <a:avLst/>
          </a:prstGeom>
        </p:spPr>
      </p:pic>
      <p:sp>
        <p:nvSpPr>
          <p:cNvPr id="15" name="ZoneTexte 14"/>
          <p:cNvSpPr txBox="1"/>
          <p:nvPr/>
        </p:nvSpPr>
        <p:spPr>
          <a:xfrm>
            <a:off x="3517317" y="1472414"/>
            <a:ext cx="1978276" cy="646331"/>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pPr algn="ctr"/>
            <a:r>
              <a:rPr lang="fr-BE" dirty="0"/>
              <a:t>Rue Josaphat 312 à Schaerbeek</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474" y="2052219"/>
            <a:ext cx="1831883" cy="2448272"/>
          </a:xfrm>
          <a:prstGeom prst="rect">
            <a:avLst/>
          </a:prstGeom>
        </p:spPr>
      </p:pic>
      <p:sp>
        <p:nvSpPr>
          <p:cNvPr id="8" name="Rectangle 7"/>
          <p:cNvSpPr/>
          <p:nvPr/>
        </p:nvSpPr>
        <p:spPr>
          <a:xfrm>
            <a:off x="6386251" y="450145"/>
            <a:ext cx="2384013"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a:t>Rue Bonaventure 61 à Jette</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7724" y="1008164"/>
            <a:ext cx="1916723" cy="2867499"/>
          </a:xfrm>
          <a:prstGeom prst="rect">
            <a:avLst/>
          </a:prstGeom>
        </p:spPr>
      </p:pic>
      <p:sp>
        <p:nvSpPr>
          <p:cNvPr id="19" name="Rectangle 18"/>
          <p:cNvSpPr/>
          <p:nvPr/>
        </p:nvSpPr>
        <p:spPr>
          <a:xfrm>
            <a:off x="4321992" y="5868928"/>
            <a:ext cx="2384013"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a:t>Avenue </a:t>
            </a:r>
            <a:r>
              <a:rPr lang="fr-BE" dirty="0" smtClean="0"/>
              <a:t>Eekhoud </a:t>
            </a:r>
            <a:r>
              <a:rPr lang="fr-BE" dirty="0"/>
              <a:t>48 à Schaerbeek</a:t>
            </a:r>
          </a:p>
        </p:txBody>
      </p:sp>
      <p:sp>
        <p:nvSpPr>
          <p:cNvPr id="20" name="Rectangle 19"/>
          <p:cNvSpPr/>
          <p:nvPr/>
        </p:nvSpPr>
        <p:spPr>
          <a:xfrm>
            <a:off x="2441287" y="5016202"/>
            <a:ext cx="2736304"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a:t>Chaussée de </a:t>
            </a:r>
            <a:r>
              <a:rPr lang="fr-BE" dirty="0" err="1"/>
              <a:t>Haecht</a:t>
            </a:r>
            <a:r>
              <a:rPr lang="fr-BE" dirty="0"/>
              <a:t> 406 à Schaerbeek</a:t>
            </a: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4039850"/>
            <a:ext cx="2149360" cy="2747005"/>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1166" y="4234217"/>
            <a:ext cx="2002572" cy="2576302"/>
          </a:xfrm>
          <a:prstGeom prst="rect">
            <a:avLst/>
          </a:prstGeom>
        </p:spPr>
      </p:pic>
    </p:spTree>
    <p:extLst>
      <p:ext uri="{BB962C8B-B14F-4D97-AF65-F5344CB8AC3E}">
        <p14:creationId xmlns:p14="http://schemas.microsoft.com/office/powerpoint/2010/main" val="35255811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940152" y="214585"/>
            <a:ext cx="2952328"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smtClean="0"/>
              <a:t>Rue d’</a:t>
            </a:r>
            <a:r>
              <a:rPr lang="fr-BE" dirty="0" err="1" smtClean="0"/>
              <a:t>Anethan</a:t>
            </a:r>
            <a:r>
              <a:rPr lang="fr-BE" dirty="0" smtClean="0"/>
              <a:t> 42-44 à </a:t>
            </a:r>
            <a:r>
              <a:rPr lang="fr-BE" dirty="0"/>
              <a:t>Schaerbeek</a:t>
            </a:r>
          </a:p>
        </p:txBody>
      </p:sp>
      <p:sp>
        <p:nvSpPr>
          <p:cNvPr id="15" name="Rectangle 14"/>
          <p:cNvSpPr/>
          <p:nvPr/>
        </p:nvSpPr>
        <p:spPr>
          <a:xfrm>
            <a:off x="107488" y="277086"/>
            <a:ext cx="2736304"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smtClean="0"/>
              <a:t>Rue Jean André De Mot 15 à Etterbeek</a:t>
            </a:r>
            <a:endParaRPr lang="fr-BE" dirty="0"/>
          </a:p>
        </p:txBody>
      </p:sp>
      <p:sp>
        <p:nvSpPr>
          <p:cNvPr id="12" name="Rectangle 11"/>
          <p:cNvSpPr/>
          <p:nvPr/>
        </p:nvSpPr>
        <p:spPr>
          <a:xfrm>
            <a:off x="6564708" y="4695428"/>
            <a:ext cx="2441376"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smtClean="0"/>
              <a:t>Bd </a:t>
            </a:r>
            <a:r>
              <a:rPr lang="fr-BE" dirty="0"/>
              <a:t>Brand </a:t>
            </a:r>
            <a:r>
              <a:rPr lang="fr-BE" dirty="0" err="1"/>
              <a:t>Whitlock</a:t>
            </a:r>
            <a:r>
              <a:rPr lang="fr-BE" dirty="0"/>
              <a:t> 105 à </a:t>
            </a:r>
            <a:r>
              <a:rPr lang="fr-BE" dirty="0" err="1" smtClean="0"/>
              <a:t>Woluwé</a:t>
            </a:r>
            <a:r>
              <a:rPr lang="fr-BE" dirty="0" smtClean="0"/>
              <a:t>-St-Lamb.</a:t>
            </a:r>
            <a:endParaRPr lang="fr-BE" dirty="0"/>
          </a:p>
        </p:txBody>
      </p:sp>
      <p:sp>
        <p:nvSpPr>
          <p:cNvPr id="11" name="Rectangle 10"/>
          <p:cNvSpPr/>
          <p:nvPr/>
        </p:nvSpPr>
        <p:spPr>
          <a:xfrm>
            <a:off x="107488" y="4729370"/>
            <a:ext cx="2160545"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smtClean="0"/>
              <a:t>Rue de la Mutualité 55-57 à Forest </a:t>
            </a:r>
            <a:endParaRPr lang="fr-BE"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033" y="3647488"/>
            <a:ext cx="2054565" cy="3073718"/>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618" y="803184"/>
            <a:ext cx="2743396" cy="2588364"/>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862454"/>
            <a:ext cx="1935088" cy="2902632"/>
          </a:xfrm>
          <a:prstGeom prst="rect">
            <a:avLst/>
          </a:prstGeom>
        </p:spPr>
      </p:pic>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7068" y="1745445"/>
            <a:ext cx="923267" cy="904615"/>
          </a:xfrm>
          <a:prstGeom prst="rect">
            <a:avLst/>
          </a:prstGeom>
        </p:spPr>
      </p:pic>
      <p:sp>
        <p:nvSpPr>
          <p:cNvPr id="9" name="ZoneTexte 1"/>
          <p:cNvSpPr/>
          <p:nvPr/>
        </p:nvSpPr>
        <p:spPr>
          <a:xfrm>
            <a:off x="2699792" y="116632"/>
            <a:ext cx="371782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Projets </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(inauguration 2023)</a:t>
            </a:r>
            <a:endParaRPr lang="fr-BE" sz="2400" b="1" i="0" u="none" strike="noStrike" kern="1200" spc="0" dirty="0">
              <a:ln>
                <a:noFill/>
              </a:ln>
              <a:solidFill>
                <a:srgbClr val="000000"/>
              </a:solidFill>
              <a:latin typeface="Calibri" pitchFamily="18"/>
              <a:ea typeface="Microsoft YaHei" pitchFamily="2"/>
              <a:cs typeface="Mangal" pitchFamily="2"/>
            </a:endParaRP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3647488"/>
            <a:ext cx="2012877" cy="3073718"/>
          </a:xfrm>
          <a:prstGeom prst="rect">
            <a:avLst/>
          </a:prstGeom>
        </p:spPr>
      </p:pic>
      <p:sp>
        <p:nvSpPr>
          <p:cNvPr id="3" name="ZoneTexte 2"/>
          <p:cNvSpPr txBox="1"/>
          <p:nvPr/>
        </p:nvSpPr>
        <p:spPr>
          <a:xfrm>
            <a:off x="872928" y="3488748"/>
            <a:ext cx="1296144" cy="253916"/>
          </a:xfrm>
          <a:prstGeom prst="rect">
            <a:avLst/>
          </a:prstGeom>
          <a:solidFill>
            <a:schemeClr val="tx1"/>
          </a:solidFill>
        </p:spPr>
        <p:txBody>
          <a:bodyPr wrap="square" rtlCol="0">
            <a:spAutoFit/>
          </a:bodyPr>
          <a:lstStyle/>
          <a:p>
            <a:r>
              <a:rPr lang="fr-BE" sz="1050" dirty="0" smtClean="0">
                <a:solidFill>
                  <a:schemeClr val="bg1"/>
                </a:solidFill>
              </a:rPr>
              <a:t>Projet avec la STIB</a:t>
            </a:r>
            <a:endParaRPr lang="fr-BE" sz="1050" dirty="0">
              <a:solidFill>
                <a:schemeClr val="bg1"/>
              </a:solidFill>
            </a:endParaRPr>
          </a:p>
        </p:txBody>
      </p:sp>
      <p:sp>
        <p:nvSpPr>
          <p:cNvPr id="16" name="ZoneTexte 15"/>
          <p:cNvSpPr txBox="1"/>
          <p:nvPr/>
        </p:nvSpPr>
        <p:spPr>
          <a:xfrm>
            <a:off x="2647243" y="6447653"/>
            <a:ext cx="1296144" cy="253916"/>
          </a:xfrm>
          <a:prstGeom prst="rect">
            <a:avLst/>
          </a:prstGeom>
          <a:solidFill>
            <a:schemeClr val="tx1"/>
          </a:solidFill>
        </p:spPr>
        <p:txBody>
          <a:bodyPr wrap="square" rtlCol="0">
            <a:spAutoFit/>
          </a:bodyPr>
          <a:lstStyle/>
          <a:p>
            <a:r>
              <a:rPr lang="fr-BE" sz="1050" dirty="0" smtClean="0">
                <a:solidFill>
                  <a:schemeClr val="bg1"/>
                </a:solidFill>
              </a:rPr>
              <a:t>Projet avec la STIB</a:t>
            </a:r>
            <a:endParaRPr lang="fr-BE" sz="1050" dirty="0">
              <a:solidFill>
                <a:schemeClr val="bg1"/>
              </a:solidFill>
            </a:endParaRPr>
          </a:p>
        </p:txBody>
      </p:sp>
      <p:sp>
        <p:nvSpPr>
          <p:cNvPr id="17" name="ZoneTexte 16"/>
          <p:cNvSpPr txBox="1"/>
          <p:nvPr/>
        </p:nvSpPr>
        <p:spPr>
          <a:xfrm>
            <a:off x="6876256" y="3140230"/>
            <a:ext cx="1296144" cy="253916"/>
          </a:xfrm>
          <a:prstGeom prst="rect">
            <a:avLst/>
          </a:prstGeom>
          <a:solidFill>
            <a:schemeClr val="tx1"/>
          </a:solidFill>
        </p:spPr>
        <p:txBody>
          <a:bodyPr wrap="square" rtlCol="0">
            <a:spAutoFit/>
          </a:bodyPr>
          <a:lstStyle/>
          <a:p>
            <a:r>
              <a:rPr lang="fr-BE" sz="1050" dirty="0" smtClean="0">
                <a:solidFill>
                  <a:schemeClr val="bg1"/>
                </a:solidFill>
              </a:rPr>
              <a:t>Projet avec la STIB</a:t>
            </a:r>
            <a:endParaRPr lang="fr-BE" sz="1050" dirty="0">
              <a:solidFill>
                <a:schemeClr val="bg1"/>
              </a:solidFill>
            </a:endParaRPr>
          </a:p>
        </p:txBody>
      </p:sp>
    </p:spTree>
    <p:extLst>
      <p:ext uri="{BB962C8B-B14F-4D97-AF65-F5344CB8AC3E}">
        <p14:creationId xmlns:p14="http://schemas.microsoft.com/office/powerpoint/2010/main" val="173752860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1763688" y="263880"/>
            <a:ext cx="5805572"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Travaux dans des immeubles rénovés dans les années 90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822" y="2092385"/>
            <a:ext cx="923267" cy="904615"/>
          </a:xfrm>
          <a:prstGeom prst="rect">
            <a:avLst/>
          </a:prstGeom>
        </p:spPr>
      </p:pic>
      <p:sp>
        <p:nvSpPr>
          <p:cNvPr id="11" name="ZoneTexte 8"/>
          <p:cNvSpPr/>
          <p:nvPr/>
        </p:nvSpPr>
        <p:spPr>
          <a:xfrm flipH="1">
            <a:off x="5539747" y="4387879"/>
            <a:ext cx="2560645"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20000"/>
              <a:lumOff val="80000"/>
            </a:schemeClr>
          </a:solidFill>
          <a:ln>
            <a:noFill/>
            <a:prstDash val="solid"/>
          </a:ln>
        </p:spPr>
        <p:txBody>
          <a:bodyPr vert="horz" wrap="square" lIns="90000" tIns="45000" rIns="90000" bIns="45000" anchor="t" anchorCtr="0" compatLnSpc="0">
            <a:spAutoFit/>
          </a:bodyPr>
          <a:lstStyle/>
          <a:p>
            <a:pPr algn="ctr"/>
            <a:r>
              <a:rPr lang="fr-BE" dirty="0" smtClean="0"/>
              <a:t>Rue </a:t>
            </a:r>
            <a:r>
              <a:rPr lang="fr-BE" dirty="0"/>
              <a:t>de la </a:t>
            </a:r>
            <a:r>
              <a:rPr lang="fr-BE" dirty="0" smtClean="0"/>
              <a:t>Prévoyance 5-7 à Bruxelles</a:t>
            </a:r>
            <a:endParaRPr lang="fr-BE" dirty="0"/>
          </a:p>
        </p:txBody>
      </p:sp>
      <p:sp>
        <p:nvSpPr>
          <p:cNvPr id="12" name="ZoneTexte 8"/>
          <p:cNvSpPr/>
          <p:nvPr/>
        </p:nvSpPr>
        <p:spPr>
          <a:xfrm flipH="1">
            <a:off x="827583" y="4399075"/>
            <a:ext cx="2520281"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20000"/>
              <a:lumOff val="80000"/>
            </a:schemeClr>
          </a:solidFill>
          <a:ln>
            <a:noFill/>
            <a:prstDash val="solid"/>
          </a:ln>
        </p:spPr>
        <p:txBody>
          <a:bodyPr vert="horz" wrap="square" lIns="90000" tIns="45000" rIns="90000" bIns="45000" anchor="t" anchorCtr="0" compatLnSpc="0">
            <a:spAutoFit/>
          </a:bodyPr>
          <a:lstStyle/>
          <a:p>
            <a:pPr algn="ctr"/>
            <a:r>
              <a:rPr lang="fr-BE" dirty="0"/>
              <a:t>Rue des </a:t>
            </a:r>
            <a:r>
              <a:rPr lang="fr-BE" dirty="0" smtClean="0"/>
              <a:t>Fleuristes  31 à Bruxelles</a:t>
            </a:r>
            <a:endParaRPr lang="fr-BE"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48198" y="1080531"/>
            <a:ext cx="2552194" cy="330734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3" y="1185040"/>
            <a:ext cx="2520281" cy="3202839"/>
          </a:xfrm>
          <a:prstGeom prst="rect">
            <a:avLst/>
          </a:prstGeom>
        </p:spPr>
      </p:pic>
      <p:sp>
        <p:nvSpPr>
          <p:cNvPr id="9" name="ZoneTexte 1"/>
          <p:cNvSpPr/>
          <p:nvPr/>
        </p:nvSpPr>
        <p:spPr>
          <a:xfrm>
            <a:off x="2065303" y="5301208"/>
            <a:ext cx="5805572" cy="11240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Pose de panneaux photovoltaïques</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 </a:t>
            </a:r>
            <a:endParaRPr lang="fr-BE" sz="2400" b="1" i="0" u="none" strike="noStrike" kern="1200" spc="0" dirty="0" smtClean="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1800"/>
            </a:pPr>
            <a:r>
              <a:rPr lang="fr-BE" i="0" u="none" strike="noStrike" kern="1200" spc="0" dirty="0" smtClean="0">
                <a:ln>
                  <a:noFill/>
                </a:ln>
                <a:solidFill>
                  <a:srgbClr val="000000"/>
                </a:solidFill>
                <a:latin typeface="Calibri" pitchFamily="18"/>
                <a:ea typeface="Microsoft YaHei" pitchFamily="2"/>
                <a:cs typeface="Mangal" pitchFamily="2"/>
                <a:sym typeface="Wingdings" panose="05000000000000000000" pitchFamily="2" charset="2"/>
              </a:rPr>
              <a:t> </a:t>
            </a:r>
            <a:r>
              <a:rPr lang="fr-BE" i="0" u="none" strike="noStrike" kern="1200" spc="0" dirty="0" smtClean="0">
                <a:ln>
                  <a:noFill/>
                </a:ln>
                <a:solidFill>
                  <a:srgbClr val="000000"/>
                </a:solidFill>
                <a:latin typeface="Calibri" pitchFamily="18"/>
                <a:ea typeface="Microsoft YaHei" pitchFamily="2"/>
                <a:cs typeface="Mangal" pitchFamily="2"/>
              </a:rPr>
              <a:t>7 immeubles équipés au 31 décembre 2020</a:t>
            </a:r>
            <a:endParaRPr lang="fr-BE" i="0" u="none" strike="noStrike" kern="1200" spc="0" dirty="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8115078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373367356"/>
              </p:ext>
            </p:extLst>
          </p:nvPr>
        </p:nvGraphicFramePr>
        <p:xfrm>
          <a:off x="3701070" y="1628800"/>
          <a:ext cx="5328591" cy="3977130"/>
        </p:xfrm>
        <a:graphic>
          <a:graphicData uri="http://schemas.openxmlformats.org/drawingml/2006/table">
            <a:tbl>
              <a:tblPr firstRow="1" firstCol="1" bandRow="1">
                <a:tableStyleId>{5C22544A-7EE6-4342-B048-85BDC9FD1C3A}</a:tableStyleId>
              </a:tblPr>
              <a:tblGrid>
                <a:gridCol w="1224136"/>
                <a:gridCol w="1520895"/>
                <a:gridCol w="1291780"/>
                <a:gridCol w="1291780"/>
              </a:tblGrid>
              <a:tr h="892554">
                <a:tc>
                  <a:txBody>
                    <a:bodyPr/>
                    <a:lstStyle/>
                    <a:p>
                      <a:pPr algn="ctr">
                        <a:lnSpc>
                          <a:spcPct val="115000"/>
                        </a:lnSpc>
                        <a:spcAft>
                          <a:spcPts val="0"/>
                        </a:spcAft>
                        <a:tabLst>
                          <a:tab pos="270510" algn="l"/>
                          <a:tab pos="449580" algn="l"/>
                        </a:tabLst>
                      </a:pPr>
                      <a:r>
                        <a:rPr lang="fr-BE" sz="2200" dirty="0">
                          <a:effectLst/>
                        </a:rPr>
                        <a:t>Année</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Immeubles visités</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Baux </a:t>
                      </a:r>
                      <a:r>
                        <a:rPr lang="fr-BE" sz="2200" dirty="0" smtClean="0">
                          <a:effectLst/>
                        </a:rPr>
                        <a:t> </a:t>
                      </a:r>
                      <a:r>
                        <a:rPr lang="fr-BE" sz="2200" dirty="0">
                          <a:effectLst/>
                        </a:rPr>
                        <a:t>conclus</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Taux de réussite</a:t>
                      </a:r>
                      <a:endParaRPr lang="fr-BE" sz="2200" dirty="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2020</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2</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40%</a:t>
                      </a:r>
                      <a:endParaRPr lang="fr-BE" sz="2200" dirty="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dirty="0">
                          <a:effectLst/>
                        </a:rPr>
                        <a:t>2019</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4</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mn-lt"/>
                          <a:ea typeface="+mn-ea"/>
                          <a:cs typeface="+mn-cs"/>
                        </a:rPr>
                        <a:t>1</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4</a:t>
                      </a:r>
                      <a:r>
                        <a:rPr lang="fr-BE" sz="2200" dirty="0" smtClean="0">
                          <a:effectLst/>
                        </a:rPr>
                        <a:t>0</a:t>
                      </a:r>
                      <a:r>
                        <a:rPr lang="fr-BE" sz="2200" dirty="0">
                          <a:effectLst/>
                        </a:rPr>
                        <a:t>%</a:t>
                      </a:r>
                      <a:endParaRPr lang="fr-BE" sz="2200" dirty="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2018</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7</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71%</a:t>
                      </a:r>
                      <a:endParaRPr lang="fr-BE" sz="220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2017</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17%</a:t>
                      </a:r>
                      <a:endParaRPr lang="fr-BE" sz="220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2</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33%</a:t>
                      </a:r>
                      <a:endParaRPr lang="fr-BE" sz="2200" dirty="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2015</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10</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5</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50%</a:t>
                      </a:r>
                      <a:endParaRPr lang="fr-BE" sz="2200" dirty="0">
                        <a:effectLst/>
                        <a:latin typeface="Calibri"/>
                        <a:ea typeface="MS Mincho"/>
                        <a:cs typeface="Times New Roman"/>
                      </a:endParaRPr>
                    </a:p>
                  </a:txBody>
                  <a:tcPr marL="44450" marR="44450" marT="0" marB="0" anchor="ctr"/>
                </a:tc>
              </a:tr>
              <a:tr h="317586">
                <a:tc>
                  <a:txBody>
                    <a:bodyPr/>
                    <a:lstStyle/>
                    <a:p>
                      <a:pPr algn="ctr">
                        <a:lnSpc>
                          <a:spcPct val="115000"/>
                        </a:lnSpc>
                        <a:spcAft>
                          <a:spcPts val="0"/>
                        </a:spcAft>
                        <a:tabLst>
                          <a:tab pos="270510" algn="l"/>
                          <a:tab pos="449580" algn="l"/>
                        </a:tabLst>
                      </a:pPr>
                      <a:r>
                        <a:rPr lang="fr-BE" sz="2200">
                          <a:effectLst/>
                        </a:rPr>
                        <a:t>2014</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12</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3</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25%</a:t>
                      </a:r>
                      <a:endParaRPr lang="fr-BE" sz="2200" dirty="0">
                        <a:effectLst/>
                        <a:latin typeface="Calibri"/>
                        <a:ea typeface="MS Mincho"/>
                        <a:cs typeface="Times New Roman"/>
                      </a:endParaRPr>
                    </a:p>
                  </a:txBody>
                  <a:tcPr marL="44450" marR="44450" marT="0" marB="0" anchor="ctr"/>
                </a:tc>
              </a:tr>
              <a:tr h="378078">
                <a:tc>
                  <a:txBody>
                    <a:bodyPr/>
                    <a:lstStyle/>
                    <a:p>
                      <a:pPr algn="ctr">
                        <a:lnSpc>
                          <a:spcPct val="115000"/>
                        </a:lnSpc>
                        <a:spcAft>
                          <a:spcPts val="0"/>
                        </a:spcAft>
                        <a:tabLst>
                          <a:tab pos="270510" algn="l"/>
                          <a:tab pos="449580" algn="l"/>
                        </a:tabLst>
                      </a:pPr>
                      <a:r>
                        <a:rPr lang="fr-BE" sz="2200">
                          <a:effectLst/>
                        </a:rPr>
                        <a:t>TOTAL</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rPr>
                        <a:t>50</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rPr>
                        <a:t>19</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rPr>
                        <a:t>38%</a:t>
                      </a:r>
                      <a:endParaRPr lang="fr-BE" sz="2200" dirty="0">
                        <a:effectLst/>
                        <a:latin typeface="Calibri"/>
                        <a:ea typeface="MS Mincho"/>
                        <a:cs typeface="Times New Roman"/>
                      </a:endParaRPr>
                    </a:p>
                  </a:txBody>
                  <a:tcPr marL="44450" marR="44450" marT="0" marB="0" anchor="ctr"/>
                </a:tc>
              </a:tr>
            </a:tbl>
          </a:graphicData>
        </a:graphic>
      </p:graphicFrame>
      <p:sp>
        <p:nvSpPr>
          <p:cNvPr id="4" name="ZoneTexte 1"/>
          <p:cNvSpPr/>
          <p:nvPr/>
        </p:nvSpPr>
        <p:spPr>
          <a:xfrm>
            <a:off x="2647546" y="263880"/>
            <a:ext cx="371782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Prospection en 2019</a:t>
            </a:r>
            <a:endParaRPr lang="fr-BE" sz="2400" b="1" i="0" u="none" strike="noStrike" kern="1200" spc="0" dirty="0">
              <a:ln>
                <a:noFill/>
              </a:ln>
              <a:solidFill>
                <a:srgbClr val="000000"/>
              </a:solidFill>
              <a:latin typeface="Calibri" pitchFamily="18"/>
              <a:ea typeface="Microsoft YaHei" pitchFamily="2"/>
              <a:cs typeface="Mangal" pitchFamily="2"/>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306073"/>
            <a:ext cx="914400" cy="89592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58" y="1154705"/>
            <a:ext cx="3305175" cy="4867275"/>
          </a:xfrm>
          <a:prstGeom prst="rect">
            <a:avLst/>
          </a:prstGeom>
        </p:spPr>
      </p:pic>
    </p:spTree>
    <p:extLst>
      <p:ext uri="{BB962C8B-B14F-4D97-AF65-F5344CB8AC3E}">
        <p14:creationId xmlns:p14="http://schemas.microsoft.com/office/powerpoint/2010/main" val="183339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64817" y="300235"/>
            <a:ext cx="4752528" cy="769441"/>
          </a:xfrm>
          <a:prstGeom prst="rect">
            <a:avLst/>
          </a:prstGeom>
          <a:noFill/>
        </p:spPr>
        <p:txBody>
          <a:bodyPr wrap="square" rtlCol="0">
            <a:spAutoFit/>
          </a:bodyPr>
          <a:lstStyle/>
          <a:p>
            <a:pPr algn="ctr"/>
            <a:r>
              <a:rPr lang="fr-BE" sz="2200" b="1" dirty="0"/>
              <a:t>Gestion locative confiée à Logement pour Tous</a:t>
            </a:r>
          </a:p>
        </p:txBody>
      </p:sp>
      <p:sp>
        <p:nvSpPr>
          <p:cNvPr id="3" name="ZoneTexte 2"/>
          <p:cNvSpPr txBox="1"/>
          <p:nvPr/>
        </p:nvSpPr>
        <p:spPr>
          <a:xfrm>
            <a:off x="179512" y="1196752"/>
            <a:ext cx="8964488" cy="4524315"/>
          </a:xfrm>
          <a:prstGeom prst="rect">
            <a:avLst/>
          </a:prstGeom>
          <a:noFill/>
        </p:spPr>
        <p:txBody>
          <a:bodyPr wrap="square" rtlCol="0">
            <a:spAutoFit/>
          </a:bodyPr>
          <a:lstStyle/>
          <a:p>
            <a:r>
              <a:rPr lang="fr-BE" b="1" dirty="0" smtClean="0"/>
              <a:t>Logements</a:t>
            </a:r>
            <a:r>
              <a:rPr lang="fr-BE" dirty="0" smtClean="0"/>
              <a:t> – 113 ménages (+/- 400 personnes dont 252 enfants)</a:t>
            </a:r>
          </a:p>
          <a:p>
            <a:endParaRPr lang="fr-BE" dirty="0"/>
          </a:p>
          <a:p>
            <a:r>
              <a:rPr lang="fr-BE" b="1" dirty="0" smtClean="0"/>
              <a:t>Durée moyenne </a:t>
            </a:r>
            <a:r>
              <a:rPr lang="fr-BE" dirty="0" smtClean="0"/>
              <a:t>des occupations : 6 ans </a:t>
            </a:r>
          </a:p>
          <a:p>
            <a:r>
              <a:rPr lang="fr-BE" dirty="0" smtClean="0"/>
              <a:t>        (plus longtemps pour les personnes âgées et familles avec enfants)</a:t>
            </a:r>
          </a:p>
          <a:p>
            <a:endParaRPr lang="fr-BE" dirty="0" smtClean="0"/>
          </a:p>
          <a:p>
            <a:r>
              <a:rPr lang="fr-BE" b="1" dirty="0" smtClean="0"/>
              <a:t>Mutation </a:t>
            </a:r>
            <a:r>
              <a:rPr lang="fr-BE" dirty="0" smtClean="0"/>
              <a:t>suite à modification de la composition familiale ou problème de mobilité (âge) = 						15% des  déménagements</a:t>
            </a:r>
          </a:p>
          <a:p>
            <a:endParaRPr lang="fr-BE" dirty="0"/>
          </a:p>
          <a:p>
            <a:r>
              <a:rPr lang="fr-BE" b="1" dirty="0" smtClean="0"/>
              <a:t>Motifs des départs </a:t>
            </a:r>
            <a:r>
              <a:rPr lang="fr-BE" dirty="0" smtClean="0"/>
              <a:t>	</a:t>
            </a:r>
            <a:r>
              <a:rPr lang="fr-BE" dirty="0" smtClean="0">
                <a:sym typeface="Wingdings"/>
              </a:rPr>
              <a:t> </a:t>
            </a:r>
            <a:r>
              <a:rPr lang="fr-BE" dirty="0" smtClean="0">
                <a:sym typeface="Wingdings" panose="05000000000000000000" pitchFamily="2" charset="2"/>
              </a:rPr>
              <a:t>acquisition  (2) </a:t>
            </a:r>
          </a:p>
          <a:p>
            <a:endParaRPr lang="fr-BE" dirty="0" smtClean="0">
              <a:sym typeface="Wingdings" panose="05000000000000000000" pitchFamily="2" charset="2"/>
            </a:endParaRPr>
          </a:p>
          <a:p>
            <a:r>
              <a:rPr lang="fr-BE" b="1" dirty="0" smtClean="0">
                <a:sym typeface="Wingdings" panose="05000000000000000000" pitchFamily="2" charset="2"/>
              </a:rPr>
              <a:t>Initiatives en 2020</a:t>
            </a:r>
          </a:p>
          <a:p>
            <a:r>
              <a:rPr lang="fr-BE" dirty="0">
                <a:sym typeface="Wingdings"/>
              </a:rPr>
              <a:t> </a:t>
            </a:r>
            <a:r>
              <a:rPr lang="fr-BE" dirty="0" smtClean="0">
                <a:sym typeface="Wingdings" panose="05000000000000000000" pitchFamily="2" charset="2"/>
              </a:rPr>
              <a:t>Création d’un fonds COVID au profit des locataires </a:t>
            </a:r>
          </a:p>
          <a:p>
            <a:r>
              <a:rPr lang="fr-BE" dirty="0" smtClean="0">
                <a:sym typeface="Wingdings"/>
              </a:rPr>
              <a:t> </a:t>
            </a:r>
            <a:r>
              <a:rPr lang="fr-BE" dirty="0" smtClean="0">
                <a:sym typeface="Wingdings" panose="05000000000000000000" pitchFamily="2" charset="2"/>
              </a:rPr>
              <a:t>Lancement de </a:t>
            </a:r>
            <a:r>
              <a:rPr lang="fr-BE" dirty="0" err="1" smtClean="0">
                <a:sym typeface="Wingdings" panose="05000000000000000000" pitchFamily="2" charset="2"/>
              </a:rPr>
              <a:t>Fair</a:t>
            </a:r>
            <a:r>
              <a:rPr lang="fr-BE" dirty="0" smtClean="0">
                <a:sym typeface="Wingdings" panose="05000000000000000000" pitchFamily="2" charset="2"/>
              </a:rPr>
              <a:t> Ground, coopérative immobilière sociale ( 20 associations )</a:t>
            </a:r>
          </a:p>
          <a:p>
            <a:r>
              <a:rPr lang="fr-BE" dirty="0">
                <a:sym typeface="Wingdings"/>
              </a:rPr>
              <a:t> </a:t>
            </a:r>
            <a:r>
              <a:rPr lang="fr-BE" dirty="0" smtClean="0">
                <a:sym typeface="Wingdings" panose="05000000000000000000" pitchFamily="2" charset="2"/>
              </a:rPr>
              <a:t>Réduction de la fracture numérique (aide aux locataires)</a:t>
            </a:r>
          </a:p>
          <a:p>
            <a:r>
              <a:rPr lang="fr-BE" dirty="0">
                <a:sym typeface="Wingdings"/>
              </a:rPr>
              <a:t> </a:t>
            </a:r>
            <a:r>
              <a:rPr lang="fr-BE" dirty="0" smtClean="0">
                <a:sym typeface="Wingdings" panose="05000000000000000000" pitchFamily="2" charset="2"/>
              </a:rPr>
              <a:t>Mise en commun des ressources  au sein de la Fédération des AIS</a:t>
            </a:r>
          </a:p>
          <a:p>
            <a:r>
              <a:rPr lang="fr-BE" dirty="0">
                <a:sym typeface="Wingdings"/>
              </a:rPr>
              <a:t> </a:t>
            </a:r>
            <a:r>
              <a:rPr lang="fr-BE" dirty="0" smtClean="0">
                <a:sym typeface="Wingdings" panose="05000000000000000000" pitchFamily="2" charset="2"/>
              </a:rPr>
              <a:t>Réflexions stratégiques avec la région bruxelloise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79726"/>
            <a:ext cx="2105025" cy="6191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45" y="166337"/>
            <a:ext cx="914400" cy="895927"/>
          </a:xfrm>
          <a:prstGeom prst="rect">
            <a:avLst/>
          </a:prstGeom>
        </p:spPr>
      </p:pic>
    </p:spTree>
    <p:extLst>
      <p:ext uri="{BB962C8B-B14F-4D97-AF65-F5344CB8AC3E}">
        <p14:creationId xmlns:p14="http://schemas.microsoft.com/office/powerpoint/2010/main" val="264334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lc="http://schemas.openxmlformats.org/drawingml/2006/lockedCanvas" xmlns:a16="http://schemas.microsoft.com/office/drawing/2014/main" xmlns:xdr="http://schemas.openxmlformats.org/drawingml/2006/spreadsheetDrawing" xmlns="" id="{F4CEDD3C-CB18-4EF5-A3A2-FF68F974C164}"/>
              </a:ext>
            </a:extLst>
          </p:cNvPr>
          <p:cNvGraphicFramePr>
            <a:graphicFrameLocks/>
          </p:cNvGraphicFramePr>
          <p:nvPr>
            <p:extLst>
              <p:ext uri="{D42A27DB-BD31-4B8C-83A1-F6EECF244321}">
                <p14:modId xmlns:p14="http://schemas.microsoft.com/office/powerpoint/2010/main" val="4274353785"/>
              </p:ext>
            </p:extLst>
          </p:nvPr>
        </p:nvGraphicFramePr>
        <p:xfrm>
          <a:off x="1259632" y="708612"/>
          <a:ext cx="6768752" cy="336846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260648"/>
            <a:ext cx="914400" cy="895927"/>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942708733"/>
              </p:ext>
            </p:extLst>
          </p:nvPr>
        </p:nvGraphicFramePr>
        <p:xfrm>
          <a:off x="1619672" y="4149080"/>
          <a:ext cx="5928319" cy="2544794"/>
        </p:xfrm>
        <a:graphic>
          <a:graphicData uri="http://schemas.openxmlformats.org/drawingml/2006/table">
            <a:tbl>
              <a:tblPr firstRow="1" bandRow="1">
                <a:tableStyleId>{5C22544A-7EE6-4342-B048-85BDC9FD1C3A}</a:tableStyleId>
              </a:tblPr>
              <a:tblGrid>
                <a:gridCol w="2298555"/>
                <a:gridCol w="2537072"/>
                <a:gridCol w="1092692"/>
              </a:tblGrid>
              <a:tr h="13750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54 immeubles rénovés </a:t>
                      </a:r>
                      <a:r>
                        <a:rPr lang="fr-BE" dirty="0" smtClean="0">
                          <a:sym typeface="Wingdings" panose="05000000000000000000" pitchFamily="2" charset="2"/>
                        </a:rPr>
                        <a:t> 163 logements ( 385 chambres)</a:t>
                      </a:r>
                    </a:p>
                  </a:txBody>
                  <a:tcPr marT="3600" marB="3600"/>
                </a:tc>
                <a:tc hMerge="1">
                  <a:txBody>
                    <a:bodyPr/>
                    <a:lstStyle/>
                    <a:p>
                      <a:endParaRPr lang="fr-BE"/>
                    </a:p>
                  </a:txBody>
                  <a:tcPr/>
                </a:tc>
                <a:tc hMerge="1">
                  <a:txBody>
                    <a:bodyPr/>
                    <a:lstStyle/>
                    <a:p>
                      <a:endParaRPr lang="fr-BE" dirty="0"/>
                    </a:p>
                  </a:txBody>
                  <a:tcPr/>
                </a:tc>
              </a:tr>
              <a:tr h="287462">
                <a:tc>
                  <a:txBody>
                    <a:bodyPr/>
                    <a:lstStyle/>
                    <a:p>
                      <a:r>
                        <a:rPr lang="fr-BE" sz="1600" dirty="0" smtClean="0"/>
                        <a:t>Chambres </a:t>
                      </a:r>
                      <a:endParaRPr lang="fr-BE" sz="1600" dirty="0"/>
                    </a:p>
                  </a:txBody>
                  <a:tcPr marT="3600" marB="3600"/>
                </a:tc>
                <a:tc>
                  <a:txBody>
                    <a:bodyPr/>
                    <a:lstStyle/>
                    <a:p>
                      <a:r>
                        <a:rPr lang="fr-BE" sz="1600" dirty="0" smtClean="0"/>
                        <a:t>Nombres de </a:t>
                      </a:r>
                      <a:r>
                        <a:rPr lang="fr-BE" sz="1600" baseline="0" dirty="0" smtClean="0"/>
                        <a:t> l</a:t>
                      </a:r>
                      <a:r>
                        <a:rPr lang="fr-BE" sz="1600" dirty="0" smtClean="0"/>
                        <a:t>ogements</a:t>
                      </a:r>
                      <a:r>
                        <a:rPr lang="fr-BE" sz="1600" baseline="0" dirty="0" smtClean="0"/>
                        <a:t> </a:t>
                      </a:r>
                      <a:endParaRPr lang="fr-BE" sz="1600" dirty="0"/>
                    </a:p>
                  </a:txBody>
                  <a:tcPr marT="3600" marB="3600"/>
                </a:tc>
                <a:tc>
                  <a:txBody>
                    <a:bodyPr/>
                    <a:lstStyle/>
                    <a:p>
                      <a:r>
                        <a:rPr lang="fr-BE" sz="1600" dirty="0" smtClean="0"/>
                        <a:t>%</a:t>
                      </a:r>
                      <a:endParaRPr lang="fr-BE" sz="1600" dirty="0"/>
                    </a:p>
                  </a:txBody>
                  <a:tcPr marT="3600" marB="3600"/>
                </a:tc>
              </a:tr>
              <a:tr h="240784">
                <a:tc>
                  <a:txBody>
                    <a:bodyPr/>
                    <a:lstStyle/>
                    <a:p>
                      <a:r>
                        <a:rPr lang="fr-BE" sz="1600" dirty="0" smtClean="0"/>
                        <a:t>studios</a:t>
                      </a:r>
                      <a:endParaRPr lang="fr-BE" sz="1600" dirty="0"/>
                    </a:p>
                  </a:txBody>
                  <a:tcPr marT="3600" marB="3600"/>
                </a:tc>
                <a:tc>
                  <a:txBody>
                    <a:bodyPr/>
                    <a:lstStyle/>
                    <a:p>
                      <a:r>
                        <a:rPr lang="fr-BE" sz="1600" dirty="0" smtClean="0"/>
                        <a:t>12</a:t>
                      </a:r>
                      <a:endParaRPr lang="fr-BE" sz="1600" dirty="0"/>
                    </a:p>
                  </a:txBody>
                  <a:tcPr marT="3600" marB="3600"/>
                </a:tc>
                <a:tc>
                  <a:txBody>
                    <a:bodyPr/>
                    <a:lstStyle/>
                    <a:p>
                      <a:r>
                        <a:rPr lang="fr-BE" sz="1600" dirty="0" smtClean="0"/>
                        <a:t>7,4</a:t>
                      </a:r>
                      <a:endParaRPr lang="fr-BE" sz="1600" dirty="0"/>
                    </a:p>
                  </a:txBody>
                  <a:tcPr marT="3600" marB="3600"/>
                </a:tc>
              </a:tr>
              <a:tr h="287462">
                <a:tc>
                  <a:txBody>
                    <a:bodyPr/>
                    <a:lstStyle/>
                    <a:p>
                      <a:r>
                        <a:rPr lang="fr-BE" sz="1600" dirty="0" smtClean="0"/>
                        <a:t>1</a:t>
                      </a:r>
                      <a:endParaRPr lang="fr-BE" sz="1600" dirty="0"/>
                    </a:p>
                  </a:txBody>
                  <a:tcPr marT="3600" marB="3600"/>
                </a:tc>
                <a:tc>
                  <a:txBody>
                    <a:bodyPr/>
                    <a:lstStyle/>
                    <a:p>
                      <a:r>
                        <a:rPr lang="fr-BE" sz="1600" dirty="0" smtClean="0"/>
                        <a:t>26</a:t>
                      </a:r>
                      <a:endParaRPr lang="fr-BE" sz="1600" dirty="0"/>
                    </a:p>
                  </a:txBody>
                  <a:tcPr marT="3600" marB="3600"/>
                </a:tc>
                <a:tc>
                  <a:txBody>
                    <a:bodyPr/>
                    <a:lstStyle/>
                    <a:p>
                      <a:r>
                        <a:rPr lang="fr-BE" sz="1600" dirty="0" smtClean="0"/>
                        <a:t>16</a:t>
                      </a:r>
                      <a:endParaRPr lang="fr-BE" sz="1600" dirty="0"/>
                    </a:p>
                  </a:txBody>
                  <a:tcPr marT="3600" marB="3600"/>
                </a:tc>
              </a:tr>
              <a:tr h="287462">
                <a:tc>
                  <a:txBody>
                    <a:bodyPr/>
                    <a:lstStyle/>
                    <a:p>
                      <a:r>
                        <a:rPr lang="fr-BE" sz="1600" dirty="0" smtClean="0"/>
                        <a:t>2</a:t>
                      </a:r>
                      <a:endParaRPr lang="fr-BE" sz="1600" dirty="0"/>
                    </a:p>
                  </a:txBody>
                  <a:tcPr marT="3600" marB="3600"/>
                </a:tc>
                <a:tc>
                  <a:txBody>
                    <a:bodyPr/>
                    <a:lstStyle/>
                    <a:p>
                      <a:r>
                        <a:rPr lang="fr-BE" sz="1600" dirty="0" smtClean="0"/>
                        <a:t>56</a:t>
                      </a:r>
                      <a:endParaRPr lang="fr-BE" sz="1600" dirty="0"/>
                    </a:p>
                  </a:txBody>
                  <a:tcPr marT="3600" marB="3600"/>
                </a:tc>
                <a:tc>
                  <a:txBody>
                    <a:bodyPr/>
                    <a:lstStyle/>
                    <a:p>
                      <a:r>
                        <a:rPr lang="fr-BE" sz="1600" dirty="0" smtClean="0"/>
                        <a:t>34</a:t>
                      </a:r>
                      <a:endParaRPr lang="fr-BE" sz="1600" dirty="0"/>
                    </a:p>
                  </a:txBody>
                  <a:tcPr marT="3600" marB="3600"/>
                </a:tc>
              </a:tr>
              <a:tr h="287462">
                <a:tc>
                  <a:txBody>
                    <a:bodyPr/>
                    <a:lstStyle/>
                    <a:p>
                      <a:r>
                        <a:rPr lang="fr-BE" sz="1600" dirty="0" smtClean="0"/>
                        <a:t>3</a:t>
                      </a:r>
                      <a:endParaRPr lang="fr-BE" sz="1600" dirty="0"/>
                    </a:p>
                  </a:txBody>
                  <a:tcPr marT="3600" marB="3600"/>
                </a:tc>
                <a:tc>
                  <a:txBody>
                    <a:bodyPr/>
                    <a:lstStyle/>
                    <a:p>
                      <a:r>
                        <a:rPr lang="fr-BE" sz="1600" dirty="0" smtClean="0"/>
                        <a:t>49</a:t>
                      </a:r>
                      <a:endParaRPr lang="fr-BE" sz="1600" dirty="0"/>
                    </a:p>
                  </a:txBody>
                  <a:tcPr marT="3600" marB="3600"/>
                </a:tc>
                <a:tc>
                  <a:txBody>
                    <a:bodyPr/>
                    <a:lstStyle/>
                    <a:p>
                      <a:r>
                        <a:rPr lang="fr-BE" sz="1600" dirty="0" smtClean="0"/>
                        <a:t>30</a:t>
                      </a:r>
                      <a:endParaRPr lang="fr-BE" sz="1600" dirty="0"/>
                    </a:p>
                  </a:txBody>
                  <a:tcPr marT="3600" marB="3600"/>
                </a:tc>
              </a:tr>
              <a:tr h="287462">
                <a:tc>
                  <a:txBody>
                    <a:bodyPr/>
                    <a:lstStyle/>
                    <a:p>
                      <a:r>
                        <a:rPr lang="fr-BE" sz="1600" dirty="0" smtClean="0"/>
                        <a:t>4</a:t>
                      </a:r>
                      <a:endParaRPr lang="fr-BE" sz="1600" dirty="0"/>
                    </a:p>
                  </a:txBody>
                  <a:tcPr marT="3600" marB="3600"/>
                </a:tc>
                <a:tc>
                  <a:txBody>
                    <a:bodyPr/>
                    <a:lstStyle/>
                    <a:p>
                      <a:r>
                        <a:rPr lang="fr-BE" sz="1600" dirty="0" smtClean="0"/>
                        <a:t>13</a:t>
                      </a:r>
                      <a:endParaRPr lang="fr-BE" sz="1600" dirty="0"/>
                    </a:p>
                  </a:txBody>
                  <a:tcPr marT="3600" marB="3600"/>
                </a:tc>
                <a:tc>
                  <a:txBody>
                    <a:bodyPr/>
                    <a:lstStyle/>
                    <a:p>
                      <a:r>
                        <a:rPr lang="fr-BE" sz="1600" dirty="0" smtClean="0"/>
                        <a:t>8</a:t>
                      </a:r>
                      <a:endParaRPr lang="fr-BE" sz="1600" dirty="0"/>
                    </a:p>
                  </a:txBody>
                  <a:tcPr marT="3600" marB="3600"/>
                </a:tc>
              </a:tr>
              <a:tr h="287462">
                <a:tc>
                  <a:txBody>
                    <a:bodyPr/>
                    <a:lstStyle/>
                    <a:p>
                      <a:r>
                        <a:rPr lang="fr-BE" sz="1600" dirty="0" smtClean="0"/>
                        <a:t>5</a:t>
                      </a:r>
                      <a:endParaRPr lang="fr-BE" sz="1600" dirty="0"/>
                    </a:p>
                  </a:txBody>
                  <a:tcPr marT="3600" marB="3600"/>
                </a:tc>
                <a:tc>
                  <a:txBody>
                    <a:bodyPr/>
                    <a:lstStyle/>
                    <a:p>
                      <a:r>
                        <a:rPr lang="fr-BE" sz="1600" dirty="0" smtClean="0"/>
                        <a:t>6</a:t>
                      </a:r>
                      <a:endParaRPr lang="fr-BE" sz="1600" dirty="0"/>
                    </a:p>
                  </a:txBody>
                  <a:tcPr marT="3600" marB="3600"/>
                </a:tc>
                <a:tc>
                  <a:txBody>
                    <a:bodyPr/>
                    <a:lstStyle/>
                    <a:p>
                      <a:r>
                        <a:rPr lang="fr-BE" sz="1600" dirty="0" smtClean="0"/>
                        <a:t>4</a:t>
                      </a:r>
                      <a:endParaRPr lang="fr-BE" sz="1600" dirty="0"/>
                    </a:p>
                  </a:txBody>
                  <a:tcPr marT="3600" marB="3600"/>
                </a:tc>
              </a:tr>
              <a:tr h="287462">
                <a:tc>
                  <a:txBody>
                    <a:bodyPr/>
                    <a:lstStyle/>
                    <a:p>
                      <a:r>
                        <a:rPr lang="fr-BE" sz="1600" dirty="0" smtClean="0"/>
                        <a:t>6</a:t>
                      </a:r>
                      <a:endParaRPr lang="fr-BE" sz="1600" dirty="0"/>
                    </a:p>
                  </a:txBody>
                  <a:tcPr marT="3600" marB="3600"/>
                </a:tc>
                <a:tc>
                  <a:txBody>
                    <a:bodyPr/>
                    <a:lstStyle/>
                    <a:p>
                      <a:r>
                        <a:rPr lang="fr-BE" sz="1600" dirty="0" smtClean="0"/>
                        <a:t>1</a:t>
                      </a:r>
                      <a:endParaRPr lang="fr-BE" sz="1600" dirty="0"/>
                    </a:p>
                  </a:txBody>
                  <a:tcPr marT="3600" marB="3600"/>
                </a:tc>
                <a:tc>
                  <a:txBody>
                    <a:bodyPr/>
                    <a:lstStyle/>
                    <a:p>
                      <a:r>
                        <a:rPr lang="fr-BE" sz="1600" dirty="0" smtClean="0"/>
                        <a:t>0,6</a:t>
                      </a:r>
                      <a:endParaRPr lang="fr-BE" sz="1600" dirty="0"/>
                    </a:p>
                  </a:txBody>
                  <a:tcPr marT="3600" marB="3600"/>
                </a:tc>
              </a:tr>
            </a:tbl>
          </a:graphicData>
        </a:graphic>
      </p:graphicFrame>
    </p:spTree>
    <p:extLst>
      <p:ext uri="{BB962C8B-B14F-4D97-AF65-F5344CB8AC3E}">
        <p14:creationId xmlns:p14="http://schemas.microsoft.com/office/powerpoint/2010/main" val="4106220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7863</TotalTime>
  <Words>1451</Words>
  <Application>Microsoft Office PowerPoint</Application>
  <PresentationFormat>Affichage à l'écran (4:3)</PresentationFormat>
  <Paragraphs>562</Paragraphs>
  <Slides>22</Slides>
  <Notes>17</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dc:creator>
  <cp:lastModifiedBy>pierre</cp:lastModifiedBy>
  <cp:revision>443</cp:revision>
  <cp:lastPrinted>2017-03-17T14:12:58Z</cp:lastPrinted>
  <dcterms:modified xsi:type="dcterms:W3CDTF">2021-06-20T13:59:47Z</dcterms:modified>
</cp:coreProperties>
</file>