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handoutMasterIdLst>
    <p:handoutMasterId r:id="rId27"/>
  </p:handoutMasterIdLst>
  <p:sldIdLst>
    <p:sldId id="256" r:id="rId2"/>
    <p:sldId id="258" r:id="rId3"/>
    <p:sldId id="291" r:id="rId4"/>
    <p:sldId id="292" r:id="rId5"/>
    <p:sldId id="293" r:id="rId6"/>
    <p:sldId id="294" r:id="rId7"/>
    <p:sldId id="295" r:id="rId8"/>
    <p:sldId id="296" r:id="rId9"/>
    <p:sldId id="297" r:id="rId10"/>
    <p:sldId id="259" r:id="rId11"/>
    <p:sldId id="261" r:id="rId12"/>
    <p:sldId id="298" r:id="rId13"/>
    <p:sldId id="299" r:id="rId14"/>
    <p:sldId id="275" r:id="rId15"/>
    <p:sldId id="269" r:id="rId16"/>
    <p:sldId id="270" r:id="rId17"/>
    <p:sldId id="272" r:id="rId18"/>
    <p:sldId id="271" r:id="rId19"/>
    <p:sldId id="274" r:id="rId20"/>
    <p:sldId id="287" r:id="rId21"/>
    <p:sldId id="277" r:id="rId22"/>
    <p:sldId id="278" r:id="rId23"/>
    <p:sldId id="279" r:id="rId24"/>
    <p:sldId id="280" r:id="rId25"/>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99FF"/>
    <a:srgbClr val="006600"/>
    <a:srgbClr val="CA6A68"/>
    <a:srgbClr val="C55E5B"/>
    <a:srgbClr val="C76361"/>
    <a:srgbClr val="BE4946"/>
    <a:srgbClr val="A43D3A"/>
    <a:srgbClr val="AA3F3C"/>
    <a:srgbClr val="7E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73" autoAdjust="0"/>
    <p:restoredTop sz="94660"/>
  </p:normalViewPr>
  <p:slideViewPr>
    <p:cSldViewPr>
      <p:cViewPr>
        <p:scale>
          <a:sx n="66" d="100"/>
          <a:sy n="66" d="100"/>
        </p:scale>
        <p:origin x="-2154" y="-5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8.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ysClr val="windowText" lastClr="000000"/>
                </a:solidFill>
                <a:latin typeface="+mn-lt"/>
                <a:ea typeface="+mn-ea"/>
                <a:cs typeface="+mn-cs"/>
              </a:defRPr>
            </a:pPr>
            <a:r>
              <a:rPr lang="fr-BE" sz="2200" b="1" i="0" baseline="0" dirty="0">
                <a:solidFill>
                  <a:sysClr val="windowText" lastClr="000000"/>
                </a:solidFill>
              </a:rPr>
              <a:t>N</a:t>
            </a:r>
            <a:r>
              <a:rPr lang="fr-BE" sz="2200" b="1" i="0" baseline="0" dirty="0" smtClean="0">
                <a:solidFill>
                  <a:sysClr val="windowText" lastClr="000000"/>
                </a:solidFill>
              </a:rPr>
              <a:t>ombre </a:t>
            </a:r>
            <a:r>
              <a:rPr lang="fr-BE" sz="2200" b="1" i="0" baseline="0" dirty="0">
                <a:solidFill>
                  <a:sysClr val="windowText" lastClr="000000"/>
                </a:solidFill>
              </a:rPr>
              <a:t>de logements rénovés (cumulé au 31/12/2019)</a:t>
            </a:r>
          </a:p>
        </c:rich>
      </c:tx>
      <c:layout>
        <c:manualLayout>
          <c:xMode val="edge"/>
          <c:yMode val="edge"/>
          <c:x val="7.5748011469799953E-2"/>
          <c:y val="1.2905070168355277E-2"/>
        </c:manualLayout>
      </c:layout>
      <c:overlay val="0"/>
      <c:spPr>
        <a:noFill/>
        <a:ln>
          <a:noFill/>
        </a:ln>
        <a:effectLst/>
      </c:spPr>
    </c:title>
    <c:autoTitleDeleted val="0"/>
    <c:plotArea>
      <c:layout>
        <c:manualLayout>
          <c:layoutTarget val="inner"/>
          <c:xMode val="edge"/>
          <c:yMode val="edge"/>
          <c:x val="8.2162817538179875E-2"/>
          <c:y val="0.17118050568906978"/>
          <c:w val="0.87466279336442165"/>
          <c:h val="0.65534655933371455"/>
        </c:manualLayout>
      </c:layout>
      <c:scatterChart>
        <c:scatterStyle val="smoothMarker"/>
        <c:varyColors val="0"/>
        <c:ser>
          <c:idx val="0"/>
          <c:order val="0"/>
          <c:spPr>
            <a:ln w="60325" cap="rnd">
              <a:solidFill>
                <a:srgbClr val="FF0000"/>
              </a:solidFill>
              <a:round/>
            </a:ln>
            <a:effectLst/>
          </c:spPr>
          <c:marker>
            <c:symbol val="none"/>
          </c:marker>
          <c:xVal>
            <c:numRef>
              <c:f>'https://d.docs.live.net/4ce5480170d14401/Renovassistance_PhE_1/statistiques/[statlogch2019.xlsx]prod_typo'!$B$3:$B$33</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xVal>
          <c:yVal>
            <c:numRef>
              <c:f>'https://d.docs.live.net/4ce5480170d14401/Renovassistance_PhE_1/statistiques/[statlogch2019.xlsx]prod_typo'!$M$3:$M$33</c:f>
              <c:numCache>
                <c:formatCode>General</c:formatCode>
                <c:ptCount val="31"/>
                <c:pt idx="0">
                  <c:v>9</c:v>
                </c:pt>
                <c:pt idx="1">
                  <c:v>16</c:v>
                </c:pt>
                <c:pt idx="2">
                  <c:v>16</c:v>
                </c:pt>
                <c:pt idx="3">
                  <c:v>16</c:v>
                </c:pt>
                <c:pt idx="4">
                  <c:v>21</c:v>
                </c:pt>
                <c:pt idx="5">
                  <c:v>24</c:v>
                </c:pt>
                <c:pt idx="6">
                  <c:v>26</c:v>
                </c:pt>
                <c:pt idx="7">
                  <c:v>35</c:v>
                </c:pt>
                <c:pt idx="8">
                  <c:v>37</c:v>
                </c:pt>
                <c:pt idx="9">
                  <c:v>40</c:v>
                </c:pt>
                <c:pt idx="10">
                  <c:v>40</c:v>
                </c:pt>
                <c:pt idx="11">
                  <c:v>45</c:v>
                </c:pt>
                <c:pt idx="12">
                  <c:v>51</c:v>
                </c:pt>
                <c:pt idx="13">
                  <c:v>54</c:v>
                </c:pt>
                <c:pt idx="14">
                  <c:v>58</c:v>
                </c:pt>
                <c:pt idx="15">
                  <c:v>62</c:v>
                </c:pt>
                <c:pt idx="16">
                  <c:v>67</c:v>
                </c:pt>
                <c:pt idx="17">
                  <c:v>69</c:v>
                </c:pt>
                <c:pt idx="18">
                  <c:v>77</c:v>
                </c:pt>
                <c:pt idx="19">
                  <c:v>82</c:v>
                </c:pt>
                <c:pt idx="20">
                  <c:v>87</c:v>
                </c:pt>
                <c:pt idx="21">
                  <c:v>92</c:v>
                </c:pt>
                <c:pt idx="22">
                  <c:v>103</c:v>
                </c:pt>
                <c:pt idx="23">
                  <c:v>110</c:v>
                </c:pt>
                <c:pt idx="24">
                  <c:v>110</c:v>
                </c:pt>
                <c:pt idx="25">
                  <c:v>117</c:v>
                </c:pt>
                <c:pt idx="26">
                  <c:v>120</c:v>
                </c:pt>
                <c:pt idx="27">
                  <c:v>123</c:v>
                </c:pt>
                <c:pt idx="28">
                  <c:v>135</c:v>
                </c:pt>
                <c:pt idx="29">
                  <c:v>145</c:v>
                </c:pt>
                <c:pt idx="30">
                  <c:v>156</c:v>
                </c:pt>
              </c:numCache>
            </c:numRef>
          </c:yVal>
          <c:smooth val="0"/>
          <c:extLst xmlns:c16r2="http://schemas.microsoft.com/office/drawing/2015/06/chart">
            <c:ext xmlns:c16="http://schemas.microsoft.com/office/drawing/2014/chart" uri="{C3380CC4-5D6E-409C-BE32-E72D297353CC}">
              <c16:uniqueId val="{00000000-FC62-450C-952C-5DD1068F1FE9}"/>
            </c:ext>
          </c:extLst>
        </c:ser>
        <c:dLbls>
          <c:showLegendKey val="0"/>
          <c:showVal val="0"/>
          <c:showCatName val="0"/>
          <c:showSerName val="0"/>
          <c:showPercent val="0"/>
          <c:showBubbleSize val="0"/>
        </c:dLbls>
        <c:axId val="350893568"/>
        <c:axId val="350895104"/>
      </c:scatterChart>
      <c:valAx>
        <c:axId val="350893568"/>
        <c:scaling>
          <c:orientation val="minMax"/>
          <c:max val="2022"/>
          <c:min val="1992"/>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3180000" vert="horz"/>
          <a:lstStyle/>
          <a:p>
            <a:pPr>
              <a:defRPr sz="2000" b="1" i="0" u="none" strike="noStrike" baseline="0">
                <a:solidFill>
                  <a:srgbClr val="000000"/>
                </a:solidFill>
                <a:latin typeface="Calibri"/>
                <a:ea typeface="Calibri"/>
                <a:cs typeface="Calibri"/>
              </a:defRPr>
            </a:pPr>
            <a:endParaRPr lang="fr-FR"/>
          </a:p>
        </c:txPr>
        <c:crossAx val="350895104"/>
        <c:crosses val="autoZero"/>
        <c:crossBetween val="midCat"/>
        <c:majorUnit val="2"/>
      </c:valAx>
      <c:valAx>
        <c:axId val="350895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fr-FR"/>
          </a:p>
        </c:txPr>
        <c:crossAx val="350893568"/>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aseline="0"/>
            </a:pPr>
            <a:r>
              <a:rPr lang="en-US" sz="2200" baseline="0" dirty="0" err="1"/>
              <a:t>N</a:t>
            </a:r>
            <a:r>
              <a:rPr lang="en-US" sz="2200" baseline="0" dirty="0" err="1" smtClean="0"/>
              <a:t>ombre</a:t>
            </a:r>
            <a:r>
              <a:rPr lang="en-US" sz="2200" baseline="0" dirty="0" smtClean="0"/>
              <a:t> </a:t>
            </a:r>
            <a:r>
              <a:rPr lang="en-US" sz="2200" baseline="0" dirty="0"/>
              <a:t>de </a:t>
            </a:r>
            <a:r>
              <a:rPr lang="en-US" sz="2200" baseline="0" dirty="0" err="1"/>
              <a:t>projets</a:t>
            </a:r>
            <a:r>
              <a:rPr lang="en-US" sz="2200" baseline="0" dirty="0"/>
              <a:t> </a:t>
            </a:r>
            <a:r>
              <a:rPr lang="en-US" sz="2200" baseline="0" dirty="0" err="1"/>
              <a:t>réalisés</a:t>
            </a:r>
            <a:r>
              <a:rPr lang="en-US" sz="2200" baseline="0" dirty="0"/>
              <a:t> 1992-2019  (40 </a:t>
            </a:r>
            <a:r>
              <a:rPr lang="en-US" sz="2200" baseline="0" dirty="0" err="1"/>
              <a:t>immeubles</a:t>
            </a:r>
            <a:r>
              <a:rPr lang="en-US" sz="2200" baseline="0" dirty="0"/>
              <a:t>)</a:t>
            </a:r>
          </a:p>
        </c:rich>
      </c:tx>
      <c:layout/>
      <c:overlay val="0"/>
    </c:title>
    <c:autoTitleDeleted val="0"/>
    <c:plotArea>
      <c:layout>
        <c:manualLayout>
          <c:layoutTarget val="inner"/>
          <c:xMode val="edge"/>
          <c:yMode val="edge"/>
          <c:x val="3.5325092797760284E-2"/>
          <c:y val="0.16244911289513975"/>
          <c:w val="0.95096175306900788"/>
          <c:h val="0.62402799866783543"/>
        </c:manualLayout>
      </c:layout>
      <c:barChart>
        <c:barDir val="col"/>
        <c:grouping val="clustered"/>
        <c:varyColors val="0"/>
        <c:ser>
          <c:idx val="0"/>
          <c:order val="0"/>
          <c:spPr>
            <a:solidFill>
              <a:schemeClr val="tx2">
                <a:lumMod val="60000"/>
                <a:lumOff val="40000"/>
              </a:schemeClr>
            </a:solidFill>
            <a:ln>
              <a:solidFill>
                <a:prstClr val="black"/>
              </a:solidFill>
            </a:ln>
          </c:spPr>
          <c:invertIfNegative val="0"/>
          <c:dPt>
            <c:idx val="25"/>
            <c:invertIfNegative val="0"/>
            <c:bubble3D val="0"/>
            <c:spPr>
              <a:solidFill>
                <a:schemeClr val="tx2">
                  <a:lumMod val="60000"/>
                  <a:lumOff val="40000"/>
                </a:schemeClr>
              </a:solidFill>
              <a:ln>
                <a:solidFill>
                  <a:prstClr val="black"/>
                </a:solidFill>
              </a:ln>
            </c:spPr>
            <c:extLst xmlns:c16r2="http://schemas.microsoft.com/office/drawing/2015/06/chart">
              <c:ext xmlns:c16="http://schemas.microsoft.com/office/drawing/2014/chart" uri="{C3380CC4-5D6E-409C-BE32-E72D297353CC}">
                <c16:uniqueId val="{00000001-21DD-42B9-B53C-E0915A07BB18}"/>
              </c:ext>
            </c:extLst>
          </c:dPt>
          <c:dPt>
            <c:idx val="26"/>
            <c:invertIfNegative val="0"/>
            <c:bubble3D val="0"/>
            <c:spPr>
              <a:solidFill>
                <a:schemeClr val="tx2">
                  <a:lumMod val="60000"/>
                  <a:lumOff val="40000"/>
                </a:schemeClr>
              </a:solidFill>
              <a:ln>
                <a:solidFill>
                  <a:prstClr val="black"/>
                </a:solidFill>
              </a:ln>
            </c:spPr>
            <c:extLst xmlns:c16r2="http://schemas.microsoft.com/office/drawing/2015/06/chart">
              <c:ext xmlns:c16="http://schemas.microsoft.com/office/drawing/2014/chart" uri="{C3380CC4-5D6E-409C-BE32-E72D297353CC}">
                <c16:uniqueId val="{00000003-21DD-42B9-B53C-E0915A07BB18}"/>
              </c:ext>
            </c:extLst>
          </c:dPt>
          <c:dPt>
            <c:idx val="27"/>
            <c:invertIfNegative val="0"/>
            <c:bubble3D val="0"/>
            <c:spPr>
              <a:solidFill>
                <a:schemeClr val="tx2">
                  <a:lumMod val="60000"/>
                  <a:lumOff val="40000"/>
                </a:schemeClr>
              </a:solidFill>
              <a:ln>
                <a:solidFill>
                  <a:prstClr val="black"/>
                </a:solidFill>
              </a:ln>
            </c:spPr>
            <c:extLst xmlns:c16r2="http://schemas.microsoft.com/office/drawing/2015/06/chart">
              <c:ext xmlns:c16="http://schemas.microsoft.com/office/drawing/2014/chart" uri="{C3380CC4-5D6E-409C-BE32-E72D297353CC}">
                <c16:uniqueId val="{00000005-21DD-42B9-B53C-E0915A07BB18}"/>
              </c:ext>
            </c:extLst>
          </c:dPt>
          <c:dPt>
            <c:idx val="28"/>
            <c:invertIfNegative val="0"/>
            <c:bubble3D val="0"/>
            <c:spPr>
              <a:solidFill>
                <a:schemeClr val="tx2">
                  <a:lumMod val="20000"/>
                  <a:lumOff val="80000"/>
                </a:schemeClr>
              </a:solidFill>
              <a:ln>
                <a:solidFill>
                  <a:prstClr val="black"/>
                </a:solidFill>
              </a:ln>
            </c:spPr>
            <c:extLst xmlns:c16r2="http://schemas.microsoft.com/office/drawing/2015/06/chart">
              <c:ext xmlns:c16="http://schemas.microsoft.com/office/drawing/2014/chart" uri="{C3380CC4-5D6E-409C-BE32-E72D297353CC}">
                <c16:uniqueId val="{00000007-21DD-42B9-B53C-E0915A07BB18}"/>
              </c:ext>
            </c:extLst>
          </c:dPt>
          <c:dPt>
            <c:idx val="29"/>
            <c:invertIfNegative val="0"/>
            <c:bubble3D val="0"/>
            <c:spPr>
              <a:solidFill>
                <a:schemeClr val="tx2">
                  <a:lumMod val="20000"/>
                  <a:lumOff val="80000"/>
                </a:schemeClr>
              </a:solidFill>
              <a:ln>
                <a:solidFill>
                  <a:prstClr val="black"/>
                </a:solidFill>
              </a:ln>
            </c:spPr>
            <c:extLst xmlns:c16r2="http://schemas.microsoft.com/office/drawing/2015/06/chart">
              <c:ext xmlns:c16="http://schemas.microsoft.com/office/drawing/2014/chart" uri="{C3380CC4-5D6E-409C-BE32-E72D297353CC}">
                <c16:uniqueId val="{00000009-21DD-42B9-B53C-E0915A07BB18}"/>
              </c:ext>
            </c:extLst>
          </c:dPt>
          <c:dPt>
            <c:idx val="30"/>
            <c:invertIfNegative val="0"/>
            <c:bubble3D val="0"/>
            <c:spPr>
              <a:solidFill>
                <a:schemeClr val="tx2">
                  <a:lumMod val="20000"/>
                  <a:lumOff val="80000"/>
                </a:schemeClr>
              </a:solidFill>
              <a:ln>
                <a:solidFill>
                  <a:prstClr val="black"/>
                </a:solidFill>
              </a:ln>
            </c:spPr>
            <c:extLst xmlns:c16r2="http://schemas.microsoft.com/office/drawing/2015/06/chart">
              <c:ext xmlns:c16="http://schemas.microsoft.com/office/drawing/2014/chart" uri="{C3380CC4-5D6E-409C-BE32-E72D297353CC}">
                <c16:uniqueId val="{0000000B-21DD-42B9-B53C-E0915A07BB18}"/>
              </c:ext>
            </c:extLst>
          </c:dPt>
          <c:cat>
            <c:numRef>
              <c:f>'https://d.docs.live.net/4ce5480170d14401/Renovassistance_PhE_1/statistiques/[statlogch2019.xlsx]nprojets'!$B$3:$B$33</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cat>
          <c:val>
            <c:numRef>
              <c:f>'https://d.docs.live.net/4ce5480170d14401/Renovassistance_PhE_1/statistiques/[statlogch2019.xlsx]nprojets'!$C$3:$C$33</c:f>
              <c:numCache>
                <c:formatCode>General</c:formatCode>
                <c:ptCount val="31"/>
                <c:pt idx="0">
                  <c:v>1</c:v>
                </c:pt>
                <c:pt idx="1">
                  <c:v>1</c:v>
                </c:pt>
                <c:pt idx="4">
                  <c:v>1</c:v>
                </c:pt>
                <c:pt idx="5">
                  <c:v>1</c:v>
                </c:pt>
                <c:pt idx="6">
                  <c:v>1</c:v>
                </c:pt>
                <c:pt idx="7">
                  <c:v>2</c:v>
                </c:pt>
                <c:pt idx="8">
                  <c:v>2</c:v>
                </c:pt>
                <c:pt idx="9">
                  <c:v>1</c:v>
                </c:pt>
                <c:pt idx="11">
                  <c:v>2</c:v>
                </c:pt>
                <c:pt idx="12">
                  <c:v>2</c:v>
                </c:pt>
                <c:pt idx="13">
                  <c:v>1</c:v>
                </c:pt>
                <c:pt idx="14">
                  <c:v>2</c:v>
                </c:pt>
                <c:pt idx="15">
                  <c:v>1</c:v>
                </c:pt>
                <c:pt idx="16">
                  <c:v>2</c:v>
                </c:pt>
                <c:pt idx="17">
                  <c:v>1</c:v>
                </c:pt>
                <c:pt idx="18">
                  <c:v>4</c:v>
                </c:pt>
                <c:pt idx="19">
                  <c:v>1</c:v>
                </c:pt>
                <c:pt idx="20">
                  <c:v>2</c:v>
                </c:pt>
                <c:pt idx="21">
                  <c:v>1</c:v>
                </c:pt>
                <c:pt idx="22">
                  <c:v>4</c:v>
                </c:pt>
                <c:pt idx="23">
                  <c:v>2</c:v>
                </c:pt>
                <c:pt idx="24">
                  <c:v>0</c:v>
                </c:pt>
                <c:pt idx="25">
                  <c:v>3</c:v>
                </c:pt>
                <c:pt idx="26">
                  <c:v>1</c:v>
                </c:pt>
                <c:pt idx="27">
                  <c:v>1</c:v>
                </c:pt>
                <c:pt idx="28">
                  <c:v>3</c:v>
                </c:pt>
                <c:pt idx="29">
                  <c:v>4</c:v>
                </c:pt>
                <c:pt idx="30">
                  <c:v>5</c:v>
                </c:pt>
              </c:numCache>
            </c:numRef>
          </c:val>
          <c:extLst xmlns:c16r2="http://schemas.microsoft.com/office/drawing/2015/06/chart">
            <c:ext xmlns:c16="http://schemas.microsoft.com/office/drawing/2014/chart" uri="{C3380CC4-5D6E-409C-BE32-E72D297353CC}">
              <c16:uniqueId val="{0000000C-21DD-42B9-B53C-E0915A07BB18}"/>
            </c:ext>
          </c:extLst>
        </c:ser>
        <c:dLbls>
          <c:showLegendKey val="0"/>
          <c:showVal val="0"/>
          <c:showCatName val="0"/>
          <c:showSerName val="0"/>
          <c:showPercent val="0"/>
          <c:showBubbleSize val="0"/>
        </c:dLbls>
        <c:gapWidth val="0"/>
        <c:axId val="350978816"/>
        <c:axId val="350980352"/>
      </c:barChart>
      <c:catAx>
        <c:axId val="350978816"/>
        <c:scaling>
          <c:orientation val="minMax"/>
        </c:scaling>
        <c:delete val="0"/>
        <c:axPos val="b"/>
        <c:numFmt formatCode="General" sourceLinked="1"/>
        <c:majorTickMark val="out"/>
        <c:minorTickMark val="none"/>
        <c:tickLblPos val="nextTo"/>
        <c:txPr>
          <a:bodyPr rot="-3180000" vert="horz"/>
          <a:lstStyle/>
          <a:p>
            <a:pPr>
              <a:defRPr sz="2000" b="1" baseline="0"/>
            </a:pPr>
            <a:endParaRPr lang="fr-FR"/>
          </a:p>
        </c:txPr>
        <c:crossAx val="350980352"/>
        <c:crosses val="autoZero"/>
        <c:auto val="1"/>
        <c:lblAlgn val="ctr"/>
        <c:lblOffset val="100"/>
        <c:noMultiLvlLbl val="0"/>
      </c:catAx>
      <c:valAx>
        <c:axId val="350980352"/>
        <c:scaling>
          <c:orientation val="minMax"/>
        </c:scaling>
        <c:delete val="0"/>
        <c:axPos val="l"/>
        <c:majorGridlines/>
        <c:numFmt formatCode="General" sourceLinked="1"/>
        <c:majorTickMark val="out"/>
        <c:minorTickMark val="none"/>
        <c:tickLblPos val="nextTo"/>
        <c:txPr>
          <a:bodyPr/>
          <a:lstStyle/>
          <a:p>
            <a:pPr>
              <a:defRPr sz="2000" b="1"/>
            </a:pPr>
            <a:endParaRPr lang="fr-FR"/>
          </a:p>
        </c:txPr>
        <c:crossAx val="350978816"/>
        <c:crosses val="autoZero"/>
        <c:crossBetween val="between"/>
        <c:majorUnit val="1"/>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0"/>
        <c:axId val="348882048"/>
        <c:axId val="351105408"/>
      </c:barChart>
      <c:catAx>
        <c:axId val="348882048"/>
        <c:scaling>
          <c:orientation val="minMax"/>
        </c:scaling>
        <c:delete val="0"/>
        <c:axPos val="b"/>
        <c:numFmt formatCode="General" sourceLinked="1"/>
        <c:majorTickMark val="out"/>
        <c:minorTickMark val="none"/>
        <c:tickLblPos val="nextTo"/>
        <c:txPr>
          <a:bodyPr rot="-3780000" vert="horz"/>
          <a:lstStyle/>
          <a:p>
            <a:pPr>
              <a:defRPr/>
            </a:pPr>
            <a:endParaRPr lang="fr-FR"/>
          </a:p>
        </c:txPr>
        <c:crossAx val="351105408"/>
        <c:crosses val="autoZero"/>
        <c:auto val="1"/>
        <c:lblAlgn val="ctr"/>
        <c:lblOffset val="100"/>
        <c:noMultiLvlLbl val="0"/>
      </c:catAx>
      <c:valAx>
        <c:axId val="351105408"/>
        <c:scaling>
          <c:orientation val="minMax"/>
        </c:scaling>
        <c:delete val="0"/>
        <c:axPos val="l"/>
        <c:majorGridlines/>
        <c:numFmt formatCode="General" sourceLinked="1"/>
        <c:majorTickMark val="out"/>
        <c:minorTickMark val="none"/>
        <c:tickLblPos val="nextTo"/>
        <c:crossAx val="348882048"/>
        <c:crosses val="autoZero"/>
        <c:crossBetween val="between"/>
        <c:majorUnit val="1"/>
      </c:valAx>
    </c:plotArea>
    <c:plotVisOnly val="1"/>
    <c:dispBlanksAs val="gap"/>
    <c:showDLblsOverMax val="0"/>
  </c:chart>
  <c:txPr>
    <a:bodyPr/>
    <a:lstStyle/>
    <a:p>
      <a:pPr>
        <a:defRPr sz="1600" b="1"/>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fr-BE" sz="2200" dirty="0" smtClean="0"/>
              <a:t>Production </a:t>
            </a:r>
            <a:r>
              <a:rPr lang="fr-BE" sz="2200" dirty="0"/>
              <a:t>de logements 1992-2019  (40 immeubles - 123 logements)</a:t>
            </a:r>
          </a:p>
        </c:rich>
      </c:tx>
      <c:layout>
        <c:manualLayout>
          <c:xMode val="edge"/>
          <c:yMode val="edge"/>
          <c:x val="8.2630991514481583E-2"/>
          <c:y val="2.3300768630851423E-2"/>
        </c:manualLayout>
      </c:layout>
      <c:overlay val="0"/>
    </c:title>
    <c:autoTitleDeleted val="0"/>
    <c:plotArea>
      <c:layout>
        <c:manualLayout>
          <c:layoutTarget val="inner"/>
          <c:xMode val="edge"/>
          <c:yMode val="edge"/>
          <c:x val="3.3963429833659936E-2"/>
          <c:y val="0.17221565019463458"/>
          <c:w val="0.94528724166035705"/>
          <c:h val="0.64186493537725753"/>
        </c:manualLayout>
      </c:layout>
      <c:barChart>
        <c:barDir val="col"/>
        <c:grouping val="clustered"/>
        <c:varyColors val="0"/>
        <c:ser>
          <c:idx val="0"/>
          <c:order val="0"/>
          <c:spPr>
            <a:solidFill>
              <a:schemeClr val="tx2">
                <a:lumMod val="60000"/>
                <a:lumOff val="40000"/>
              </a:schemeClr>
            </a:solidFill>
            <a:ln w="12700">
              <a:solidFill>
                <a:prstClr val="black"/>
              </a:solidFill>
            </a:ln>
          </c:spPr>
          <c:invertIfNegative val="0"/>
          <c:dPt>
            <c:idx val="23"/>
            <c:invertIfNegative val="0"/>
            <c:bubble3D val="0"/>
            <c:spPr>
              <a:solidFill>
                <a:schemeClr val="tx2">
                  <a:lumMod val="60000"/>
                  <a:lumOff val="40000"/>
                </a:schemeClr>
              </a:solidFill>
              <a:ln w="12700">
                <a:solidFill>
                  <a:prstClr val="black"/>
                </a:solidFill>
              </a:ln>
            </c:spPr>
            <c:extLst xmlns:c16r2="http://schemas.microsoft.com/office/drawing/2015/06/chart">
              <c:ext xmlns:c16="http://schemas.microsoft.com/office/drawing/2014/chart" uri="{C3380CC4-5D6E-409C-BE32-E72D297353CC}">
                <c16:uniqueId val="{00000001-E8A3-40B7-BBEB-93A57D42177B}"/>
              </c:ext>
            </c:extLst>
          </c:dPt>
          <c:dPt>
            <c:idx val="25"/>
            <c:invertIfNegative val="0"/>
            <c:bubble3D val="0"/>
            <c:spPr>
              <a:solidFill>
                <a:schemeClr val="tx2">
                  <a:lumMod val="60000"/>
                  <a:lumOff val="40000"/>
                </a:schemeClr>
              </a:solidFill>
              <a:ln w="12700">
                <a:solidFill>
                  <a:prstClr val="black"/>
                </a:solidFill>
              </a:ln>
            </c:spPr>
            <c:extLst xmlns:c16r2="http://schemas.microsoft.com/office/drawing/2015/06/chart">
              <c:ext xmlns:c16="http://schemas.microsoft.com/office/drawing/2014/chart" uri="{C3380CC4-5D6E-409C-BE32-E72D297353CC}">
                <c16:uniqueId val="{00000003-E8A3-40B7-BBEB-93A57D42177B}"/>
              </c:ext>
            </c:extLst>
          </c:dPt>
          <c:dPt>
            <c:idx val="26"/>
            <c:invertIfNegative val="0"/>
            <c:bubble3D val="0"/>
            <c:spPr>
              <a:solidFill>
                <a:schemeClr val="tx2">
                  <a:lumMod val="60000"/>
                  <a:lumOff val="40000"/>
                </a:schemeClr>
              </a:solidFill>
              <a:ln w="12700">
                <a:solidFill>
                  <a:prstClr val="black"/>
                </a:solidFill>
              </a:ln>
            </c:spPr>
            <c:extLst xmlns:c16r2="http://schemas.microsoft.com/office/drawing/2015/06/chart">
              <c:ext xmlns:c16="http://schemas.microsoft.com/office/drawing/2014/chart" uri="{C3380CC4-5D6E-409C-BE32-E72D297353CC}">
                <c16:uniqueId val="{00000005-E8A3-40B7-BBEB-93A57D42177B}"/>
              </c:ext>
            </c:extLst>
          </c:dPt>
          <c:dPt>
            <c:idx val="27"/>
            <c:invertIfNegative val="0"/>
            <c:bubble3D val="0"/>
            <c:spPr>
              <a:solidFill>
                <a:schemeClr val="tx2">
                  <a:lumMod val="60000"/>
                  <a:lumOff val="40000"/>
                </a:schemeClr>
              </a:solidFill>
              <a:ln w="12700">
                <a:solidFill>
                  <a:prstClr val="black"/>
                </a:solidFill>
              </a:ln>
            </c:spPr>
            <c:extLst xmlns:c16r2="http://schemas.microsoft.com/office/drawing/2015/06/chart">
              <c:ext xmlns:c16="http://schemas.microsoft.com/office/drawing/2014/chart" uri="{C3380CC4-5D6E-409C-BE32-E72D297353CC}">
                <c16:uniqueId val="{00000007-E8A3-40B7-BBEB-93A57D42177B}"/>
              </c:ext>
            </c:extLst>
          </c:dPt>
          <c:dPt>
            <c:idx val="28"/>
            <c:invertIfNegative val="0"/>
            <c:bubble3D val="0"/>
            <c:spPr>
              <a:solidFill>
                <a:schemeClr val="tx2">
                  <a:lumMod val="20000"/>
                  <a:lumOff val="80000"/>
                </a:schemeClr>
              </a:solidFill>
              <a:ln w="12700">
                <a:solidFill>
                  <a:prstClr val="black"/>
                </a:solidFill>
              </a:ln>
            </c:spPr>
            <c:extLst xmlns:c16r2="http://schemas.microsoft.com/office/drawing/2015/06/chart">
              <c:ext xmlns:c16="http://schemas.microsoft.com/office/drawing/2014/chart" uri="{C3380CC4-5D6E-409C-BE32-E72D297353CC}">
                <c16:uniqueId val="{00000009-E8A3-40B7-BBEB-93A57D42177B}"/>
              </c:ext>
            </c:extLst>
          </c:dPt>
          <c:dPt>
            <c:idx val="29"/>
            <c:invertIfNegative val="0"/>
            <c:bubble3D val="0"/>
            <c:spPr>
              <a:solidFill>
                <a:schemeClr val="tx2">
                  <a:lumMod val="20000"/>
                  <a:lumOff val="80000"/>
                </a:schemeClr>
              </a:solidFill>
              <a:ln w="12700">
                <a:solidFill>
                  <a:prstClr val="black"/>
                </a:solidFill>
              </a:ln>
            </c:spPr>
            <c:extLst xmlns:c16r2="http://schemas.microsoft.com/office/drawing/2015/06/chart">
              <c:ext xmlns:c16="http://schemas.microsoft.com/office/drawing/2014/chart" uri="{C3380CC4-5D6E-409C-BE32-E72D297353CC}">
                <c16:uniqueId val="{0000000B-E8A3-40B7-BBEB-93A57D42177B}"/>
              </c:ext>
            </c:extLst>
          </c:dPt>
          <c:dPt>
            <c:idx val="30"/>
            <c:invertIfNegative val="0"/>
            <c:bubble3D val="0"/>
            <c:spPr>
              <a:solidFill>
                <a:schemeClr val="tx2">
                  <a:lumMod val="20000"/>
                  <a:lumOff val="80000"/>
                </a:schemeClr>
              </a:solidFill>
              <a:ln w="12700">
                <a:solidFill>
                  <a:prstClr val="black"/>
                </a:solidFill>
              </a:ln>
            </c:spPr>
            <c:extLst xmlns:c16r2="http://schemas.microsoft.com/office/drawing/2015/06/chart">
              <c:ext xmlns:c16="http://schemas.microsoft.com/office/drawing/2014/chart" uri="{C3380CC4-5D6E-409C-BE32-E72D297353CC}">
                <c16:uniqueId val="{0000000D-E8A3-40B7-BBEB-93A57D42177B}"/>
              </c:ext>
            </c:extLst>
          </c:dPt>
          <c:cat>
            <c:numRef>
              <c:f>'https://d.docs.live.net/4ce5480170d14401/Renovassistance_PhE_1/statistiques/[statlogch2019.xlsx]prod_typo'!$B$3:$B$33</c:f>
              <c:numCache>
                <c:formatCode>General</c:formatCode>
                <c:ptCount val="3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numCache>
            </c:numRef>
          </c:cat>
          <c:val>
            <c:numRef>
              <c:f>'https://d.docs.live.net/4ce5480170d14401/Renovassistance_PhE_1/statistiques/[statlogch2019.xlsx]prod_typo'!$K$3:$K$33</c:f>
              <c:numCache>
                <c:formatCode>General</c:formatCode>
                <c:ptCount val="31"/>
                <c:pt idx="0">
                  <c:v>9</c:v>
                </c:pt>
                <c:pt idx="1">
                  <c:v>7</c:v>
                </c:pt>
                <c:pt idx="2">
                  <c:v>0</c:v>
                </c:pt>
                <c:pt idx="3">
                  <c:v>0</c:v>
                </c:pt>
                <c:pt idx="4">
                  <c:v>5</c:v>
                </c:pt>
                <c:pt idx="5">
                  <c:v>3</c:v>
                </c:pt>
                <c:pt idx="6">
                  <c:v>2</c:v>
                </c:pt>
                <c:pt idx="7">
                  <c:v>9</c:v>
                </c:pt>
                <c:pt idx="8">
                  <c:v>2</c:v>
                </c:pt>
                <c:pt idx="9">
                  <c:v>3</c:v>
                </c:pt>
                <c:pt idx="10">
                  <c:v>0</c:v>
                </c:pt>
                <c:pt idx="11">
                  <c:v>5</c:v>
                </c:pt>
                <c:pt idx="12">
                  <c:v>6</c:v>
                </c:pt>
                <c:pt idx="13">
                  <c:v>3</c:v>
                </c:pt>
                <c:pt idx="14">
                  <c:v>4</c:v>
                </c:pt>
                <c:pt idx="15">
                  <c:v>4</c:v>
                </c:pt>
                <c:pt idx="16">
                  <c:v>5</c:v>
                </c:pt>
                <c:pt idx="17">
                  <c:v>2</c:v>
                </c:pt>
                <c:pt idx="18">
                  <c:v>8</c:v>
                </c:pt>
                <c:pt idx="19">
                  <c:v>5</c:v>
                </c:pt>
                <c:pt idx="20">
                  <c:v>5</c:v>
                </c:pt>
                <c:pt idx="21">
                  <c:v>5</c:v>
                </c:pt>
                <c:pt idx="22">
                  <c:v>11</c:v>
                </c:pt>
                <c:pt idx="23">
                  <c:v>7</c:v>
                </c:pt>
                <c:pt idx="24">
                  <c:v>0</c:v>
                </c:pt>
                <c:pt idx="25">
                  <c:v>7</c:v>
                </c:pt>
                <c:pt idx="26">
                  <c:v>3</c:v>
                </c:pt>
                <c:pt idx="27">
                  <c:v>3</c:v>
                </c:pt>
                <c:pt idx="28">
                  <c:v>12</c:v>
                </c:pt>
                <c:pt idx="29">
                  <c:v>10</c:v>
                </c:pt>
                <c:pt idx="30">
                  <c:v>11</c:v>
                </c:pt>
              </c:numCache>
            </c:numRef>
          </c:val>
          <c:extLst xmlns:c16r2="http://schemas.microsoft.com/office/drawing/2015/06/chart">
            <c:ext xmlns:c16="http://schemas.microsoft.com/office/drawing/2014/chart" uri="{C3380CC4-5D6E-409C-BE32-E72D297353CC}">
              <c16:uniqueId val="{0000000E-E8A3-40B7-BBEB-93A57D42177B}"/>
            </c:ext>
          </c:extLst>
        </c:ser>
        <c:dLbls>
          <c:showLegendKey val="0"/>
          <c:showVal val="0"/>
          <c:showCatName val="0"/>
          <c:showSerName val="0"/>
          <c:showPercent val="0"/>
          <c:showBubbleSize val="0"/>
        </c:dLbls>
        <c:gapWidth val="0"/>
        <c:axId val="363825792"/>
        <c:axId val="363876736"/>
      </c:barChart>
      <c:catAx>
        <c:axId val="363825792"/>
        <c:scaling>
          <c:orientation val="minMax"/>
        </c:scaling>
        <c:delete val="0"/>
        <c:axPos val="b"/>
        <c:numFmt formatCode="General" sourceLinked="1"/>
        <c:majorTickMark val="out"/>
        <c:minorTickMark val="none"/>
        <c:tickLblPos val="nextTo"/>
        <c:txPr>
          <a:bodyPr rot="-3600000"/>
          <a:lstStyle/>
          <a:p>
            <a:pPr>
              <a:defRPr/>
            </a:pPr>
            <a:endParaRPr lang="fr-FR"/>
          </a:p>
        </c:txPr>
        <c:crossAx val="363876736"/>
        <c:crosses val="autoZero"/>
        <c:auto val="1"/>
        <c:lblAlgn val="ctr"/>
        <c:lblOffset val="100"/>
        <c:noMultiLvlLbl val="0"/>
      </c:catAx>
      <c:valAx>
        <c:axId val="363876736"/>
        <c:scaling>
          <c:orientation val="minMax"/>
        </c:scaling>
        <c:delete val="0"/>
        <c:axPos val="l"/>
        <c:majorGridlines/>
        <c:numFmt formatCode="General" sourceLinked="1"/>
        <c:majorTickMark val="out"/>
        <c:minorTickMark val="none"/>
        <c:tickLblPos val="nextTo"/>
        <c:crossAx val="363825792"/>
        <c:crosses val="autoZero"/>
        <c:crossBetween val="between"/>
      </c:valAx>
      <c:spPr>
        <a:ln>
          <a:solidFill>
            <a:prstClr val="black"/>
          </a:solidFill>
        </a:ln>
      </c:spPr>
    </c:plotArea>
    <c:plotVisOnly val="1"/>
    <c:dispBlanksAs val="gap"/>
    <c:showDLblsOverMax val="0"/>
  </c:chart>
  <c:txPr>
    <a:bodyPr/>
    <a:lstStyle/>
    <a:p>
      <a:pPr>
        <a:defRPr sz="2000" b="1"/>
      </a:pPr>
      <a:endParaRPr lang="fr-F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 </a:t>
            </a:r>
            <a:endParaRPr lang="en-US" sz="2000" dirty="0"/>
          </a:p>
        </c:rich>
      </c:tx>
      <c:layout/>
      <c:overlay val="0"/>
    </c:title>
    <c:autoTitleDeleted val="0"/>
    <c:plotArea>
      <c:layout/>
      <c:pieChart>
        <c:varyColors val="1"/>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tLst xmlns:c16r2="http://schemas.microsoft.com/office/drawing/2015/06/chart">
              <c:ext xmlns:c16="http://schemas.microsoft.com/office/drawing/2014/chart" uri="{C3380CC4-5D6E-409C-BE32-E72D297353CC}">
                <c16:uniqueId val="{00000000-8F1D-4451-AFC6-A5BC08DD1D44}"/>
              </c:ext>
            </c:extLst>
          </c:dPt>
          <c:dPt>
            <c:idx val="1"/>
            <c:bubble3D val="0"/>
            <c:extLst xmlns:c16r2="http://schemas.microsoft.com/office/drawing/2015/06/chart">
              <c:ext xmlns:c16="http://schemas.microsoft.com/office/drawing/2014/chart" uri="{C3380CC4-5D6E-409C-BE32-E72D297353CC}">
                <c16:uniqueId val="{00000001-8F1D-4451-AFC6-A5BC08DD1D44}"/>
              </c:ext>
            </c:extLst>
          </c:dPt>
          <c:dPt>
            <c:idx val="2"/>
            <c:bubble3D val="0"/>
            <c:extLst xmlns:c16r2="http://schemas.microsoft.com/office/drawing/2015/06/chart">
              <c:ext xmlns:c16="http://schemas.microsoft.com/office/drawing/2014/chart" uri="{C3380CC4-5D6E-409C-BE32-E72D297353CC}">
                <c16:uniqueId val="{00000002-8F1D-4451-AFC6-A5BC08DD1D44}"/>
              </c:ext>
            </c:extLst>
          </c:dPt>
          <c:dPt>
            <c:idx val="3"/>
            <c:bubble3D val="0"/>
            <c:extLst xmlns:c16r2="http://schemas.microsoft.com/office/drawing/2015/06/chart">
              <c:ext xmlns:c16="http://schemas.microsoft.com/office/drawing/2014/chart" uri="{C3380CC4-5D6E-409C-BE32-E72D297353CC}">
                <c16:uniqueId val="{00000003-8F1D-4451-AFC6-A5BC08DD1D44}"/>
              </c:ext>
            </c:extLst>
          </c:dPt>
          <c:dPt>
            <c:idx val="4"/>
            <c:bubble3D val="0"/>
            <c:extLst xmlns:c16r2="http://schemas.microsoft.com/office/drawing/2015/06/chart">
              <c:ext xmlns:c16="http://schemas.microsoft.com/office/drawing/2014/chart" uri="{C3380CC4-5D6E-409C-BE32-E72D297353CC}">
                <c16:uniqueId val="{00000004-8F1D-4451-AFC6-A5BC08DD1D44}"/>
              </c:ext>
            </c:extLst>
          </c:dPt>
          <c:dPt>
            <c:idx val="5"/>
            <c:bubble3D val="0"/>
            <c:extLst xmlns:c16r2="http://schemas.microsoft.com/office/drawing/2015/06/chart">
              <c:ext xmlns:c16="http://schemas.microsoft.com/office/drawing/2014/chart" uri="{C3380CC4-5D6E-409C-BE32-E72D297353CC}">
                <c16:uniqueId val="{00000005-8F1D-4451-AFC6-A5BC08DD1D44}"/>
              </c:ext>
            </c:extLst>
          </c:dPt>
          <c:dLbls>
            <c:dLbl>
              <c:idx val="0"/>
              <c:layout>
                <c:manualLayout>
                  <c:x val="0.17470543105273417"/>
                  <c:y val="0"/>
                </c:manualLayout>
              </c:layout>
              <c:tx>
                <c:rich>
                  <a:bodyPr/>
                  <a:lstStyle/>
                  <a:p>
                    <a:r>
                      <a:rPr lang="en-US" dirty="0" smtClean="0"/>
                      <a:t>studio</a:t>
                    </a:r>
                    <a:r>
                      <a:rPr lang="en-US" baseline="0" dirty="0" smtClean="0"/>
                      <a:t> : </a:t>
                    </a:r>
                    <a:r>
                      <a:rPr lang="en-US" dirty="0" smtClean="0"/>
                      <a:t>2</a:t>
                    </a:r>
                    <a:r>
                      <a:rPr lang="en-US" dirty="0"/>
                      <a:t>%</a:t>
                    </a:r>
                  </a:p>
                </c:rich>
              </c:tx>
              <c:dLblPos val="bestFit"/>
              <c:showLegendKey val="0"/>
              <c:showVal val="0"/>
              <c:showCatName val="1"/>
              <c:showSerName val="0"/>
              <c:showPercent val="1"/>
              <c:showBubbleSize val="0"/>
            </c:dLbl>
            <c:dLbl>
              <c:idx val="1"/>
              <c:layout>
                <c:manualLayout>
                  <c:x val="7.3209894917336232E-2"/>
                  <c:y val="7.7006310722908727E-2"/>
                </c:manualLayout>
              </c:layout>
              <c:tx>
                <c:rich>
                  <a:bodyPr/>
                  <a:lstStyle/>
                  <a:p>
                    <a:r>
                      <a:rPr lang="en-US" dirty="0"/>
                      <a:t>1 </a:t>
                    </a:r>
                    <a:r>
                      <a:rPr lang="en-US" dirty="0" err="1" smtClean="0"/>
                      <a:t>ch</a:t>
                    </a:r>
                    <a:r>
                      <a:rPr lang="en-US" baseline="0" dirty="0" smtClean="0"/>
                      <a:t> : </a:t>
                    </a:r>
                    <a:r>
                      <a:rPr lang="en-US" dirty="0" smtClean="0"/>
                      <a:t>16</a:t>
                    </a:r>
                    <a:r>
                      <a:rPr lang="en-US" dirty="0"/>
                      <a:t>%</a:t>
                    </a:r>
                  </a:p>
                </c:rich>
              </c:tx>
              <c:dLblPos val="bestFit"/>
              <c:showLegendKey val="0"/>
              <c:showVal val="0"/>
              <c:showCatName val="1"/>
              <c:showSerName val="0"/>
              <c:showPercent val="1"/>
              <c:showBubbleSize val="0"/>
            </c:dLbl>
            <c:dLbl>
              <c:idx val="2"/>
              <c:layout>
                <c:manualLayout>
                  <c:x val="7.3209894917336232E-2"/>
                  <c:y val="3.2292773416412263E-2"/>
                </c:manualLayout>
              </c:layout>
              <c:tx>
                <c:rich>
                  <a:bodyPr/>
                  <a:lstStyle/>
                  <a:p>
                    <a:r>
                      <a:rPr lang="en-US" dirty="0"/>
                      <a:t>2 </a:t>
                    </a:r>
                    <a:r>
                      <a:rPr lang="en-US" dirty="0" err="1" smtClean="0"/>
                      <a:t>ch</a:t>
                    </a:r>
                    <a:r>
                      <a:rPr lang="en-US" baseline="0" dirty="0" smtClean="0"/>
                      <a:t> : </a:t>
                    </a:r>
                    <a:r>
                      <a:rPr lang="en-US" dirty="0" smtClean="0"/>
                      <a:t>32</a:t>
                    </a:r>
                    <a:r>
                      <a:rPr lang="en-US" dirty="0"/>
                      <a:t>%</a:t>
                    </a:r>
                  </a:p>
                </c:rich>
              </c:tx>
              <c:dLblPos val="bestFit"/>
              <c:showLegendKey val="0"/>
              <c:showVal val="0"/>
              <c:showCatName val="1"/>
              <c:showSerName val="0"/>
              <c:showPercent val="1"/>
              <c:showBubbleSize val="0"/>
            </c:dLbl>
            <c:dLbl>
              <c:idx val="3"/>
              <c:layout>
                <c:manualLayout>
                  <c:x val="-5.4907421188002167E-2"/>
                  <c:y val="9.9362981577947648E-3"/>
                </c:manualLayout>
              </c:layout>
              <c:tx>
                <c:rich>
                  <a:bodyPr/>
                  <a:lstStyle/>
                  <a:p>
                    <a:r>
                      <a:rPr lang="en-US"/>
                      <a:t>3 </a:t>
                    </a:r>
                    <a:r>
                      <a:rPr lang="en-US" smtClean="0"/>
                      <a:t>ch</a:t>
                    </a:r>
                    <a:r>
                      <a:rPr lang="en-US" baseline="0" smtClean="0"/>
                      <a:t> : </a:t>
                    </a:r>
                    <a:r>
                      <a:rPr lang="en-US" smtClean="0"/>
                      <a:t>36</a:t>
                    </a:r>
                    <a:r>
                      <a:rPr lang="en-US"/>
                      <a:t>%</a:t>
                    </a:r>
                  </a:p>
                </c:rich>
              </c:tx>
              <c:dLblPos val="bestFit"/>
              <c:showLegendKey val="0"/>
              <c:showVal val="0"/>
              <c:showCatName val="1"/>
              <c:showSerName val="0"/>
              <c:showPercent val="1"/>
              <c:showBubbleSize val="0"/>
            </c:dLbl>
            <c:dLbl>
              <c:idx val="4"/>
              <c:layout>
                <c:manualLayout>
                  <c:x val="-0.13783308668009633"/>
                  <c:y val="0.10027661245777074"/>
                </c:manualLayout>
              </c:layout>
              <c:tx>
                <c:rich>
                  <a:bodyPr/>
                  <a:lstStyle/>
                  <a:p>
                    <a:r>
                      <a:rPr lang="en-US" dirty="0"/>
                      <a:t>4 </a:t>
                    </a:r>
                    <a:r>
                      <a:rPr lang="en-US" dirty="0" err="1" smtClean="0"/>
                      <a:t>ch</a:t>
                    </a:r>
                    <a:r>
                      <a:rPr lang="en-US" dirty="0" smtClean="0"/>
                      <a:t> :</a:t>
                    </a:r>
                    <a:r>
                      <a:rPr lang="en-US" baseline="0" dirty="0" smtClean="0"/>
                      <a:t> </a:t>
                    </a:r>
                    <a:r>
                      <a:rPr lang="en-US" dirty="0" smtClean="0"/>
                      <a:t>8</a:t>
                    </a:r>
                    <a:r>
                      <a:rPr lang="en-US" dirty="0"/>
                      <a:t>%</a:t>
                    </a:r>
                  </a:p>
                </c:rich>
              </c:tx>
              <c:dLblPos val="bestFit"/>
              <c:showLegendKey val="0"/>
              <c:showVal val="0"/>
              <c:showCatName val="1"/>
              <c:showSerName val="0"/>
              <c:showPercent val="1"/>
              <c:showBubbleSize val="0"/>
            </c:dLbl>
            <c:dLbl>
              <c:idx val="5"/>
              <c:layout>
                <c:manualLayout>
                  <c:x val="-5.8235143684244761E-2"/>
                  <c:y val="-4.9681490788973364E-3"/>
                </c:manualLayout>
              </c:layout>
              <c:tx>
                <c:rich>
                  <a:bodyPr/>
                  <a:lstStyle/>
                  <a:p>
                    <a:r>
                      <a:rPr lang="en-US" dirty="0"/>
                      <a:t>&gt;4 </a:t>
                    </a:r>
                    <a:r>
                      <a:rPr lang="en-US" dirty="0" err="1" smtClean="0"/>
                      <a:t>ch</a:t>
                    </a:r>
                    <a:r>
                      <a:rPr lang="en-US" baseline="0" dirty="0" smtClean="0"/>
                      <a:t>: </a:t>
                    </a:r>
                    <a:r>
                      <a:rPr lang="en-US" dirty="0" smtClean="0"/>
                      <a:t>6</a:t>
                    </a:r>
                    <a:r>
                      <a:rPr lang="en-US" dirty="0"/>
                      <a:t>%</a:t>
                    </a:r>
                  </a:p>
                </c:rich>
              </c:tx>
              <c:dLblPos val="bestFit"/>
              <c:showLegendKey val="0"/>
              <c:showVal val="0"/>
              <c:showCatName val="1"/>
              <c:showSerName val="0"/>
              <c:showPercent val="1"/>
              <c:showBubbleSize val="0"/>
            </c:dLbl>
            <c:spPr>
              <a:noFill/>
              <a:ln w="25400">
                <a:noFill/>
              </a:ln>
            </c:spPr>
            <c:txPr>
              <a:bodyPr/>
              <a:lstStyle/>
              <a:p>
                <a:pPr>
                  <a:defRPr sz="2200"/>
                </a:pPr>
                <a:endParaRPr lang="fr-FR"/>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('https://d.docs.live.net/4ce5480170d14401/Renovassistance_PhE_1/statistiques/[statlogch2019.xlsx]prod_typo'!$C$1:$G$1,'https://d.docs.live.net/4ce5480170d14401/Renovassistance_PhE_1/statistiques/[statlogch2019.xlsx]prod_typo'!$J$1)</c:f>
              <c:strCache>
                <c:ptCount val="6"/>
                <c:pt idx="0">
                  <c:v>st</c:v>
                </c:pt>
                <c:pt idx="1">
                  <c:v>1 ch</c:v>
                </c:pt>
                <c:pt idx="2">
                  <c:v>2 ch</c:v>
                </c:pt>
                <c:pt idx="3">
                  <c:v>3 ch</c:v>
                </c:pt>
                <c:pt idx="4">
                  <c:v>4 ch</c:v>
                </c:pt>
                <c:pt idx="5">
                  <c:v>&gt;4 ch</c:v>
                </c:pt>
              </c:strCache>
            </c:strRef>
          </c:cat>
          <c:val>
            <c:numRef>
              <c:f>('https://d.docs.live.net/4ce5480170d14401/Renovassistance_PhE_1/statistiques/[statlogch2019.xlsx]prod_typo'!$C$35:$G$35,'https://d.docs.live.net/4ce5480170d14401/Renovassistance_PhE_1/statistiques/[statlogch2019.xlsx]prod_typo'!$J$35)</c:f>
              <c:numCache>
                <c:formatCode>General</c:formatCode>
                <c:ptCount val="6"/>
                <c:pt idx="0">
                  <c:v>3</c:v>
                </c:pt>
                <c:pt idx="1">
                  <c:v>20</c:v>
                </c:pt>
                <c:pt idx="2">
                  <c:v>39</c:v>
                </c:pt>
                <c:pt idx="3">
                  <c:v>44</c:v>
                </c:pt>
                <c:pt idx="4">
                  <c:v>10</c:v>
                </c:pt>
                <c:pt idx="5">
                  <c:v>7</c:v>
                </c:pt>
              </c:numCache>
            </c:numRef>
          </c:val>
          <c:extLst xmlns:c16r2="http://schemas.microsoft.com/office/drawing/2015/06/chart">
            <c:ext xmlns:c16="http://schemas.microsoft.com/office/drawing/2014/chart" uri="{C3380CC4-5D6E-409C-BE32-E72D297353CC}">
              <c16:uniqueId val="{00000006-8F1D-4451-AFC6-A5BC08DD1D44}"/>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tLst xmlns:c16r2="http://schemas.microsoft.com/office/drawing/2015/06/chart">
              <c:ext xmlns:c16="http://schemas.microsoft.com/office/drawing/2014/chart" uri="{C3380CC4-5D6E-409C-BE32-E72D297353CC}">
                <c16:uniqueId val="{00000000-53BA-4457-94DC-C6A1CF917D3B}"/>
              </c:ext>
            </c:extLst>
          </c:dPt>
          <c:dPt>
            <c:idx val="1"/>
            <c:bubble3D val="0"/>
            <c:extLst xmlns:c16r2="http://schemas.microsoft.com/office/drawing/2015/06/chart">
              <c:ext xmlns:c16="http://schemas.microsoft.com/office/drawing/2014/chart" uri="{C3380CC4-5D6E-409C-BE32-E72D297353CC}">
                <c16:uniqueId val="{00000001-53BA-4457-94DC-C6A1CF917D3B}"/>
              </c:ext>
            </c:extLst>
          </c:dPt>
          <c:dPt>
            <c:idx val="2"/>
            <c:bubble3D val="0"/>
            <c:extLst xmlns:c16r2="http://schemas.microsoft.com/office/drawing/2015/06/chart">
              <c:ext xmlns:c16="http://schemas.microsoft.com/office/drawing/2014/chart" uri="{C3380CC4-5D6E-409C-BE32-E72D297353CC}">
                <c16:uniqueId val="{00000002-53BA-4457-94DC-C6A1CF917D3B}"/>
              </c:ext>
            </c:extLst>
          </c:dPt>
          <c:dPt>
            <c:idx val="3"/>
            <c:bubble3D val="0"/>
            <c:extLst xmlns:c16r2="http://schemas.microsoft.com/office/drawing/2015/06/chart">
              <c:ext xmlns:c16="http://schemas.microsoft.com/office/drawing/2014/chart" uri="{C3380CC4-5D6E-409C-BE32-E72D297353CC}">
                <c16:uniqueId val="{00000003-53BA-4457-94DC-C6A1CF917D3B}"/>
              </c:ext>
            </c:extLst>
          </c:dPt>
          <c:dLbls>
            <c:dLbl>
              <c:idx val="0"/>
              <c:layout>
                <c:manualLayout>
                  <c:x val="0.12074609327692319"/>
                  <c:y val="5.542870953997394E-2"/>
                </c:manualLayout>
              </c:layout>
              <c:spPr>
                <a:noFill/>
                <a:ln w="25400">
                  <a:noFill/>
                </a:ln>
              </c:spPr>
              <c:txPr>
                <a:bodyPr wrap="square" lIns="38100" tIns="19050" rIns="38100" bIns="19050" anchor="ctr">
                  <a:spAutoFit/>
                </a:bodyPr>
                <a:lstStyle/>
                <a:p>
                  <a:pPr>
                    <a:defRPr sz="2000"/>
                  </a:pPr>
                  <a:endParaRPr lang="fr-FR"/>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3BA-4457-94DC-C6A1CF917D3B}"/>
                </c:ext>
              </c:extLst>
            </c:dLbl>
            <c:dLbl>
              <c:idx val="1"/>
              <c:layout>
                <c:manualLayout>
                  <c:x val="3.6111111111111212E-2"/>
                  <c:y val="-3.5714285714285712E-2"/>
                </c:manualLayout>
              </c:layout>
              <c:spPr>
                <a:noFill/>
                <a:ln w="25400">
                  <a:noFill/>
                </a:ln>
              </c:spPr>
              <c:txPr>
                <a:bodyPr wrap="square" lIns="38100" tIns="19050" rIns="38100" bIns="19050" anchor="ctr">
                  <a:spAutoFit/>
                </a:bodyPr>
                <a:lstStyle/>
                <a:p>
                  <a:pPr>
                    <a:defRPr sz="2000"/>
                  </a:pPr>
                  <a:endParaRPr lang="fr-FR"/>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3BA-4457-94DC-C6A1CF917D3B}"/>
                </c:ext>
              </c:extLst>
            </c:dLbl>
            <c:dLbl>
              <c:idx val="2"/>
              <c:layout>
                <c:manualLayout>
                  <c:x val="-5.6000659586372278E-2"/>
                  <c:y val="-1.8383351453533522E-2"/>
                </c:manualLayout>
              </c:layout>
              <c:spPr>
                <a:noFill/>
                <a:ln w="25400">
                  <a:noFill/>
                </a:ln>
              </c:spPr>
              <c:txPr>
                <a:bodyPr wrap="square" lIns="38100" tIns="19050" rIns="38100" bIns="19050" anchor="ctr">
                  <a:spAutoFit/>
                </a:bodyPr>
                <a:lstStyle/>
                <a:p>
                  <a:pPr>
                    <a:defRPr sz="2000"/>
                  </a:pPr>
                  <a:endParaRPr lang="fr-FR"/>
                </a:p>
              </c:tx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BA-4457-94DC-C6A1CF917D3B}"/>
                </c:ext>
              </c:extLst>
            </c:dLbl>
            <c:dLbl>
              <c:idx val="3"/>
              <c:layout>
                <c:manualLayout>
                  <c:x val="-0.14813506707462934"/>
                  <c:y val="2.9109084158847571E-2"/>
                </c:manualLayout>
              </c:layout>
              <c:tx>
                <c:rich>
                  <a:bodyPr wrap="square" lIns="38100" tIns="19050" rIns="38100" bIns="19050" anchor="ctr">
                    <a:spAutoFit/>
                  </a:bodyPr>
                  <a:lstStyle/>
                  <a:p>
                    <a:pPr>
                      <a:defRPr sz="2000"/>
                    </a:pPr>
                    <a:r>
                      <a:rPr lang="en-US" sz="2000" dirty="0" smtClean="0"/>
                      <a:t>Droit</a:t>
                    </a:r>
                  </a:p>
                  <a:p>
                    <a:pPr>
                      <a:defRPr sz="2000"/>
                    </a:pPr>
                    <a:r>
                      <a:rPr lang="en-US" sz="2000" dirty="0" err="1" smtClean="0"/>
                      <a:t>superficie</a:t>
                    </a:r>
                    <a:r>
                      <a:rPr lang="en-US" sz="2000" dirty="0"/>
                      <a:t>
8%</a:t>
                    </a:r>
                    <a:endParaRPr lang="en-US" dirty="0"/>
                  </a:p>
                </c:rich>
              </c:tx>
              <c:spPr>
                <a:noFill/>
                <a:ln w="25400">
                  <a:noFill/>
                </a:ln>
              </c:sp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3BA-4457-94DC-C6A1CF917D3B}"/>
                </c:ext>
              </c:extLst>
            </c:dLbl>
            <c:spPr>
              <a:noFill/>
              <a:ln w="25400">
                <a:noFill/>
              </a:ln>
            </c:spPr>
            <c:txPr>
              <a:bodyPr/>
              <a:lstStyle/>
              <a:p>
                <a:pPr>
                  <a:defRPr sz="2000"/>
                </a:pPr>
                <a:endParaRPr lang="fr-FR"/>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'https://d.docs.live.net/Users\pheti\OneDrive\Renovassistance_PhE_1\statistiques\[statlogch2019.xlsx]statut'!$H$5:$K$5</c:f>
              <c:strCache>
                <c:ptCount val="4"/>
                <c:pt idx="0">
                  <c:v>propriété FPRA</c:v>
                </c:pt>
                <c:pt idx="1">
                  <c:v>emphytéose</c:v>
                </c:pt>
                <c:pt idx="2">
                  <c:v>bail rénovation</c:v>
                </c:pt>
                <c:pt idx="3">
                  <c:v>droit superficie</c:v>
                </c:pt>
              </c:strCache>
            </c:strRef>
          </c:cat>
          <c:val>
            <c:numRef>
              <c:f>'https://d.docs.live.net/Users\pheti\OneDrive\Renovassistance_PhE_1\statistiques\[statlogch2019.xlsx]statut'!$H$6:$K$6</c:f>
              <c:numCache>
                <c:formatCode>General</c:formatCode>
                <c:ptCount val="4"/>
                <c:pt idx="0">
                  <c:v>9</c:v>
                </c:pt>
                <c:pt idx="1">
                  <c:v>21</c:v>
                </c:pt>
                <c:pt idx="2">
                  <c:v>14</c:v>
                </c:pt>
                <c:pt idx="3">
                  <c:v>4</c:v>
                </c:pt>
              </c:numCache>
            </c:numRef>
          </c:val>
          <c:extLst xmlns:c16r2="http://schemas.microsoft.com/office/drawing/2015/06/chart">
            <c:ext xmlns:c16="http://schemas.microsoft.com/office/drawing/2014/chart" uri="{C3380CC4-5D6E-409C-BE32-E72D297353CC}">
              <c16:uniqueId val="{00000004-53BA-4457-94DC-C6A1CF917D3B}"/>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1">
    <c:autoUpdate val="0"/>
  </c:externalData>
</c:chartSpace>
</file>

<file path=ppt/drawings/_rels/drawing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image" Target="../media/image20.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jpg"/></Relationships>
</file>

<file path=ppt/drawings/drawing1.xml><?xml version="1.0" encoding="utf-8"?>
<c:userShapes xmlns:c="http://schemas.openxmlformats.org/drawingml/2006/chart">
  <cdr:relSizeAnchor xmlns:cdr="http://schemas.openxmlformats.org/drawingml/2006/chartDrawing">
    <cdr:from>
      <cdr:x>0.85611</cdr:x>
      <cdr:y>0.48214</cdr:y>
    </cdr:from>
    <cdr:to>
      <cdr:x>0.99864</cdr:x>
      <cdr:y>0.55513</cdr:y>
    </cdr:to>
    <cdr:pic>
      <cdr:nvPicPr>
        <cdr:cNvPr id="2" name="chart">
          <a:extLst xmlns:a="http://schemas.openxmlformats.org/drawingml/2006/main">
            <a:ext uri="{FF2B5EF4-FFF2-40B4-BE49-F238E27FC236}">
              <a16:creationId xmlns:a16="http://schemas.microsoft.com/office/drawing/2014/main" xmlns="" id="{888F049A-314E-408B-B6DC-C40EA7EFC43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rot="19384392">
          <a:off x="7439214" y="2990927"/>
          <a:ext cx="1238510" cy="452789"/>
        </a:xfrm>
        <a:prstGeom xmlns:a="http://schemas.openxmlformats.org/drawingml/2006/main" prst="rect">
          <a:avLst/>
        </a:prstGeom>
      </cdr:spPr>
    </cdr:pic>
  </cdr:relSizeAnchor>
  <cdr:relSizeAnchor xmlns:cdr="http://schemas.openxmlformats.org/drawingml/2006/chartDrawing">
    <cdr:from>
      <cdr:x>0.88668</cdr:x>
      <cdr:y>0.01161</cdr:y>
    </cdr:from>
    <cdr:to>
      <cdr:x>0.99191</cdr:x>
      <cdr:y>0.15603</cdr:y>
    </cdr:to>
    <cdr:pic>
      <cdr:nvPicPr>
        <cdr:cNvPr id="3" name="Image 2"/>
        <cdr:cNvPicPr>
          <a:picLocks xmlns:a="http://schemas.openxmlformats.org/drawingml/2006/main" noChangeAspect="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704856" y="72008"/>
          <a:ext cx="914400" cy="895927"/>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0.91584</cdr:x>
      <cdr:y>0.40195</cdr:y>
    </cdr:from>
    <cdr:to>
      <cdr:x>0.96308</cdr:x>
      <cdr:y>0.59267</cdr:y>
    </cdr:to>
    <cdr:sp macro="" textlink="">
      <cdr:nvSpPr>
        <cdr:cNvPr id="2" name="ZoneTexte 1"/>
        <cdr:cNvSpPr txBox="1"/>
      </cdr:nvSpPr>
      <cdr:spPr>
        <a:xfrm xmlns:a="http://schemas.openxmlformats.org/drawingml/2006/main" rot="18620937">
          <a:off x="7487087" y="2734024"/>
          <a:ext cx="1126126" cy="4047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2000" dirty="0"/>
            <a:t>en</a:t>
          </a:r>
          <a:r>
            <a:rPr lang="fr-BE" sz="2000" baseline="0" dirty="0"/>
            <a:t>  cours</a:t>
          </a:r>
          <a:endParaRPr lang="fr-BE" sz="2000" dirty="0"/>
        </a:p>
      </cdr:txBody>
    </cdr:sp>
  </cdr:relSizeAnchor>
  <cdr:relSizeAnchor xmlns:cdr="http://schemas.openxmlformats.org/drawingml/2006/chartDrawing">
    <cdr:from>
      <cdr:x>0.89329</cdr:x>
      <cdr:y>0.02439</cdr:y>
    </cdr:from>
    <cdr:to>
      <cdr:x>1</cdr:x>
      <cdr:y>0.17612</cdr:y>
    </cdr:to>
    <cdr:pic>
      <cdr:nvPicPr>
        <cdr:cNvPr id="3" name="Image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654552" y="144015"/>
          <a:ext cx="914400" cy="895927"/>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0.80208</cdr:x>
      <cdr:y>0.90477</cdr:y>
    </cdr:from>
    <cdr:to>
      <cdr:x>1</cdr:x>
      <cdr:y>0.96429</cdr:y>
    </cdr:to>
    <cdr:sp macro="" textlink="">
      <cdr:nvSpPr>
        <cdr:cNvPr id="2" name="ZoneTexte 1"/>
        <cdr:cNvSpPr txBox="1"/>
      </cdr:nvSpPr>
      <cdr:spPr>
        <a:xfrm xmlns:a="http://schemas.openxmlformats.org/drawingml/2006/main">
          <a:off x="3667110" y="2895615"/>
          <a:ext cx="904890" cy="1904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BE"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fr-BE" sz="1400" b="0" i="0" u="none" strike="noStrike" kern="1200">
              <a:ln>
                <a:noFill/>
              </a:ln>
              <a:latin typeface="Arial" pitchFamily="18"/>
              <a:ea typeface="Microsoft YaHei" pitchFamily="2"/>
              <a:cs typeface="Mangal" pitchFamily="2"/>
            </a:endParaRPr>
          </a:p>
        </p:txBody>
      </p:sp>
      <p:sp>
        <p:nvSpPr>
          <p:cNvPr id="3" name="Espace réservé de la date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fr-BE" sz="1400" b="0" i="0" u="none" strike="noStrike" kern="1200">
              <a:ln>
                <a:noFill/>
              </a:ln>
              <a:latin typeface="Arial" pitchFamily="18"/>
              <a:ea typeface="Microsoft YaHei" pitchFamily="2"/>
              <a:cs typeface="Mangal" pitchFamily="2"/>
            </a:endParaRPr>
          </a:p>
        </p:txBody>
      </p:sp>
      <p:sp>
        <p:nvSpPr>
          <p:cNvPr id="4" name="Espace réservé du pied de page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fr-BE" sz="1400" b="0" i="0" u="none" strike="noStrike" kern="1200">
              <a:ln>
                <a:noFill/>
              </a:ln>
              <a:latin typeface="Arial" pitchFamily="18"/>
              <a:ea typeface="Microsoft YaHei" pitchFamily="2"/>
              <a:cs typeface="Mangal" pitchFamily="2"/>
            </a:endParaRPr>
          </a:p>
        </p:txBody>
      </p:sp>
      <p:sp>
        <p:nvSpPr>
          <p:cNvPr id="5" name="Espace réservé du numéro de diapositive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0E634385-D186-4C6A-B914-96709B6A4867}" type="slidenum">
              <a:t>‹N°›</a:t>
            </a:fld>
            <a:endParaRPr lang="fr-BE"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3708002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ce réservé des commentaires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BE"/>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fr-BE" sz="1400" kern="1200">
                <a:latin typeface="Times New Roman" pitchFamily="18"/>
                <a:ea typeface="Arial Unicode MS" pitchFamily="2"/>
                <a:cs typeface="Tahoma" pitchFamily="2"/>
              </a:defRPr>
            </a:lvl1pPr>
          </a:lstStyle>
          <a:p>
            <a:pPr lvl="0"/>
            <a:endParaRPr lang="fr-BE"/>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fr-BE" sz="1400" kern="1200">
                <a:latin typeface="Times New Roman" pitchFamily="18"/>
                <a:ea typeface="Arial Unicode MS" pitchFamily="2"/>
                <a:cs typeface="Tahoma" pitchFamily="2"/>
              </a:defRPr>
            </a:lvl1pPr>
          </a:lstStyle>
          <a:p>
            <a:pPr lvl="0"/>
            <a:endParaRPr lang="fr-BE"/>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fr-BE" sz="1400" kern="1200">
                <a:latin typeface="Times New Roman" pitchFamily="18"/>
                <a:ea typeface="Arial Unicode MS" pitchFamily="2"/>
                <a:cs typeface="Tahoma" pitchFamily="2"/>
              </a:defRPr>
            </a:lvl1pPr>
          </a:lstStyle>
          <a:p>
            <a:pPr lvl="0"/>
            <a:endParaRPr lang="fr-BE"/>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fr-BE" sz="1400" kern="1200">
                <a:latin typeface="Times New Roman" pitchFamily="18"/>
                <a:ea typeface="Arial Unicode MS" pitchFamily="2"/>
                <a:cs typeface="Tahoma" pitchFamily="2"/>
              </a:defRPr>
            </a:lvl1pPr>
          </a:lstStyle>
          <a:p>
            <a:pPr lvl="0"/>
            <a:fld id="{370157F7-862B-4CE9-8A74-28A24C4D27B3}" type="slidenum">
              <a:t>‹N°›</a:t>
            </a:fld>
            <a:endParaRPr lang="fr-BE"/>
          </a:p>
        </p:txBody>
      </p:sp>
    </p:spTree>
    <p:extLst>
      <p:ext uri="{BB962C8B-B14F-4D97-AF65-F5344CB8AC3E}">
        <p14:creationId xmlns:p14="http://schemas.microsoft.com/office/powerpoint/2010/main" val="2456481470"/>
      </p:ext>
    </p:extLst>
  </p:cSld>
  <p:clrMap bg1="lt1" tx1="dk1" bg2="lt2" tx2="dk2" accent1="accent1" accent2="accent2" accent3="accent3" accent4="accent4" accent5="accent5" accent6="accent6" hlink="hlink" folHlink="folHlink"/>
  <p:notesStyle>
    <a:lvl1pPr marL="216000" marR="0" indent="-216000" rtl="0" hangingPunct="0">
      <a:tabLst/>
      <a:defRPr lang="fr-BE"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p:txBody>
          <a:bodyPr/>
          <a:lstStyle/>
          <a:p>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11-09-20</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706442D2-5305-4D00-877C-40F431AE8335}" type="slidenum">
              <a:rPr lang="fr-BE" smtClean="0"/>
              <a:t>‹N°›</a:t>
            </a:fld>
            <a:endParaRPr lang="fr-BE"/>
          </a:p>
        </p:txBody>
      </p:sp>
    </p:spTree>
    <p:extLst>
      <p:ext uri="{BB962C8B-B14F-4D97-AF65-F5344CB8AC3E}">
        <p14:creationId xmlns:p14="http://schemas.microsoft.com/office/powerpoint/2010/main" val="45558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11-09-20</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6BAD0E11-A1F1-4DBF-8F11-1CCE55AD7FA9}" type="slidenum">
              <a:rPr lang="fr-BE" smtClean="0"/>
              <a:t>‹N°›</a:t>
            </a:fld>
            <a:endParaRPr lang="fr-BE"/>
          </a:p>
        </p:txBody>
      </p:sp>
    </p:spTree>
    <p:extLst>
      <p:ext uri="{BB962C8B-B14F-4D97-AF65-F5344CB8AC3E}">
        <p14:creationId xmlns:p14="http://schemas.microsoft.com/office/powerpoint/2010/main" val="219573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11-09-20</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F232D8E4-D0CF-47E7-912E-CFF3CB1CBF9D}" type="slidenum">
              <a:rPr lang="fr-BE" smtClean="0"/>
              <a:t>‹N°›</a:t>
            </a:fld>
            <a:endParaRPr lang="fr-BE"/>
          </a:p>
        </p:txBody>
      </p:sp>
    </p:spTree>
    <p:extLst>
      <p:ext uri="{BB962C8B-B14F-4D97-AF65-F5344CB8AC3E}">
        <p14:creationId xmlns:p14="http://schemas.microsoft.com/office/powerpoint/2010/main" val="8112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11-09-20</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318D5543-6F39-4D89-B2F2-E1EBA053E82E}" type="slidenum">
              <a:rPr lang="fr-BE" smtClean="0"/>
              <a:t>‹N°›</a:t>
            </a:fld>
            <a:endParaRPr lang="fr-BE"/>
          </a:p>
        </p:txBody>
      </p:sp>
    </p:spTree>
    <p:extLst>
      <p:ext uri="{BB962C8B-B14F-4D97-AF65-F5344CB8AC3E}">
        <p14:creationId xmlns:p14="http://schemas.microsoft.com/office/powerpoint/2010/main" val="382557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fld id="{E020DA1B-F267-4091-BA0C-C4C52CD27253}" type="datetime1">
              <a:rPr lang="fr-BE" smtClean="0"/>
              <a:pPr lvl="0"/>
              <a:t>11-09-20</a:t>
            </a:fld>
            <a:endParaRPr lang="fr-BE"/>
          </a:p>
        </p:txBody>
      </p:sp>
      <p:sp>
        <p:nvSpPr>
          <p:cNvPr id="5" name="Espace réservé du pied de page 4"/>
          <p:cNvSpPr>
            <a:spLocks noGrp="1"/>
          </p:cNvSpPr>
          <p:nvPr>
            <p:ph type="ftr" sz="quarter" idx="11"/>
          </p:nvPr>
        </p:nvSpPr>
        <p:spPr/>
        <p:txBody>
          <a:bodyPr/>
          <a:lstStyle/>
          <a:p>
            <a:pPr lvl="0"/>
            <a:endParaRPr lang="fr-BE"/>
          </a:p>
        </p:txBody>
      </p:sp>
      <p:sp>
        <p:nvSpPr>
          <p:cNvPr id="6" name="Espace réservé du numéro de diapositive 5"/>
          <p:cNvSpPr>
            <a:spLocks noGrp="1"/>
          </p:cNvSpPr>
          <p:nvPr>
            <p:ph type="sldNum" sz="quarter" idx="12"/>
          </p:nvPr>
        </p:nvSpPr>
        <p:spPr/>
        <p:txBody>
          <a:bodyPr/>
          <a:lstStyle/>
          <a:p>
            <a:pPr lvl="0"/>
            <a:fld id="{B888A09E-4A2B-4409-A155-766A4EA2882D}" type="slidenum">
              <a:rPr lang="fr-BE" smtClean="0"/>
              <a:t>‹N°›</a:t>
            </a:fld>
            <a:endParaRPr lang="fr-BE"/>
          </a:p>
        </p:txBody>
      </p:sp>
    </p:spTree>
    <p:extLst>
      <p:ext uri="{BB962C8B-B14F-4D97-AF65-F5344CB8AC3E}">
        <p14:creationId xmlns:p14="http://schemas.microsoft.com/office/powerpoint/2010/main" val="160357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pPr lvl="0"/>
            <a:fld id="{E020DA1B-F267-4091-BA0C-C4C52CD27253}" type="datetime1">
              <a:rPr lang="fr-BE" smtClean="0"/>
              <a:pPr lvl="0"/>
              <a:t>11-09-20</a:t>
            </a:fld>
            <a:endParaRPr lang="fr-BE"/>
          </a:p>
        </p:txBody>
      </p:sp>
      <p:sp>
        <p:nvSpPr>
          <p:cNvPr id="6" name="Espace réservé du pied de page 5"/>
          <p:cNvSpPr>
            <a:spLocks noGrp="1"/>
          </p:cNvSpPr>
          <p:nvPr>
            <p:ph type="ftr" sz="quarter" idx="11"/>
          </p:nvPr>
        </p:nvSpPr>
        <p:spPr/>
        <p:txBody>
          <a:bodyPr/>
          <a:lstStyle/>
          <a:p>
            <a:pPr lvl="0"/>
            <a:endParaRPr lang="fr-BE"/>
          </a:p>
        </p:txBody>
      </p:sp>
      <p:sp>
        <p:nvSpPr>
          <p:cNvPr id="7" name="Espace réservé du numéro de diapositive 6"/>
          <p:cNvSpPr>
            <a:spLocks noGrp="1"/>
          </p:cNvSpPr>
          <p:nvPr>
            <p:ph type="sldNum" sz="quarter" idx="12"/>
          </p:nvPr>
        </p:nvSpPr>
        <p:spPr/>
        <p:txBody>
          <a:bodyPr/>
          <a:lstStyle/>
          <a:p>
            <a:pPr lvl="0"/>
            <a:fld id="{BDF849A8-4237-4845-8DE4-39D285A608A0}" type="slidenum">
              <a:rPr lang="fr-BE" smtClean="0"/>
              <a:t>‹N°›</a:t>
            </a:fld>
            <a:endParaRPr lang="fr-BE"/>
          </a:p>
        </p:txBody>
      </p:sp>
    </p:spTree>
    <p:extLst>
      <p:ext uri="{BB962C8B-B14F-4D97-AF65-F5344CB8AC3E}">
        <p14:creationId xmlns:p14="http://schemas.microsoft.com/office/powerpoint/2010/main" val="374702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pPr lvl="0"/>
            <a:fld id="{E020DA1B-F267-4091-BA0C-C4C52CD27253}" type="datetime1">
              <a:rPr lang="fr-BE" smtClean="0"/>
              <a:pPr lvl="0"/>
              <a:t>11-09-20</a:t>
            </a:fld>
            <a:endParaRPr lang="fr-BE"/>
          </a:p>
        </p:txBody>
      </p:sp>
      <p:sp>
        <p:nvSpPr>
          <p:cNvPr id="8" name="Espace réservé du pied de page 7"/>
          <p:cNvSpPr>
            <a:spLocks noGrp="1"/>
          </p:cNvSpPr>
          <p:nvPr>
            <p:ph type="ftr" sz="quarter" idx="11"/>
          </p:nvPr>
        </p:nvSpPr>
        <p:spPr/>
        <p:txBody>
          <a:bodyPr/>
          <a:lstStyle/>
          <a:p>
            <a:pPr lvl="0"/>
            <a:endParaRPr lang="fr-BE"/>
          </a:p>
        </p:txBody>
      </p:sp>
      <p:sp>
        <p:nvSpPr>
          <p:cNvPr id="9" name="Espace réservé du numéro de diapositive 8"/>
          <p:cNvSpPr>
            <a:spLocks noGrp="1"/>
          </p:cNvSpPr>
          <p:nvPr>
            <p:ph type="sldNum" sz="quarter" idx="12"/>
          </p:nvPr>
        </p:nvSpPr>
        <p:spPr/>
        <p:txBody>
          <a:bodyPr/>
          <a:lstStyle/>
          <a:p>
            <a:pPr lvl="0"/>
            <a:fld id="{CDDEEAE4-E510-4F1A-8467-F3C2B60E6CBF}" type="slidenum">
              <a:rPr lang="fr-BE" smtClean="0"/>
              <a:t>‹N°›</a:t>
            </a:fld>
            <a:endParaRPr lang="fr-BE"/>
          </a:p>
        </p:txBody>
      </p:sp>
    </p:spTree>
    <p:extLst>
      <p:ext uri="{BB962C8B-B14F-4D97-AF65-F5344CB8AC3E}">
        <p14:creationId xmlns:p14="http://schemas.microsoft.com/office/powerpoint/2010/main" val="76375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pPr lvl="0"/>
            <a:fld id="{E020DA1B-F267-4091-BA0C-C4C52CD27253}" type="datetime1">
              <a:rPr lang="fr-BE" smtClean="0"/>
              <a:pPr lvl="0"/>
              <a:t>11-09-20</a:t>
            </a:fld>
            <a:endParaRPr lang="fr-BE"/>
          </a:p>
        </p:txBody>
      </p:sp>
      <p:sp>
        <p:nvSpPr>
          <p:cNvPr id="4" name="Espace réservé du pied de page 3"/>
          <p:cNvSpPr>
            <a:spLocks noGrp="1"/>
          </p:cNvSpPr>
          <p:nvPr>
            <p:ph type="ftr" sz="quarter" idx="11"/>
          </p:nvPr>
        </p:nvSpPr>
        <p:spPr/>
        <p:txBody>
          <a:bodyPr/>
          <a:lstStyle/>
          <a:p>
            <a:pPr lvl="0"/>
            <a:endParaRPr lang="fr-BE"/>
          </a:p>
        </p:txBody>
      </p:sp>
      <p:sp>
        <p:nvSpPr>
          <p:cNvPr id="5" name="Espace réservé du numéro de diapositive 4"/>
          <p:cNvSpPr>
            <a:spLocks noGrp="1"/>
          </p:cNvSpPr>
          <p:nvPr>
            <p:ph type="sldNum" sz="quarter" idx="12"/>
          </p:nvPr>
        </p:nvSpPr>
        <p:spPr/>
        <p:txBody>
          <a:bodyPr/>
          <a:lstStyle/>
          <a:p>
            <a:pPr lvl="0"/>
            <a:fld id="{751833AE-D9B4-47DB-AE88-9652DB0B30C4}" type="slidenum">
              <a:rPr lang="fr-BE" smtClean="0"/>
              <a:t>‹N°›</a:t>
            </a:fld>
            <a:endParaRPr lang="fr-BE"/>
          </a:p>
        </p:txBody>
      </p:sp>
    </p:spTree>
    <p:extLst>
      <p:ext uri="{BB962C8B-B14F-4D97-AF65-F5344CB8AC3E}">
        <p14:creationId xmlns:p14="http://schemas.microsoft.com/office/powerpoint/2010/main" val="180293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fld id="{E020DA1B-F267-4091-BA0C-C4C52CD27253}" type="datetime1">
              <a:rPr lang="fr-BE" smtClean="0"/>
              <a:pPr lvl="0"/>
              <a:t>11-09-20</a:t>
            </a:fld>
            <a:endParaRPr lang="fr-BE"/>
          </a:p>
        </p:txBody>
      </p:sp>
      <p:sp>
        <p:nvSpPr>
          <p:cNvPr id="3" name="Espace réservé du pied de page 2"/>
          <p:cNvSpPr>
            <a:spLocks noGrp="1"/>
          </p:cNvSpPr>
          <p:nvPr>
            <p:ph type="ftr" sz="quarter" idx="11"/>
          </p:nvPr>
        </p:nvSpPr>
        <p:spPr/>
        <p:txBody>
          <a:bodyPr/>
          <a:lstStyle/>
          <a:p>
            <a:pPr lvl="0"/>
            <a:endParaRPr lang="fr-BE"/>
          </a:p>
        </p:txBody>
      </p:sp>
      <p:sp>
        <p:nvSpPr>
          <p:cNvPr id="4" name="Espace réservé du numéro de diapositive 3"/>
          <p:cNvSpPr>
            <a:spLocks noGrp="1"/>
          </p:cNvSpPr>
          <p:nvPr>
            <p:ph type="sldNum" sz="quarter" idx="12"/>
          </p:nvPr>
        </p:nvSpPr>
        <p:spPr/>
        <p:txBody>
          <a:bodyPr/>
          <a:lstStyle/>
          <a:p>
            <a:pPr lvl="0"/>
            <a:fld id="{90C2C1B2-7E78-49D1-A945-1038EA1BD5DA}" type="slidenum">
              <a:rPr lang="fr-BE" smtClean="0"/>
              <a:t>‹N°›</a:t>
            </a:fld>
            <a:endParaRPr lang="fr-BE"/>
          </a:p>
        </p:txBody>
      </p:sp>
    </p:spTree>
    <p:extLst>
      <p:ext uri="{BB962C8B-B14F-4D97-AF65-F5344CB8AC3E}">
        <p14:creationId xmlns:p14="http://schemas.microsoft.com/office/powerpoint/2010/main" val="28794368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E020DA1B-F267-4091-BA0C-C4C52CD27253}" type="datetime1">
              <a:rPr lang="fr-BE" smtClean="0"/>
              <a:pPr lvl="0"/>
              <a:t>11-09-20</a:t>
            </a:fld>
            <a:endParaRPr lang="fr-BE"/>
          </a:p>
        </p:txBody>
      </p:sp>
      <p:sp>
        <p:nvSpPr>
          <p:cNvPr id="6" name="Espace réservé du pied de page 5"/>
          <p:cNvSpPr>
            <a:spLocks noGrp="1"/>
          </p:cNvSpPr>
          <p:nvPr>
            <p:ph type="ftr" sz="quarter" idx="11"/>
          </p:nvPr>
        </p:nvSpPr>
        <p:spPr/>
        <p:txBody>
          <a:bodyPr/>
          <a:lstStyle/>
          <a:p>
            <a:pPr lvl="0"/>
            <a:endParaRPr lang="fr-BE"/>
          </a:p>
        </p:txBody>
      </p:sp>
      <p:sp>
        <p:nvSpPr>
          <p:cNvPr id="7" name="Espace réservé du numéro de diapositive 6"/>
          <p:cNvSpPr>
            <a:spLocks noGrp="1"/>
          </p:cNvSpPr>
          <p:nvPr>
            <p:ph type="sldNum" sz="quarter" idx="12"/>
          </p:nvPr>
        </p:nvSpPr>
        <p:spPr/>
        <p:txBody>
          <a:bodyPr/>
          <a:lstStyle/>
          <a:p>
            <a:pPr lvl="0"/>
            <a:fld id="{F67B12D9-A940-4A27-9B28-7A293B1A4039}" type="slidenum">
              <a:rPr lang="fr-BE" smtClean="0"/>
              <a:t>‹N°›</a:t>
            </a:fld>
            <a:endParaRPr lang="fr-BE"/>
          </a:p>
        </p:txBody>
      </p:sp>
    </p:spTree>
    <p:extLst>
      <p:ext uri="{BB962C8B-B14F-4D97-AF65-F5344CB8AC3E}">
        <p14:creationId xmlns:p14="http://schemas.microsoft.com/office/powerpoint/2010/main" val="60425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fld id="{E020DA1B-F267-4091-BA0C-C4C52CD27253}" type="datetime1">
              <a:rPr lang="fr-BE" smtClean="0"/>
              <a:pPr lvl="0"/>
              <a:t>11-09-20</a:t>
            </a:fld>
            <a:endParaRPr lang="fr-BE"/>
          </a:p>
        </p:txBody>
      </p:sp>
      <p:sp>
        <p:nvSpPr>
          <p:cNvPr id="6" name="Espace réservé du pied de page 5"/>
          <p:cNvSpPr>
            <a:spLocks noGrp="1"/>
          </p:cNvSpPr>
          <p:nvPr>
            <p:ph type="ftr" sz="quarter" idx="11"/>
          </p:nvPr>
        </p:nvSpPr>
        <p:spPr/>
        <p:txBody>
          <a:bodyPr/>
          <a:lstStyle/>
          <a:p>
            <a:pPr lvl="0"/>
            <a:endParaRPr lang="fr-BE"/>
          </a:p>
        </p:txBody>
      </p:sp>
      <p:sp>
        <p:nvSpPr>
          <p:cNvPr id="7" name="Espace réservé du numéro de diapositive 6"/>
          <p:cNvSpPr>
            <a:spLocks noGrp="1"/>
          </p:cNvSpPr>
          <p:nvPr>
            <p:ph type="sldNum" sz="quarter" idx="12"/>
          </p:nvPr>
        </p:nvSpPr>
        <p:spPr/>
        <p:txBody>
          <a:bodyPr/>
          <a:lstStyle/>
          <a:p>
            <a:pPr lvl="0"/>
            <a:fld id="{C0E330C5-840A-445B-8F75-29595E7234F5}" type="slidenum">
              <a:rPr lang="fr-BE" smtClean="0"/>
              <a:t>‹N°›</a:t>
            </a:fld>
            <a:endParaRPr lang="fr-BE"/>
          </a:p>
        </p:txBody>
      </p:sp>
    </p:spTree>
    <p:extLst>
      <p:ext uri="{BB962C8B-B14F-4D97-AF65-F5344CB8AC3E}">
        <p14:creationId xmlns:p14="http://schemas.microsoft.com/office/powerpoint/2010/main" val="66025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E020DA1B-F267-4091-BA0C-C4C52CD27253}" type="datetime1">
              <a:rPr lang="fr-BE" smtClean="0"/>
              <a:pPr lvl="0"/>
              <a:t>11-09-20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083A02A5-CF23-4251-BCCD-6F0F631D4BB5}" type="slidenum">
              <a:rPr lang="fr-BE" smtClean="0"/>
              <a:t>‹N°›</a:t>
            </a:fld>
            <a:endParaRPr lang="fr-BE"/>
          </a:p>
        </p:txBody>
      </p:sp>
    </p:spTree>
    <p:extLst>
      <p:ext uri="{BB962C8B-B14F-4D97-AF65-F5344CB8AC3E}">
        <p14:creationId xmlns:p14="http://schemas.microsoft.com/office/powerpoint/2010/main" val="13972729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JP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jpeg"/><Relationship Id="rId17" Type="http://schemas.openxmlformats.org/officeDocument/2006/relationships/image" Target="../media/image38.JPG"/><Relationship Id="rId2" Type="http://schemas.openxmlformats.org/officeDocument/2006/relationships/image" Target="../media/image23.png"/><Relationship Id="rId16"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27.jpg"/><Relationship Id="rId11" Type="http://schemas.openxmlformats.org/officeDocument/2006/relationships/image" Target="../media/image32.png"/><Relationship Id="rId5" Type="http://schemas.openxmlformats.org/officeDocument/2006/relationships/image" Target="../media/image26.JPG"/><Relationship Id="rId15" Type="http://schemas.openxmlformats.org/officeDocument/2006/relationships/image" Target="../media/image36.JP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4" name="ZoneTexte 8"/>
          <p:cNvSpPr/>
          <p:nvPr/>
        </p:nvSpPr>
        <p:spPr>
          <a:xfrm>
            <a:off x="1493725" y="6271516"/>
            <a:ext cx="6308974"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defRPr sz="1800"/>
            </a:pPr>
            <a:r>
              <a:rPr lang="fr-BE" sz="2400" b="1" i="0" u="none" strike="noStrike" kern="1200" spc="0" dirty="0">
                <a:ln>
                  <a:noFill/>
                </a:ln>
                <a:solidFill>
                  <a:srgbClr val="000000"/>
                </a:solidFill>
                <a:latin typeface="Calibri" pitchFamily="18"/>
                <a:ea typeface="Microsoft YaHei" pitchFamily="2"/>
                <a:cs typeface="Mangal" pitchFamily="2"/>
              </a:rPr>
              <a:t>ASSEMBLEE GENERALE DU </a:t>
            </a:r>
            <a:r>
              <a:rPr lang="fr-BE" sz="2400" b="1" dirty="0" smtClean="0">
                <a:solidFill>
                  <a:srgbClr val="000000"/>
                </a:solidFill>
                <a:latin typeface="Calibri" pitchFamily="18"/>
                <a:ea typeface="Microsoft YaHei" pitchFamily="2"/>
                <a:cs typeface="Mangal" pitchFamily="2"/>
              </a:rPr>
              <a:t>15 SEPTEMBRE 2020</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087" y="328693"/>
            <a:ext cx="4860953" cy="5942823"/>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328" y="266904"/>
            <a:ext cx="1242991" cy="1217879"/>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Nombre de projets réalisés 1992-2016  (35 immeubles) ">
    <p:spTree>
      <p:nvGrpSpPr>
        <p:cNvPr id="1" name=""/>
        <p:cNvGrpSpPr/>
        <p:nvPr/>
      </p:nvGrpSpPr>
      <p:grpSpPr>
        <a:xfrm>
          <a:off x="0" y="0"/>
          <a:ext cx="0" cy="0"/>
          <a:chOff x="0" y="0"/>
          <a:chExt cx="0" cy="0"/>
        </a:xfrm>
      </p:grpSpPr>
      <p:graphicFrame>
        <p:nvGraphicFramePr>
          <p:cNvPr id="4" name="Graphique 3">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6F2DEAA9-C1A4-449A-B250-D4FA6856FB64}"/>
              </a:ext>
            </a:extLst>
          </p:cNvPr>
          <p:cNvGraphicFramePr/>
          <p:nvPr>
            <p:extLst>
              <p:ext uri="{D42A27DB-BD31-4B8C-83A1-F6EECF244321}">
                <p14:modId xmlns:p14="http://schemas.microsoft.com/office/powerpoint/2010/main" val="3976741515"/>
              </p:ext>
            </p:extLst>
          </p:nvPr>
        </p:nvGraphicFramePr>
        <p:xfrm>
          <a:off x="179512" y="260648"/>
          <a:ext cx="8689521" cy="62034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graphicFrame>
        <p:nvGraphicFramePr>
          <p:cNvPr id="6" name="Graphique 5"/>
          <p:cNvGraphicFramePr/>
          <p:nvPr>
            <p:extLst>
              <p:ext uri="{D42A27DB-BD31-4B8C-83A1-F6EECF244321}">
                <p14:modId xmlns:p14="http://schemas.microsoft.com/office/powerpoint/2010/main" val="1790189405"/>
              </p:ext>
            </p:extLst>
          </p:nvPr>
        </p:nvGraphicFramePr>
        <p:xfrm>
          <a:off x="179512" y="836712"/>
          <a:ext cx="8640960" cy="58559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EA279D78-19DB-4177-B5CE-5EFBF8B1861B}"/>
              </a:ext>
            </a:extLst>
          </p:cNvPr>
          <p:cNvGraphicFramePr/>
          <p:nvPr>
            <p:extLst>
              <p:ext uri="{D42A27DB-BD31-4B8C-83A1-F6EECF244321}">
                <p14:modId xmlns:p14="http://schemas.microsoft.com/office/powerpoint/2010/main" val="632368675"/>
              </p:ext>
            </p:extLst>
          </p:nvPr>
        </p:nvGraphicFramePr>
        <p:xfrm>
          <a:off x="323528" y="260649"/>
          <a:ext cx="8568952" cy="590465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F030F4C1-FB98-48C1-8BB5-9FD44913C03D}"/>
              </a:ext>
            </a:extLst>
          </p:cNvPr>
          <p:cNvGraphicFramePr/>
          <p:nvPr>
            <p:extLst>
              <p:ext uri="{D42A27DB-BD31-4B8C-83A1-F6EECF244321}">
                <p14:modId xmlns:p14="http://schemas.microsoft.com/office/powerpoint/2010/main" val="2145071584"/>
              </p:ext>
            </p:extLst>
          </p:nvPr>
        </p:nvGraphicFramePr>
        <p:xfrm>
          <a:off x="4572000" y="3284984"/>
          <a:ext cx="5964406" cy="38884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3B8FC930-E5C5-4F73-B069-D194FF0E6174}"/>
              </a:ext>
            </a:extLst>
          </p:cNvPr>
          <p:cNvGraphicFramePr/>
          <p:nvPr>
            <p:extLst>
              <p:ext uri="{D42A27DB-BD31-4B8C-83A1-F6EECF244321}">
                <p14:modId xmlns:p14="http://schemas.microsoft.com/office/powerpoint/2010/main" val="1334215624"/>
              </p:ext>
            </p:extLst>
          </p:nvPr>
        </p:nvGraphicFramePr>
        <p:xfrm>
          <a:off x="701316" y="1412776"/>
          <a:ext cx="7632848"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108520" y="332656"/>
            <a:ext cx="9252520" cy="769441"/>
          </a:xfrm>
          <a:prstGeom prst="rect">
            <a:avLst/>
          </a:prstGeom>
          <a:noFill/>
        </p:spPr>
        <p:txBody>
          <a:bodyPr wrap="square" rtlCol="0">
            <a:spAutoFit/>
          </a:bodyPr>
          <a:lstStyle/>
          <a:p>
            <a:pPr algn="ctr"/>
            <a:r>
              <a:rPr lang="fr-BE" sz="2200" b="1" dirty="0" smtClean="0"/>
              <a:t>Logements par nombre de chambres </a:t>
            </a:r>
          </a:p>
          <a:p>
            <a:pPr algn="ctr"/>
            <a:r>
              <a:rPr lang="fr-BE" sz="2200" b="1" dirty="0" smtClean="0"/>
              <a:t>40 immeubles – 123 logements </a:t>
            </a:r>
            <a:endParaRPr lang="fr-BE" sz="2200" b="1" dirty="0"/>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6656" y="269412"/>
            <a:ext cx="914400" cy="895927"/>
          </a:xfrm>
          <a:prstGeom prst="rect">
            <a:avLst/>
          </a:prstGeom>
        </p:spPr>
      </p:pic>
    </p:spTree>
    <p:extLst>
      <p:ext uri="{BB962C8B-B14F-4D97-AF65-F5344CB8AC3E}">
        <p14:creationId xmlns:p14="http://schemas.microsoft.com/office/powerpoint/2010/main" val="2464905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3B8FC930-E5C5-4F73-B069-D194FF0E6174}"/>
              </a:ext>
            </a:extLst>
          </p:cNvPr>
          <p:cNvGraphicFramePr/>
          <p:nvPr>
            <p:extLst>
              <p:ext uri="{D42A27DB-BD31-4B8C-83A1-F6EECF244321}">
                <p14:modId xmlns:p14="http://schemas.microsoft.com/office/powerpoint/2010/main" val="4270953002"/>
              </p:ext>
            </p:extLst>
          </p:nvPr>
        </p:nvGraphicFramePr>
        <p:xfrm>
          <a:off x="701316" y="1412776"/>
          <a:ext cx="7632848"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p:cNvSpPr txBox="1"/>
          <p:nvPr/>
        </p:nvSpPr>
        <p:spPr>
          <a:xfrm>
            <a:off x="-108520" y="332656"/>
            <a:ext cx="9252520" cy="769441"/>
          </a:xfrm>
          <a:prstGeom prst="rect">
            <a:avLst/>
          </a:prstGeom>
          <a:noFill/>
        </p:spPr>
        <p:txBody>
          <a:bodyPr wrap="square" rtlCol="0">
            <a:spAutoFit/>
          </a:bodyPr>
          <a:lstStyle/>
          <a:p>
            <a:pPr algn="ctr"/>
            <a:r>
              <a:rPr lang="fr-BE" sz="2200" b="1" dirty="0" smtClean="0"/>
              <a:t>Immeubles en gestion</a:t>
            </a:r>
          </a:p>
          <a:p>
            <a:pPr algn="ctr"/>
            <a:r>
              <a:rPr lang="fr-BE" sz="2200" b="1" dirty="0" smtClean="0"/>
              <a:t>48 immeubles : 40 rénovés + 12 à rénover + 4 sortis  </a:t>
            </a:r>
            <a:endParaRPr lang="fr-BE" sz="2200" b="1"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7627" y="206170"/>
            <a:ext cx="914400" cy="895927"/>
          </a:xfrm>
          <a:prstGeom prst="rect">
            <a:avLst/>
          </a:prstGeom>
        </p:spPr>
      </p:pic>
      <p:graphicFrame>
        <p:nvGraphicFramePr>
          <p:cNvPr id="9" name="Graphique 8">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F030F4C1-FB98-48C1-8BB5-9FD44913C03D}"/>
              </a:ext>
            </a:extLst>
          </p:cNvPr>
          <p:cNvGraphicFramePr/>
          <p:nvPr>
            <p:extLst>
              <p:ext uri="{D42A27DB-BD31-4B8C-83A1-F6EECF244321}">
                <p14:modId xmlns:p14="http://schemas.microsoft.com/office/powerpoint/2010/main" val="10303912"/>
              </p:ext>
            </p:extLst>
          </p:nvPr>
        </p:nvGraphicFramePr>
        <p:xfrm>
          <a:off x="683568" y="1637348"/>
          <a:ext cx="7992888" cy="48159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7730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40946"/>
            <a:ext cx="9100525" cy="5812390"/>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257" y="332656"/>
            <a:ext cx="923267" cy="904615"/>
          </a:xfrm>
          <a:prstGeom prst="rect">
            <a:avLst/>
          </a:prstGeom>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962466108"/>
              </p:ext>
            </p:extLst>
          </p:nvPr>
        </p:nvGraphicFramePr>
        <p:xfrm>
          <a:off x="251520" y="176039"/>
          <a:ext cx="7632848" cy="6542854"/>
        </p:xfrm>
        <a:graphic>
          <a:graphicData uri="http://schemas.openxmlformats.org/drawingml/2006/table">
            <a:tbl>
              <a:tblPr>
                <a:tableStyleId>{5C22544A-7EE6-4342-B048-85BDC9FD1C3A}</a:tableStyleId>
              </a:tblPr>
              <a:tblGrid>
                <a:gridCol w="1152128"/>
                <a:gridCol w="3684528"/>
                <a:gridCol w="1356032"/>
                <a:gridCol w="1440160"/>
              </a:tblGrid>
              <a:tr h="247226">
                <a:tc>
                  <a:txBody>
                    <a:bodyPr/>
                    <a:lstStyle/>
                    <a:p>
                      <a:pPr algn="l" rtl="0" fontAlgn="b"/>
                      <a:r>
                        <a:rPr lang="fr-BE" sz="1600" u="none" strike="noStrike" dirty="0">
                          <a:effectLst/>
                        </a:rPr>
                        <a:t> </a:t>
                      </a:r>
                      <a:endParaRPr lang="fr-BE" sz="1600" b="0" i="0" u="none" strike="noStrike" dirty="0">
                        <a:solidFill>
                          <a:srgbClr val="003399"/>
                        </a:solidFill>
                        <a:effectLst/>
                        <a:latin typeface="Calibri"/>
                      </a:endParaRPr>
                    </a:p>
                  </a:txBody>
                  <a:tcPr marL="72000" marR="5039" marT="5039" marB="0" anchor="b"/>
                </a:tc>
                <a:tc>
                  <a:txBody>
                    <a:bodyPr/>
                    <a:lstStyle/>
                    <a:p>
                      <a:pPr algn="ctr" rtl="0" fontAlgn="b"/>
                      <a:r>
                        <a:rPr lang="fr-BE" sz="1600" b="1" u="none" strike="noStrike" dirty="0">
                          <a:effectLst/>
                        </a:rPr>
                        <a:t>ACTIF</a:t>
                      </a:r>
                      <a:endParaRPr lang="fr-BE" sz="1600" b="1" i="0" u="none" strike="noStrike" dirty="0">
                        <a:solidFill>
                          <a:srgbClr val="003399"/>
                        </a:solidFill>
                        <a:effectLst/>
                        <a:latin typeface="Calibri"/>
                      </a:endParaRPr>
                    </a:p>
                  </a:txBody>
                  <a:tcPr marL="5039" marR="5039" marT="5039" marB="0" anchor="b"/>
                </a:tc>
                <a:tc>
                  <a:txBody>
                    <a:bodyPr/>
                    <a:lstStyle/>
                    <a:p>
                      <a:pPr algn="ctr" rtl="0" fontAlgn="b"/>
                      <a:r>
                        <a:rPr lang="fr-BE" sz="1600" b="1" u="none" strike="noStrike" dirty="0" smtClean="0">
                          <a:effectLst/>
                        </a:rPr>
                        <a:t>2019</a:t>
                      </a:r>
                      <a:endParaRPr lang="fr-BE" sz="1600" b="1" i="0" u="none" strike="noStrike" dirty="0">
                        <a:solidFill>
                          <a:srgbClr val="003399"/>
                        </a:solidFill>
                        <a:effectLst/>
                        <a:latin typeface="Calibri"/>
                      </a:endParaRPr>
                    </a:p>
                  </a:txBody>
                  <a:tcPr marL="5039" marR="5039" marT="5039" marB="0" anchor="b"/>
                </a:tc>
                <a:tc>
                  <a:txBody>
                    <a:bodyPr/>
                    <a:lstStyle/>
                    <a:p>
                      <a:pPr algn="ctr" rtl="0" fontAlgn="b"/>
                      <a:r>
                        <a:rPr lang="fr-BE" sz="1600" b="1" u="none" strike="noStrike" dirty="0" smtClean="0">
                          <a:solidFill>
                            <a:schemeClr val="bg1">
                              <a:lumMod val="50000"/>
                            </a:schemeClr>
                          </a:solidFill>
                          <a:effectLst/>
                        </a:rPr>
                        <a:t>2018</a:t>
                      </a:r>
                      <a:endParaRPr lang="fr-BE" sz="1600" b="1" i="0"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 </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b="1" u="none" strike="noStrike" dirty="0">
                          <a:effectLst/>
                        </a:rPr>
                        <a:t>ACTIFS IMMOBILISES</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effectLst/>
                        </a:rPr>
                        <a:t>7.588.654</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solidFill>
                            <a:schemeClr val="bg1">
                              <a:lumMod val="50000"/>
                            </a:schemeClr>
                          </a:solidFill>
                          <a:effectLst/>
                        </a:rPr>
                        <a:t>6.799.718</a:t>
                      </a:r>
                      <a:endParaRPr lang="fr-BE" sz="1600" b="1" i="0"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22</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baseline="0" dirty="0" smtClean="0">
                          <a:effectLst/>
                        </a:rPr>
                        <a:t>   </a:t>
                      </a:r>
                      <a:r>
                        <a:rPr lang="fr-BE" sz="1600" u="none" strike="noStrike" dirty="0" smtClean="0">
                          <a:effectLst/>
                        </a:rPr>
                        <a:t>Immeubles </a:t>
                      </a:r>
                      <a:r>
                        <a:rPr lang="fr-BE" sz="1600" u="none" strike="noStrike" dirty="0">
                          <a:effectLst/>
                        </a:rPr>
                        <a:t>en usufruit</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135.648</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bg1">
                              <a:lumMod val="50000"/>
                            </a:schemeClr>
                          </a:solidFill>
                          <a:effectLst/>
                        </a:rPr>
                        <a:t>161.616</a:t>
                      </a:r>
                      <a:endParaRPr lang="fr-BE" sz="1600" b="0" i="0"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26</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baseline="0" dirty="0" smtClean="0">
                          <a:effectLst/>
                        </a:rPr>
                        <a:t>   </a:t>
                      </a:r>
                      <a:r>
                        <a:rPr lang="fr-BE" sz="1600" u="none" strike="noStrike" dirty="0" smtClean="0">
                          <a:effectLst/>
                        </a:rPr>
                        <a:t>Immobilisations </a:t>
                      </a:r>
                      <a:r>
                        <a:rPr lang="fr-BE" sz="1600" u="none" strike="noStrike" dirty="0">
                          <a:effectLst/>
                        </a:rPr>
                        <a:t>dans les rénovations</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7.453.006</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bg1">
                              <a:lumMod val="50000"/>
                            </a:schemeClr>
                          </a:solidFill>
                          <a:effectLst/>
                        </a:rPr>
                        <a:t>6.638.102</a:t>
                      </a:r>
                      <a:endParaRPr lang="fr-BE" sz="1600" b="0" i="0"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260xx0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baseline="0" dirty="0" smtClean="0">
                          <a:effectLst/>
                        </a:rPr>
                        <a:t>        </a:t>
                      </a:r>
                      <a:r>
                        <a:rPr lang="fr-BE" sz="1600" i="1" u="none" strike="noStrike" dirty="0" smtClean="0">
                          <a:effectLst/>
                        </a:rPr>
                        <a:t>Investissements</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13.983.681</a:t>
                      </a:r>
                    </a:p>
                  </a:txBody>
                  <a:tcPr marL="5039" marR="5039" marT="5039" marB="0" anchor="b"/>
                </a:tc>
                <a:tc>
                  <a:txBody>
                    <a:bodyPr/>
                    <a:lstStyle/>
                    <a:p>
                      <a:pPr algn="r" rtl="0" fontAlgn="b"/>
                      <a:r>
                        <a:rPr lang="fr-BE" sz="1600" i="1" u="none" strike="noStrike" dirty="0" smtClean="0">
                          <a:solidFill>
                            <a:schemeClr val="bg1">
                              <a:lumMod val="50000"/>
                            </a:schemeClr>
                          </a:solidFill>
                          <a:effectLst/>
                        </a:rPr>
                        <a:t>12.616.232</a:t>
                      </a:r>
                    </a:p>
                  </a:txBody>
                  <a:tcPr marL="5039" marR="5039" marT="5039" marB="0" anchor="b"/>
                </a:tc>
              </a:tr>
              <a:tr h="242449">
                <a:tc>
                  <a:txBody>
                    <a:bodyPr/>
                    <a:lstStyle/>
                    <a:p>
                      <a:pPr algn="l" rtl="0" fontAlgn="b"/>
                      <a:r>
                        <a:rPr lang="fr-BE" sz="1600" u="none" strike="noStrike" dirty="0">
                          <a:effectLst/>
                        </a:rPr>
                        <a:t>260xx9</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Amortissements</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-6.530.675</a:t>
                      </a:r>
                    </a:p>
                  </a:txBody>
                  <a:tcPr marL="5039" marR="5039" marT="5039" marB="0" anchor="b"/>
                </a:tc>
                <a:tc>
                  <a:txBody>
                    <a:bodyPr/>
                    <a:lstStyle/>
                    <a:p>
                      <a:pPr algn="r" rtl="0" fontAlgn="b"/>
                      <a:r>
                        <a:rPr lang="fr-BE" sz="1600" i="1" u="none" strike="noStrike" dirty="0" smtClean="0">
                          <a:solidFill>
                            <a:schemeClr val="bg1">
                              <a:lumMod val="50000"/>
                            </a:schemeClr>
                          </a:solidFill>
                          <a:effectLst/>
                        </a:rPr>
                        <a:t>-5.97</a:t>
                      </a:r>
                      <a:r>
                        <a:rPr lang="fr-BE" sz="1600" b="0" i="1" u="none" strike="noStrike" dirty="0" smtClean="0">
                          <a:solidFill>
                            <a:schemeClr val="bg1">
                              <a:lumMod val="50000"/>
                            </a:schemeClr>
                          </a:solidFill>
                          <a:effectLst/>
                          <a:latin typeface="Calibri"/>
                        </a:rPr>
                        <a:t>8.129</a:t>
                      </a:r>
                      <a:endParaRPr lang="fr-BE" sz="1600" i="1" u="none" strike="noStrike" dirty="0" smtClean="0">
                        <a:solidFill>
                          <a:schemeClr val="bg1">
                            <a:lumMod val="50000"/>
                          </a:schemeClr>
                        </a:solidFill>
                        <a:effectLst/>
                      </a:endParaRPr>
                    </a:p>
                  </a:txBody>
                  <a:tcPr marL="5039" marR="5039" marT="5039" marB="0" anchor="b"/>
                </a:tc>
              </a:tr>
              <a:tr h="242449">
                <a:tc>
                  <a:txBody>
                    <a:bodyPr/>
                    <a:lstStyle/>
                    <a:p>
                      <a:pPr algn="l" rtl="0" fontAlgn="b"/>
                      <a:r>
                        <a:rPr lang="fr-BE" sz="1600" u="none" strike="noStrike" dirty="0">
                          <a:effectLst/>
                        </a:rPr>
                        <a:t> </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b="1" u="none" strike="noStrike" dirty="0">
                          <a:effectLst/>
                        </a:rPr>
                        <a:t>ACTIFS CIRCULANTS</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effectLst/>
                        </a:rPr>
                        <a:t>3489.020</a:t>
                      </a:r>
                      <a:endParaRPr lang="fr-BE" sz="1600" b="1" i="0" u="none" strike="noStrike" dirty="0">
                        <a:solidFill>
                          <a:srgbClr val="003399"/>
                        </a:solidFill>
                        <a:effectLst/>
                        <a:latin typeface="Calibri"/>
                      </a:endParaRPr>
                    </a:p>
                  </a:txBody>
                  <a:tcPr marL="5039" marR="5039" marT="5039" marB="0" anchor="b"/>
                </a:tc>
                <a:tc>
                  <a:txBody>
                    <a:bodyPr/>
                    <a:lstStyle/>
                    <a:p>
                      <a:pPr algn="r" rtl="0" fontAlgn="b"/>
                      <a:r>
                        <a:rPr lang="fr-BE" sz="1600" b="1" u="none" strike="noStrike" dirty="0" smtClean="0">
                          <a:solidFill>
                            <a:schemeClr val="bg1">
                              <a:lumMod val="50000"/>
                            </a:schemeClr>
                          </a:solidFill>
                          <a:effectLst/>
                        </a:rPr>
                        <a:t>3.409.316</a:t>
                      </a:r>
                      <a:endParaRPr lang="fr-BE" sz="1600" b="1" i="0"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29</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dirty="0">
                          <a:effectLst/>
                        </a:rPr>
                        <a:t>  Créances à + 1an</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226.810</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bg1">
                              <a:lumMod val="50000"/>
                            </a:schemeClr>
                          </a:solidFill>
                          <a:effectLst/>
                        </a:rPr>
                        <a:t>239.960</a:t>
                      </a:r>
                      <a:endParaRPr lang="fr-BE" sz="1600" b="0" i="0"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40/41</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dirty="0">
                          <a:effectLst/>
                        </a:rPr>
                        <a:t>  Créances à - 1an</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1.133.675</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bg1">
                              <a:lumMod val="50000"/>
                            </a:schemeClr>
                          </a:solidFill>
                          <a:effectLst/>
                        </a:rPr>
                        <a:t>686.273</a:t>
                      </a:r>
                      <a:endParaRPr lang="fr-BE" sz="1600" b="0" i="0"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400000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Clients</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11.691</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bg1">
                              <a:lumMod val="50000"/>
                            </a:schemeClr>
                          </a:solidFill>
                          <a:effectLst/>
                        </a:rPr>
                        <a:t>425</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400100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tabLst>
                          <a:tab pos="265113" algn="l"/>
                        </a:tabLst>
                      </a:pPr>
                      <a:r>
                        <a:rPr lang="fr-BE" sz="1600" i="1" u="none" strike="noStrike" dirty="0">
                          <a:effectLst/>
                        </a:rPr>
                        <a:t>   </a:t>
                      </a:r>
                      <a:r>
                        <a:rPr lang="fr-BE" sz="1600" i="1" u="none" strike="noStrike" dirty="0" smtClean="0">
                          <a:effectLst/>
                        </a:rPr>
                        <a:t>    </a:t>
                      </a:r>
                      <a:r>
                        <a:rPr lang="fr-BE" sz="1600" i="1" u="none" strike="noStrike" dirty="0">
                          <a:effectLst/>
                        </a:rPr>
                        <a:t>Fournisseur débiteur </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99</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bg1">
                              <a:lumMod val="50000"/>
                            </a:schemeClr>
                          </a:solidFill>
                          <a:effectLst/>
                        </a:rPr>
                        <a:t>155</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415030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b="0" i="1" u="none" strike="noStrike" dirty="0" smtClean="0">
                          <a:solidFill>
                            <a:srgbClr val="003399"/>
                          </a:solidFill>
                          <a:effectLst/>
                          <a:latin typeface="Calibri"/>
                        </a:rPr>
                        <a:t>       </a:t>
                      </a:r>
                      <a:r>
                        <a:rPr lang="fr-BE" sz="1600" b="0" i="1" u="none" strike="noStrike" dirty="0" smtClean="0">
                          <a:solidFill>
                            <a:schemeClr val="tx1"/>
                          </a:solidFill>
                          <a:effectLst/>
                          <a:latin typeface="Calibri"/>
                        </a:rPr>
                        <a:t>Créance sur FPRA  -1 an </a:t>
                      </a:r>
                      <a:endParaRPr lang="fr-BE" sz="1600" b="0" i="1" u="none" strike="noStrike" dirty="0">
                        <a:solidFill>
                          <a:schemeClr val="tx1"/>
                        </a:solidFill>
                        <a:effectLst/>
                        <a:latin typeface="Calibri"/>
                      </a:endParaRPr>
                    </a:p>
                  </a:txBody>
                  <a:tcPr marL="5039" marR="5039" marT="5039" marB="0" anchor="b"/>
                </a:tc>
                <a:tc>
                  <a:txBody>
                    <a:bodyPr/>
                    <a:lstStyle/>
                    <a:p>
                      <a:pPr algn="r" rtl="0" fontAlgn="b"/>
                      <a:r>
                        <a:rPr lang="fr-BE" sz="1600" b="0" i="1" u="none" strike="noStrike" dirty="0" smtClean="0">
                          <a:solidFill>
                            <a:schemeClr val="tx1"/>
                          </a:solidFill>
                          <a:effectLst/>
                          <a:latin typeface="Calibri"/>
                        </a:rPr>
                        <a:t>450.000</a:t>
                      </a:r>
                      <a:endParaRPr lang="fr-BE" sz="1600" b="0" i="1" u="none" strike="noStrike" dirty="0">
                        <a:solidFill>
                          <a:schemeClr val="tx1"/>
                        </a:solidFill>
                        <a:effectLst/>
                        <a:latin typeface="Calibri"/>
                      </a:endParaRPr>
                    </a:p>
                  </a:txBody>
                  <a:tcPr marL="5039" marR="5039" marT="5039" marB="0" anchor="b"/>
                </a:tc>
                <a:tc>
                  <a:txBody>
                    <a:bodyPr/>
                    <a:lstStyle/>
                    <a:p>
                      <a:pPr algn="r" rtl="0" fontAlgn="b"/>
                      <a:r>
                        <a:rPr lang="fr-BE" sz="1600" b="0" i="1" u="none" strike="noStrike" dirty="0" smtClean="0">
                          <a:solidFill>
                            <a:schemeClr val="tx1"/>
                          </a:solidFill>
                          <a:effectLst/>
                          <a:latin typeface="Calibri"/>
                        </a:rPr>
                        <a:t>0</a:t>
                      </a:r>
                      <a:endParaRPr lang="fr-BE" sz="1600" b="0" i="1" u="none" strike="noStrike" dirty="0">
                        <a:solidFill>
                          <a:schemeClr val="tx1"/>
                        </a:solidFill>
                        <a:effectLst/>
                        <a:latin typeface="Calibri"/>
                      </a:endParaRPr>
                    </a:p>
                  </a:txBody>
                  <a:tcPr marL="5039" marR="5039" marT="5039" marB="0" anchor="b"/>
                </a:tc>
              </a:tr>
              <a:tr h="242449">
                <a:tc>
                  <a:txBody>
                    <a:bodyPr/>
                    <a:lstStyle/>
                    <a:p>
                      <a:pPr algn="l" rtl="0" fontAlgn="b"/>
                      <a:r>
                        <a:rPr lang="fr-BE" sz="1600" u="none" strike="noStrike" dirty="0" smtClean="0">
                          <a:effectLst/>
                        </a:rPr>
                        <a:t>415040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b="0" i="1" u="none" strike="noStrike" dirty="0" smtClean="0">
                          <a:solidFill>
                            <a:srgbClr val="003399"/>
                          </a:solidFill>
                          <a:effectLst/>
                          <a:latin typeface="Calibri"/>
                        </a:rPr>
                        <a:t>       </a:t>
                      </a:r>
                      <a:r>
                        <a:rPr lang="fr-BE" sz="1600" b="0" i="1" u="none" strike="noStrike" dirty="0" smtClean="0">
                          <a:solidFill>
                            <a:schemeClr val="tx1"/>
                          </a:solidFill>
                          <a:effectLst/>
                          <a:latin typeface="Calibri"/>
                        </a:rPr>
                        <a:t>Créance sur LPT -1 an </a:t>
                      </a:r>
                      <a:endParaRPr lang="fr-BE" sz="1600" b="0" i="1" u="none" strike="noStrike" dirty="0">
                        <a:solidFill>
                          <a:schemeClr val="tx1"/>
                        </a:solidFill>
                        <a:effectLst/>
                        <a:latin typeface="Calibri"/>
                      </a:endParaRPr>
                    </a:p>
                  </a:txBody>
                  <a:tcPr marL="5039" marR="5039" marT="5039" marB="0" anchor="b"/>
                </a:tc>
                <a:tc>
                  <a:txBody>
                    <a:bodyPr/>
                    <a:lstStyle/>
                    <a:p>
                      <a:pPr algn="r" rtl="0" fontAlgn="b"/>
                      <a:r>
                        <a:rPr lang="fr-BE" sz="1600" b="0" i="1" u="none" strike="noStrike" dirty="0" smtClean="0">
                          <a:solidFill>
                            <a:schemeClr val="tx1"/>
                          </a:solidFill>
                          <a:effectLst/>
                          <a:latin typeface="Calibri"/>
                        </a:rPr>
                        <a:t>61.948</a:t>
                      </a:r>
                      <a:endParaRPr lang="fr-BE" sz="1600" b="0" i="1" u="none" strike="noStrike" dirty="0">
                        <a:solidFill>
                          <a:schemeClr val="tx1"/>
                        </a:solidFill>
                        <a:effectLst/>
                        <a:latin typeface="Calibri"/>
                      </a:endParaRPr>
                    </a:p>
                  </a:txBody>
                  <a:tcPr marL="5039" marR="5039" marT="5039" marB="0" anchor="b"/>
                </a:tc>
                <a:tc>
                  <a:txBody>
                    <a:bodyPr/>
                    <a:lstStyle/>
                    <a:p>
                      <a:pPr algn="r" rtl="0" fontAlgn="b"/>
                      <a:r>
                        <a:rPr lang="fr-BE" sz="1600" b="0" i="1" u="none" strike="noStrike" dirty="0" smtClean="0">
                          <a:solidFill>
                            <a:schemeClr val="tx1"/>
                          </a:solidFill>
                          <a:effectLst/>
                          <a:latin typeface="Calibri"/>
                        </a:rPr>
                        <a:t>0</a:t>
                      </a:r>
                      <a:endParaRPr lang="fr-BE" sz="1600" b="0" i="1" u="none" strike="noStrike" dirty="0">
                        <a:solidFill>
                          <a:schemeClr val="tx1"/>
                        </a:solidFill>
                        <a:effectLst/>
                        <a:latin typeface="Calibri"/>
                      </a:endParaRPr>
                    </a:p>
                  </a:txBody>
                  <a:tcPr marL="5039" marR="5039" marT="5039" marB="0" anchor="b"/>
                </a:tc>
              </a:tr>
              <a:tr h="242449">
                <a:tc>
                  <a:txBody>
                    <a:bodyPr/>
                    <a:lstStyle/>
                    <a:p>
                      <a:pPr algn="l" rtl="0" fontAlgn="b"/>
                      <a:r>
                        <a:rPr lang="fr-BE" sz="1600" u="none" strike="noStrike" dirty="0">
                          <a:effectLst/>
                        </a:rPr>
                        <a:t>415070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Participation propriétaire </a:t>
                      </a:r>
                      <a:r>
                        <a:rPr lang="fr-BE" sz="1600" i="1" u="none" strike="noStrike" dirty="0" err="1" smtClean="0">
                          <a:effectLst/>
                        </a:rPr>
                        <a:t>Anethan</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effectLst/>
                        </a:rPr>
                        <a:t>11.000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solidFill>
                            <a:schemeClr val="bg1">
                              <a:lumMod val="50000"/>
                            </a:schemeClr>
                          </a:solidFill>
                          <a:effectLst/>
                        </a:rPr>
                        <a:t>11.000</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b="0" i="1" u="none" strike="noStrike" dirty="0" smtClean="0">
                          <a:solidFill>
                            <a:schemeClr val="tx1"/>
                          </a:solidFill>
                          <a:effectLst/>
                          <a:latin typeface="Calibri"/>
                        </a:rPr>
                        <a:t>415080</a:t>
                      </a:r>
                      <a:endParaRPr lang="fr-BE" sz="1600" b="0" i="1" u="none" strike="noStrike" dirty="0">
                        <a:solidFill>
                          <a:schemeClr val="tx1"/>
                        </a:solidFill>
                        <a:effectLst/>
                        <a:latin typeface="Calibri"/>
                      </a:endParaRPr>
                    </a:p>
                  </a:txBody>
                  <a:tcPr marL="72000" marR="5039" marT="5039" marB="0" anchor="b"/>
                </a:tc>
                <a:tc>
                  <a:txBody>
                    <a:bodyPr/>
                    <a:lstStyle/>
                    <a:p>
                      <a:pPr algn="l" rtl="0" fontAlgn="b"/>
                      <a:r>
                        <a:rPr lang="fr-BE" sz="1600" b="0" i="1" u="none" strike="noStrike" dirty="0" smtClean="0">
                          <a:solidFill>
                            <a:schemeClr val="tx1"/>
                          </a:solidFill>
                          <a:effectLst/>
                          <a:latin typeface="Calibri"/>
                        </a:rPr>
                        <a:t>       Participation propriétaire </a:t>
                      </a:r>
                      <a:r>
                        <a:rPr lang="fr-BE" sz="1600" b="0" i="1" u="none" strike="noStrike" dirty="0" err="1" smtClean="0">
                          <a:solidFill>
                            <a:schemeClr val="tx1"/>
                          </a:solidFill>
                          <a:effectLst/>
                          <a:latin typeface="Calibri"/>
                        </a:rPr>
                        <a:t>Lefevre</a:t>
                      </a:r>
                      <a:endParaRPr lang="fr-BE" sz="1600" b="0" i="1" u="none" strike="noStrike" dirty="0">
                        <a:solidFill>
                          <a:schemeClr val="tx1"/>
                        </a:solidFill>
                        <a:effectLst/>
                        <a:latin typeface="Calibri"/>
                      </a:endParaRPr>
                    </a:p>
                  </a:txBody>
                  <a:tcPr marL="5039" marR="5039" marT="5039" marB="0" anchor="b"/>
                </a:tc>
                <a:tc>
                  <a:txBody>
                    <a:bodyPr/>
                    <a:lstStyle/>
                    <a:p>
                      <a:pPr algn="r" rtl="0" fontAlgn="b"/>
                      <a:r>
                        <a:rPr lang="fr-BE" sz="1600" b="0" i="1" u="none" strike="noStrike" dirty="0" smtClean="0">
                          <a:solidFill>
                            <a:schemeClr val="tx1"/>
                          </a:solidFill>
                          <a:effectLst/>
                          <a:latin typeface="Calibri"/>
                        </a:rPr>
                        <a:t>2.760</a:t>
                      </a:r>
                      <a:endParaRPr lang="fr-BE" sz="1600" b="0" i="1" u="none" strike="noStrike" dirty="0">
                        <a:solidFill>
                          <a:schemeClr val="tx1"/>
                        </a:solidFill>
                        <a:effectLst/>
                        <a:latin typeface="Calibri"/>
                      </a:endParaRPr>
                    </a:p>
                  </a:txBody>
                  <a:tcPr marL="5039" marR="5039" marT="5039" marB="0" anchor="b"/>
                </a:tc>
                <a:tc>
                  <a:txBody>
                    <a:bodyPr/>
                    <a:lstStyle/>
                    <a:p>
                      <a:pPr algn="r" rtl="0" fontAlgn="b"/>
                      <a:r>
                        <a:rPr lang="fr-BE" sz="1600" b="0" i="1" u="none" strike="noStrike" dirty="0" smtClean="0">
                          <a:solidFill>
                            <a:schemeClr val="bg1">
                              <a:lumMod val="50000"/>
                            </a:schemeClr>
                          </a:solidFill>
                          <a:effectLst/>
                          <a:latin typeface="Calibri"/>
                        </a:rPr>
                        <a:t>2.760</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415100/110</a:t>
                      </a:r>
                      <a:endParaRPr lang="fr-BE" sz="1600" b="0" i="1" u="none" strike="noStrike" dirty="0">
                        <a:solidFill>
                          <a:srgbClr val="003399"/>
                        </a:solidFill>
                        <a:effectLst/>
                        <a:latin typeface="Calibri"/>
                      </a:endParaRPr>
                    </a:p>
                  </a:txBody>
                  <a:tcPr marL="72000" marR="5039" marT="5039" marB="0" anchor="b"/>
                </a:tc>
                <a:tc>
                  <a:txBody>
                    <a:bodyPr/>
                    <a:lstStyle/>
                    <a:p>
                      <a:pPr algn="l" rtl="0" fontAlgn="b">
                        <a:tabLst>
                          <a:tab pos="265113" algn="l"/>
                        </a:tabLst>
                      </a:pPr>
                      <a:r>
                        <a:rPr lang="fr-BE" sz="1600" i="1" u="none" strike="noStrike" dirty="0">
                          <a:effectLst/>
                        </a:rPr>
                        <a:t>    </a:t>
                      </a:r>
                      <a:r>
                        <a:rPr lang="fr-BE" sz="1600" i="1" u="none" strike="noStrike" dirty="0" smtClean="0">
                          <a:effectLst/>
                        </a:rPr>
                        <a:t>   Primes rénovation et façades  </a:t>
                      </a:r>
                      <a:r>
                        <a:rPr lang="fr-BE" sz="1600" i="1" u="none" strike="noStrike" dirty="0">
                          <a:effectLst/>
                        </a:rPr>
                        <a:t>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95.866</a:t>
                      </a:r>
                    </a:p>
                  </a:txBody>
                  <a:tcPr marL="5039" marR="5039" marT="5039" marB="0" anchor="b"/>
                </a:tc>
                <a:tc>
                  <a:txBody>
                    <a:bodyPr/>
                    <a:lstStyle/>
                    <a:p>
                      <a:pPr algn="r" rtl="0" fontAlgn="b"/>
                      <a:r>
                        <a:rPr lang="fr-BE" sz="1600" i="1" u="none" strike="noStrike" dirty="0" smtClean="0">
                          <a:solidFill>
                            <a:schemeClr val="bg1">
                              <a:lumMod val="50000"/>
                            </a:schemeClr>
                          </a:solidFill>
                          <a:effectLst/>
                        </a:rPr>
                        <a:t>172842</a:t>
                      </a:r>
                    </a:p>
                  </a:txBody>
                  <a:tcPr marL="5039" marR="5039" marT="5039" marB="0" anchor="b"/>
                </a:tc>
              </a:tr>
              <a:tr h="242449">
                <a:tc>
                  <a:txBody>
                    <a:bodyPr/>
                    <a:lstStyle/>
                    <a:p>
                      <a:pPr algn="l" rtl="0" fontAlgn="b"/>
                      <a:r>
                        <a:rPr lang="fr-BE" sz="1600" u="none" strike="noStrike" dirty="0">
                          <a:effectLst/>
                        </a:rPr>
                        <a:t>415130</a:t>
                      </a:r>
                      <a:endParaRPr lang="fr-BE" sz="1600" b="0" i="1" u="none" strike="noStrike" dirty="0">
                        <a:solidFill>
                          <a:srgbClr val="003399"/>
                        </a:solidFill>
                        <a:effectLst/>
                        <a:latin typeface="Calibri"/>
                      </a:endParaRPr>
                    </a:p>
                  </a:txBody>
                  <a:tcPr marL="72000" marR="5039" marT="5039" marB="0" anchor="b"/>
                </a:tc>
                <a:tc>
                  <a:txBody>
                    <a:bodyPr/>
                    <a:lstStyle/>
                    <a:p>
                      <a:pPr algn="l" rtl="0" fontAlgn="b">
                        <a:tabLst>
                          <a:tab pos="265113" algn="l"/>
                        </a:tabLst>
                      </a:pPr>
                      <a:r>
                        <a:rPr lang="fr-BE" sz="1600" i="1" u="none" strike="noStrike" dirty="0">
                          <a:effectLst/>
                        </a:rPr>
                        <a:t>   </a:t>
                      </a:r>
                      <a:r>
                        <a:rPr lang="fr-BE" sz="1600" i="1" u="none" strike="noStrike" dirty="0" smtClean="0">
                          <a:effectLst/>
                        </a:rPr>
                        <a:t>    </a:t>
                      </a:r>
                      <a:r>
                        <a:rPr lang="fr-BE" sz="1600" i="1" u="none" strike="noStrike" dirty="0">
                          <a:effectLst/>
                        </a:rPr>
                        <a:t>Participation propriétaire 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405.334</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bg1">
                              <a:lumMod val="50000"/>
                            </a:schemeClr>
                          </a:solidFill>
                          <a:effectLst/>
                        </a:rPr>
                        <a:t>383.334</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415140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Subside </a:t>
                      </a:r>
                      <a:r>
                        <a:rPr lang="fr-BE" sz="1600" i="1" u="none" strike="noStrike" dirty="0">
                          <a:effectLst/>
                        </a:rPr>
                        <a:t>Région </a:t>
                      </a:r>
                      <a:r>
                        <a:rPr lang="fr-BE" sz="1600" i="1" u="none" strike="noStrike" dirty="0" err="1">
                          <a:effectLst/>
                        </a:rPr>
                        <a:t>Bxl</a:t>
                      </a:r>
                      <a:r>
                        <a:rPr lang="fr-BE" sz="1600" i="1" u="none" strike="noStrike" dirty="0">
                          <a:effectLst/>
                        </a:rPr>
                        <a:t> Capitale 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28.540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bg1">
                              <a:lumMod val="50000"/>
                            </a:schemeClr>
                          </a:solidFill>
                          <a:effectLst/>
                        </a:rPr>
                        <a:t>78.940</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415200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Primes </a:t>
                      </a:r>
                      <a:r>
                        <a:rPr lang="fr-BE" sz="1600" i="1" u="none" strike="noStrike" dirty="0">
                          <a:effectLst/>
                        </a:rPr>
                        <a:t>énergie 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571</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bg1">
                              <a:lumMod val="50000"/>
                            </a:schemeClr>
                          </a:solidFill>
                          <a:effectLst/>
                        </a:rPr>
                        <a:t>2</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a:effectLst/>
                        </a:rPr>
                        <a:t>415300</a:t>
                      </a:r>
                      <a:endParaRPr lang="fr-BE" sz="1600" b="0" i="1" u="none" strike="noStrike">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Don </a:t>
                      </a:r>
                      <a:r>
                        <a:rPr lang="fr-BE" sz="1600" i="1" u="none" strike="noStrike" dirty="0">
                          <a:effectLst/>
                        </a:rPr>
                        <a:t>Nif 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56.713</a:t>
                      </a:r>
                    </a:p>
                  </a:txBody>
                  <a:tcPr marL="5039" marR="5039" marT="5039" marB="0" anchor="b"/>
                </a:tc>
                <a:tc>
                  <a:txBody>
                    <a:bodyPr/>
                    <a:lstStyle/>
                    <a:p>
                      <a:pPr algn="r" rtl="0" fontAlgn="b"/>
                      <a:r>
                        <a:rPr lang="fr-BE" sz="1600" i="1" u="none" strike="noStrike" dirty="0" smtClean="0">
                          <a:solidFill>
                            <a:schemeClr val="bg1">
                              <a:lumMod val="50000"/>
                            </a:schemeClr>
                          </a:solidFill>
                          <a:effectLst/>
                        </a:rPr>
                        <a:t>28.000</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415400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Legs </a:t>
                      </a:r>
                      <a:r>
                        <a:rPr lang="fr-BE" sz="1600" i="1" u="none" strike="noStrike" dirty="0">
                          <a:effectLst/>
                        </a:rPr>
                        <a:t>à recevoir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effectLst/>
                        </a:rPr>
                        <a:t>5.000</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a:solidFill>
                            <a:schemeClr val="bg1">
                              <a:lumMod val="50000"/>
                            </a:schemeClr>
                          </a:solidFill>
                          <a:effectLst/>
                        </a:rPr>
                        <a:t>5.000</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a:effectLst/>
                        </a:rPr>
                        <a:t>416100</a:t>
                      </a:r>
                      <a:endParaRPr lang="fr-BE" sz="1600" b="0" i="1" u="none" strike="noStrike" dirty="0">
                        <a:solidFill>
                          <a:srgbClr val="003399"/>
                        </a:solidFill>
                        <a:effectLst/>
                        <a:latin typeface="Calibri"/>
                      </a:endParaRPr>
                    </a:p>
                  </a:txBody>
                  <a:tcPr marL="72000" marR="5039" marT="5039" marB="0" anchor="b"/>
                </a:tc>
                <a:tc>
                  <a:txBody>
                    <a:bodyPr/>
                    <a:lstStyle/>
                    <a:p>
                      <a:pPr algn="l" rtl="0" fontAlgn="b"/>
                      <a:r>
                        <a:rPr lang="fr-BE" sz="1600" i="1" u="none" strike="noStrike" dirty="0">
                          <a:effectLst/>
                        </a:rPr>
                        <a:t>    </a:t>
                      </a:r>
                      <a:r>
                        <a:rPr lang="fr-BE" sz="1600" i="1" u="none" strike="noStrike" dirty="0" smtClean="0">
                          <a:effectLst/>
                        </a:rPr>
                        <a:t>   Précompte </a:t>
                      </a:r>
                      <a:r>
                        <a:rPr lang="fr-BE" sz="1600" i="1" u="none" strike="noStrike" dirty="0">
                          <a:effectLst/>
                        </a:rPr>
                        <a:t>immobilier à récupérer</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effectLst/>
                        </a:rPr>
                        <a:t>4.151</a:t>
                      </a:r>
                      <a:endParaRPr lang="fr-BE" sz="1600" b="0" i="1" u="none" strike="noStrike" dirty="0">
                        <a:solidFill>
                          <a:srgbClr val="003399"/>
                        </a:solidFill>
                        <a:effectLst/>
                        <a:latin typeface="Calibri"/>
                      </a:endParaRPr>
                    </a:p>
                  </a:txBody>
                  <a:tcPr marL="5039" marR="5039" marT="5039" marB="0" anchor="b"/>
                </a:tc>
                <a:tc>
                  <a:txBody>
                    <a:bodyPr/>
                    <a:lstStyle/>
                    <a:p>
                      <a:pPr algn="r" rtl="0" fontAlgn="b"/>
                      <a:r>
                        <a:rPr lang="fr-BE" sz="1600" i="1" u="none" strike="noStrike" dirty="0" smtClean="0">
                          <a:solidFill>
                            <a:schemeClr val="bg1">
                              <a:lumMod val="50000"/>
                            </a:schemeClr>
                          </a:solidFill>
                          <a:effectLst/>
                        </a:rPr>
                        <a:t>3.815</a:t>
                      </a:r>
                      <a:endParaRPr lang="fr-BE" sz="1600" b="0" i="1"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b="0" i="0" u="none" strike="noStrike" dirty="0" smtClean="0">
                          <a:solidFill>
                            <a:schemeClr val="dk1"/>
                          </a:solidFill>
                          <a:effectLst/>
                          <a:latin typeface="+mn-lt"/>
                        </a:rPr>
                        <a:t>53</a:t>
                      </a:r>
                      <a:endParaRPr lang="fr-BE" sz="1600" b="0" i="0" u="none" strike="noStrike" dirty="0">
                        <a:solidFill>
                          <a:srgbClr val="003399"/>
                        </a:solidFill>
                        <a:effectLst/>
                        <a:latin typeface="Calibri"/>
                      </a:endParaRPr>
                    </a:p>
                  </a:txBody>
                  <a:tcPr marL="72000" marR="5039" marT="5039" marB="0" anchor="b"/>
                </a:tc>
                <a:tc>
                  <a:txBody>
                    <a:bodyPr/>
                    <a:lstStyle/>
                    <a:p>
                      <a:pPr algn="l" rtl="0" fontAlgn="b">
                        <a:tabLst>
                          <a:tab pos="85725" algn="l"/>
                        </a:tabLst>
                      </a:pPr>
                      <a:r>
                        <a:rPr lang="fr-BE" sz="1600" u="none" strike="noStrike" dirty="0">
                          <a:effectLst/>
                        </a:rPr>
                        <a:t>  Placements de trésorerie</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2.100.326</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bg1">
                              <a:lumMod val="50000"/>
                            </a:schemeClr>
                          </a:solidFill>
                          <a:effectLst/>
                        </a:rPr>
                        <a:t>2.409.314</a:t>
                      </a:r>
                      <a:endParaRPr lang="fr-BE" sz="1600" b="0" i="0"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u="none" strike="noStrike" dirty="0" smtClean="0">
                          <a:effectLst/>
                        </a:rPr>
                        <a:t>55-58</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u="none" strike="noStrike" dirty="0">
                          <a:effectLst/>
                        </a:rPr>
                        <a:t>  Valeurs disponibles</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20.605</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solidFill>
                            <a:schemeClr val="bg1">
                              <a:lumMod val="50000"/>
                            </a:schemeClr>
                          </a:solidFill>
                          <a:effectLst/>
                        </a:rPr>
                        <a:t>70.042</a:t>
                      </a:r>
                      <a:endParaRPr lang="fr-BE" sz="1600" b="0" i="0" u="none" strike="noStrike" dirty="0">
                        <a:solidFill>
                          <a:schemeClr val="bg1">
                            <a:lumMod val="50000"/>
                          </a:schemeClr>
                        </a:solidFill>
                        <a:effectLst/>
                        <a:latin typeface="Calibri"/>
                      </a:endParaRPr>
                    </a:p>
                  </a:txBody>
                  <a:tcPr marL="5039" marR="5039" marT="5039" marB="0" anchor="b"/>
                </a:tc>
              </a:tr>
              <a:tr h="242449">
                <a:tc>
                  <a:txBody>
                    <a:bodyPr/>
                    <a:lstStyle/>
                    <a:p>
                      <a:pPr algn="l" rtl="0" fontAlgn="b"/>
                      <a:r>
                        <a:rPr lang="fr-BE" sz="1600" b="0" i="0" u="none" strike="noStrike" dirty="0" smtClean="0">
                          <a:solidFill>
                            <a:schemeClr val="dk1"/>
                          </a:solidFill>
                          <a:effectLst/>
                          <a:latin typeface="+mn-lt"/>
                        </a:rPr>
                        <a:t>49</a:t>
                      </a:r>
                      <a:endParaRPr lang="fr-BE" sz="1600" b="0" i="0" u="none" strike="noStrike" dirty="0">
                        <a:solidFill>
                          <a:srgbClr val="003399"/>
                        </a:solidFill>
                        <a:effectLst/>
                        <a:latin typeface="Calibri"/>
                      </a:endParaRPr>
                    </a:p>
                  </a:txBody>
                  <a:tcPr marL="72000" marR="5039" marT="5039" marB="0" anchor="b"/>
                </a:tc>
                <a:tc>
                  <a:txBody>
                    <a:bodyPr/>
                    <a:lstStyle/>
                    <a:p>
                      <a:pPr algn="l" rtl="0" fontAlgn="b">
                        <a:tabLst>
                          <a:tab pos="265113" algn="l"/>
                        </a:tabLst>
                      </a:pPr>
                      <a:r>
                        <a:rPr lang="fr-BE" sz="1600" u="none" strike="noStrike" dirty="0">
                          <a:effectLst/>
                        </a:rPr>
                        <a:t>  </a:t>
                      </a:r>
                      <a:r>
                        <a:rPr lang="fr-BE" sz="1600" u="none" strike="noStrike" dirty="0" smtClean="0">
                          <a:effectLst/>
                        </a:rPr>
                        <a:t>Régularisation – charges à reporter</a:t>
                      </a:r>
                      <a:endParaRPr lang="fr-BE" sz="1600" b="0" i="0" u="none" strike="noStrike" dirty="0">
                        <a:solidFill>
                          <a:srgbClr val="003399"/>
                        </a:solidFill>
                        <a:effectLst/>
                        <a:latin typeface="Calibri"/>
                      </a:endParaRPr>
                    </a:p>
                  </a:txBody>
                  <a:tcPr marL="5039" marR="5039" marT="5039" marB="0" anchor="b"/>
                </a:tc>
                <a:tc>
                  <a:txBody>
                    <a:bodyPr/>
                    <a:lstStyle/>
                    <a:p>
                      <a:pPr algn="r" rtl="0" fontAlgn="b"/>
                      <a:r>
                        <a:rPr lang="fr-BE" sz="1600" u="none" strike="noStrike" dirty="0" smtClean="0">
                          <a:effectLst/>
                        </a:rPr>
                        <a:t>7.604</a:t>
                      </a:r>
                    </a:p>
                  </a:txBody>
                  <a:tcPr marL="5039" marR="5039" marT="5039" marB="0" anchor="b"/>
                </a:tc>
                <a:tc>
                  <a:txBody>
                    <a:bodyPr/>
                    <a:lstStyle/>
                    <a:p>
                      <a:pPr algn="r" rtl="0" fontAlgn="b"/>
                      <a:r>
                        <a:rPr lang="fr-BE" sz="1600" u="none" strike="noStrike" dirty="0" smtClean="0">
                          <a:solidFill>
                            <a:schemeClr val="bg1">
                              <a:lumMod val="50000"/>
                            </a:schemeClr>
                          </a:solidFill>
                          <a:effectLst/>
                        </a:rPr>
                        <a:t>3.727</a:t>
                      </a:r>
                    </a:p>
                  </a:txBody>
                  <a:tcPr marL="5039" marR="5039" marT="5039" marB="0" anchor="b"/>
                </a:tc>
              </a:tr>
              <a:tr h="312588">
                <a:tc>
                  <a:txBody>
                    <a:bodyPr/>
                    <a:lstStyle/>
                    <a:p>
                      <a:pPr algn="l" rtl="0" fontAlgn="b"/>
                      <a:r>
                        <a:rPr lang="fr-BE" sz="1600" u="none" strike="noStrike" dirty="0">
                          <a:effectLst/>
                        </a:rPr>
                        <a:t> </a:t>
                      </a:r>
                      <a:endParaRPr lang="fr-BE" sz="1600" b="0" i="0" u="none" strike="noStrike" dirty="0">
                        <a:solidFill>
                          <a:srgbClr val="003399"/>
                        </a:solidFill>
                        <a:effectLst/>
                        <a:latin typeface="Calibri"/>
                      </a:endParaRPr>
                    </a:p>
                  </a:txBody>
                  <a:tcPr marL="72000" marR="5039" marT="5039" marB="0" anchor="b"/>
                </a:tc>
                <a:tc>
                  <a:txBody>
                    <a:bodyPr/>
                    <a:lstStyle/>
                    <a:p>
                      <a:pPr algn="l" rtl="0" fontAlgn="b"/>
                      <a:r>
                        <a:rPr lang="fr-BE" sz="1600" b="1" u="none" strike="noStrike" dirty="0">
                          <a:effectLst/>
                        </a:rPr>
                        <a:t>Total ACTIF</a:t>
                      </a:r>
                      <a:endParaRPr lang="fr-BE" sz="1600" b="1" i="0" u="none" strike="noStrike" dirty="0">
                        <a:solidFill>
                          <a:srgbClr val="003399"/>
                        </a:solidFill>
                        <a:effectLst/>
                        <a:latin typeface="Calibri"/>
                      </a:endParaRPr>
                    </a:p>
                  </a:txBody>
                  <a:tcPr marL="5039" marR="5039" marT="5039" marB="72000" anchor="b"/>
                </a:tc>
                <a:tc>
                  <a:txBody>
                    <a:bodyPr/>
                    <a:lstStyle/>
                    <a:p>
                      <a:pPr algn="r" rtl="0" fontAlgn="b"/>
                      <a:r>
                        <a:rPr lang="fr-BE" sz="1600" b="1" u="none" strike="noStrike" dirty="0" smtClean="0">
                          <a:effectLst/>
                        </a:rPr>
                        <a:t>11.077.674</a:t>
                      </a:r>
                      <a:endParaRPr lang="fr-BE" sz="1600" b="1" i="0" u="none" strike="noStrike" dirty="0">
                        <a:solidFill>
                          <a:srgbClr val="003399"/>
                        </a:solidFill>
                        <a:effectLst/>
                        <a:latin typeface="Calibri"/>
                      </a:endParaRPr>
                    </a:p>
                  </a:txBody>
                  <a:tcPr marL="5039" marR="5039" marT="5039" marB="72000" anchor="b"/>
                </a:tc>
                <a:tc>
                  <a:txBody>
                    <a:bodyPr/>
                    <a:lstStyle/>
                    <a:p>
                      <a:pPr algn="r" rtl="0" fontAlgn="b"/>
                      <a:r>
                        <a:rPr lang="fr-BE" sz="1600" b="1" u="none" strike="noStrike" dirty="0" smtClean="0">
                          <a:solidFill>
                            <a:schemeClr val="bg1">
                              <a:lumMod val="50000"/>
                            </a:schemeClr>
                          </a:solidFill>
                          <a:effectLst/>
                        </a:rPr>
                        <a:t>10.209.034</a:t>
                      </a:r>
                      <a:endParaRPr lang="fr-BE" sz="1600" b="1" i="0" u="none" strike="noStrike" dirty="0">
                        <a:solidFill>
                          <a:schemeClr val="bg1">
                            <a:lumMod val="50000"/>
                          </a:schemeClr>
                        </a:solidFill>
                        <a:effectLst/>
                        <a:latin typeface="Calibri"/>
                      </a:endParaRPr>
                    </a:p>
                  </a:txBody>
                  <a:tcPr marL="5039" marR="5039" marT="5039" marB="72000" anchor="b"/>
                </a:tc>
              </a:tr>
            </a:tbl>
          </a:graphicData>
        </a:graphic>
      </p:graphicFrame>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792" y="404664"/>
            <a:ext cx="642262" cy="629287"/>
          </a:xfrm>
          <a:prstGeom prst="rect">
            <a:avLst/>
          </a:prstGeom>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462143132"/>
              </p:ext>
            </p:extLst>
          </p:nvPr>
        </p:nvGraphicFramePr>
        <p:xfrm>
          <a:off x="467544" y="210984"/>
          <a:ext cx="7251201" cy="6469771"/>
        </p:xfrm>
        <a:graphic>
          <a:graphicData uri="http://schemas.openxmlformats.org/drawingml/2006/table">
            <a:tbl>
              <a:tblPr>
                <a:tableStyleId>{5C22544A-7EE6-4342-B048-85BDC9FD1C3A}</a:tableStyleId>
              </a:tblPr>
              <a:tblGrid>
                <a:gridCol w="866347"/>
                <a:gridCol w="4077747"/>
                <a:gridCol w="1106746"/>
                <a:gridCol w="1200361"/>
              </a:tblGrid>
              <a:tr h="299884">
                <a:tc>
                  <a:txBody>
                    <a:bodyPr/>
                    <a:lstStyle/>
                    <a:p>
                      <a:pPr algn="l" rtl="0" fontAlgn="b"/>
                      <a:r>
                        <a:rPr lang="fr-BE" sz="1500" u="none" strike="noStrike" dirty="0">
                          <a:effectLst/>
                        </a:rPr>
                        <a:t> </a:t>
                      </a:r>
                      <a:endParaRPr lang="fr-BE" sz="1500" b="1" i="0" u="none" strike="noStrike" dirty="0">
                        <a:solidFill>
                          <a:srgbClr val="003399"/>
                        </a:solidFill>
                        <a:effectLst/>
                        <a:latin typeface="Calibri"/>
                      </a:endParaRPr>
                    </a:p>
                  </a:txBody>
                  <a:tcPr marL="72000" marR="6479" marT="6479" marB="0" anchor="b"/>
                </a:tc>
                <a:tc>
                  <a:txBody>
                    <a:bodyPr/>
                    <a:lstStyle/>
                    <a:p>
                      <a:pPr algn="ctr" rtl="0" fontAlgn="b"/>
                      <a:r>
                        <a:rPr lang="fr-BE" sz="2000" b="1" u="none" strike="noStrike" dirty="0">
                          <a:effectLst/>
                        </a:rPr>
                        <a:t>PASSIF</a:t>
                      </a:r>
                      <a:endParaRPr lang="fr-BE" sz="2000" b="1" i="0" u="none" strike="noStrike" dirty="0">
                        <a:solidFill>
                          <a:srgbClr val="003399"/>
                        </a:solidFill>
                        <a:effectLst/>
                        <a:latin typeface="Calibri"/>
                      </a:endParaRPr>
                    </a:p>
                  </a:txBody>
                  <a:tcPr marL="6479" marR="6479" marT="6479" marB="0" anchor="b"/>
                </a:tc>
                <a:tc>
                  <a:txBody>
                    <a:bodyPr/>
                    <a:lstStyle/>
                    <a:p>
                      <a:pPr algn="ctr" rtl="0" fontAlgn="b"/>
                      <a:r>
                        <a:rPr lang="fr-BE" sz="2000" b="1" u="none" strike="noStrike" dirty="0" smtClean="0">
                          <a:effectLst/>
                        </a:rPr>
                        <a:t>2019</a:t>
                      </a:r>
                      <a:endParaRPr lang="fr-BE" sz="2000" b="1" i="0" u="none" strike="noStrike" dirty="0">
                        <a:solidFill>
                          <a:srgbClr val="003399"/>
                        </a:solidFill>
                        <a:effectLst/>
                        <a:latin typeface="Calibri"/>
                      </a:endParaRPr>
                    </a:p>
                  </a:txBody>
                  <a:tcPr marL="6479" marR="6479" marT="6479" marB="0" anchor="b"/>
                </a:tc>
                <a:tc>
                  <a:txBody>
                    <a:bodyPr/>
                    <a:lstStyle/>
                    <a:p>
                      <a:pPr algn="ctr" rtl="0" fontAlgn="b"/>
                      <a:r>
                        <a:rPr lang="fr-BE" sz="2000" b="1" u="none" strike="noStrike" dirty="0" smtClean="0">
                          <a:solidFill>
                            <a:schemeClr val="bg1">
                              <a:lumMod val="50000"/>
                            </a:schemeClr>
                          </a:solidFill>
                          <a:effectLst/>
                        </a:rPr>
                        <a:t>2018</a:t>
                      </a:r>
                      <a:endParaRPr lang="fr-BE" sz="2000" b="1" i="0"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b="1" u="none" strike="noStrike" dirty="0" smtClean="0">
                          <a:effectLst/>
                        </a:rPr>
                        <a:t>10/15</a:t>
                      </a:r>
                    </a:p>
                  </a:txBody>
                  <a:tcPr marL="72000" marR="6479" marT="6479" marB="0" anchor="b"/>
                </a:tc>
                <a:tc>
                  <a:txBody>
                    <a:bodyPr/>
                    <a:lstStyle/>
                    <a:p>
                      <a:pPr algn="l" rtl="0" fontAlgn="b"/>
                      <a:r>
                        <a:rPr lang="fr-BE" sz="1800" b="1" u="none" strike="noStrike" dirty="0">
                          <a:effectLst/>
                        </a:rPr>
                        <a:t>Fonds Social</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effectLst/>
                        </a:rPr>
                        <a:t>4.768.540</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solidFill>
                            <a:schemeClr val="bg1">
                              <a:lumMod val="50000"/>
                            </a:schemeClr>
                          </a:solidFill>
                          <a:effectLst/>
                        </a:rPr>
                        <a:t>4.349.524</a:t>
                      </a:r>
                      <a:endParaRPr lang="fr-BE" sz="1800" b="1" i="0"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10</a:t>
                      </a:r>
                      <a:endParaRPr lang="fr-BE" sz="1800" b="0" i="0"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Fonds </a:t>
                      </a:r>
                      <a:r>
                        <a:rPr lang="fr-BE" sz="1800" u="none" strike="noStrike" dirty="0">
                          <a:effectLst/>
                        </a:rPr>
                        <a:t>associatifs</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effectLst/>
                        </a:rPr>
                        <a:t>230.764</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solidFill>
                            <a:schemeClr val="bg1">
                              <a:lumMod val="50000"/>
                            </a:schemeClr>
                          </a:solidFill>
                          <a:effectLst/>
                        </a:rPr>
                        <a:t>230.764</a:t>
                      </a:r>
                      <a:endParaRPr lang="fr-BE" sz="1800" b="0" i="0"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13</a:t>
                      </a:r>
                      <a:endParaRPr lang="fr-BE" sz="1800" b="0" i="0"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Fonds </a:t>
                      </a:r>
                      <a:r>
                        <a:rPr lang="fr-BE" sz="1800" u="none" strike="noStrike" dirty="0">
                          <a:effectLst/>
                        </a:rPr>
                        <a:t>affectés</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344.157</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344.157</a:t>
                      </a:r>
                      <a:endParaRPr lang="fr-BE" sz="1800" b="0" i="0"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14</a:t>
                      </a:r>
                      <a:endParaRPr lang="fr-BE" sz="1800" b="0" i="0"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baseline="0" dirty="0" smtClean="0">
                          <a:effectLst/>
                        </a:rPr>
                        <a:t>  </a:t>
                      </a:r>
                      <a:r>
                        <a:rPr lang="fr-BE" sz="1800" u="none" strike="noStrike" dirty="0" smtClean="0">
                          <a:effectLst/>
                        </a:rPr>
                        <a:t>Résultat </a:t>
                      </a:r>
                      <a:r>
                        <a:rPr lang="fr-BE" sz="1800" u="none" strike="noStrike" dirty="0">
                          <a:effectLst/>
                        </a:rPr>
                        <a:t>reporté</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665.245</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450.674</a:t>
                      </a:r>
                      <a:endParaRPr lang="fr-BE" sz="1800" b="0" i="0"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a:effectLst/>
                        </a:rPr>
                        <a:t>15</a:t>
                      </a:r>
                      <a:endParaRPr lang="fr-BE" sz="1800" b="0" i="0" u="none" strike="noStrike">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Primes </a:t>
                      </a:r>
                      <a:r>
                        <a:rPr lang="fr-BE" sz="1800" u="none" strike="noStrike" dirty="0">
                          <a:effectLst/>
                        </a:rPr>
                        <a:t>et subsides</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3.528.373</a:t>
                      </a:r>
                      <a:endParaRPr lang="fr-BE" sz="1800" b="0" i="0"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3.323.929</a:t>
                      </a:r>
                      <a:endParaRPr lang="fr-BE" sz="1800" b="0" i="0"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151000</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i="1" u="none" strike="noStrike" dirty="0" smtClean="0">
                          <a:effectLst/>
                        </a:rPr>
                        <a:t>     Primes et </a:t>
                      </a:r>
                      <a:r>
                        <a:rPr lang="fr-BE" sz="1800" i="1" u="none" strike="noStrike" dirty="0">
                          <a:effectLst/>
                        </a:rPr>
                        <a:t>participations propriétaires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smtClean="0">
                          <a:effectLst/>
                        </a:rPr>
                        <a:t>5.532.924</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smtClean="0">
                          <a:solidFill>
                            <a:schemeClr val="bg1">
                              <a:lumMod val="50000"/>
                            </a:schemeClr>
                          </a:solidFill>
                          <a:effectLst/>
                        </a:rPr>
                        <a:t>5.133.838</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a:effectLst/>
                        </a:rPr>
                        <a:t>151009</a:t>
                      </a:r>
                      <a:endParaRPr lang="fr-BE" sz="1800" b="0" i="1" u="none" strike="noStrike">
                        <a:solidFill>
                          <a:srgbClr val="003399"/>
                        </a:solidFill>
                        <a:effectLst/>
                        <a:latin typeface="Calibri"/>
                      </a:endParaRPr>
                    </a:p>
                  </a:txBody>
                  <a:tcPr marL="72000" marR="6479" marT="6479" marB="0" anchor="b"/>
                </a:tc>
                <a:tc>
                  <a:txBody>
                    <a:bodyPr/>
                    <a:lstStyle/>
                    <a:p>
                      <a:pPr algn="l" rtl="0" fontAlgn="b"/>
                      <a:r>
                        <a:rPr lang="fr-BE" sz="1800" i="1" u="none" strike="noStrike" dirty="0" smtClean="0">
                          <a:effectLst/>
                        </a:rPr>
                        <a:t>     Amortissements </a:t>
                      </a:r>
                      <a:r>
                        <a:rPr lang="fr-BE" sz="1800" i="1" u="none" strike="noStrike" dirty="0">
                          <a:effectLst/>
                        </a:rPr>
                        <a:t>primes et part. </a:t>
                      </a:r>
                      <a:r>
                        <a:rPr lang="fr-BE" sz="1800" i="1" u="none" strike="noStrike" dirty="0" err="1">
                          <a:effectLst/>
                        </a:rPr>
                        <a:t>prop</a:t>
                      </a:r>
                      <a:r>
                        <a:rPr lang="fr-BE" sz="1800" i="1" u="none" strike="noStrike" dirty="0">
                          <a:effectLst/>
                        </a:rPr>
                        <a:t>.</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smtClean="0">
                          <a:effectLst/>
                        </a:rPr>
                        <a:t>-2.385.150</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smtClean="0">
                          <a:solidFill>
                            <a:schemeClr val="bg1">
                              <a:lumMod val="50000"/>
                            </a:schemeClr>
                          </a:solidFill>
                          <a:effectLst/>
                        </a:rPr>
                        <a:t>-2.190.509</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152000</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i="1" u="none" strike="noStrike" dirty="0" smtClean="0">
                          <a:effectLst/>
                        </a:rPr>
                        <a:t>     Subsides </a:t>
                      </a:r>
                      <a:r>
                        <a:rPr lang="fr-BE" sz="1800" i="1" u="none" strike="noStrike" dirty="0">
                          <a:effectLst/>
                        </a:rPr>
                        <a:t>projets futurs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smtClean="0">
                          <a:effectLst/>
                        </a:rPr>
                        <a:t>380.600</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i="1" u="none" strike="noStrike" dirty="0" smtClean="0">
                          <a:solidFill>
                            <a:schemeClr val="bg1">
                              <a:lumMod val="50000"/>
                            </a:schemeClr>
                          </a:solidFill>
                          <a:effectLst/>
                        </a:rPr>
                        <a:t>380.600</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b="1" u="none" strike="noStrike" dirty="0">
                          <a:effectLst/>
                        </a:rPr>
                        <a:t>17</a:t>
                      </a:r>
                      <a:endParaRPr lang="fr-BE" sz="1800" b="1" i="0" u="none" strike="noStrike" dirty="0">
                        <a:solidFill>
                          <a:srgbClr val="003399"/>
                        </a:solidFill>
                        <a:effectLst/>
                        <a:latin typeface="Calibri"/>
                      </a:endParaRPr>
                    </a:p>
                  </a:txBody>
                  <a:tcPr marL="72000" marR="6479" marT="6479" marB="0" anchor="b"/>
                </a:tc>
                <a:tc>
                  <a:txBody>
                    <a:bodyPr/>
                    <a:lstStyle/>
                    <a:p>
                      <a:pPr algn="l" rtl="0" fontAlgn="b"/>
                      <a:r>
                        <a:rPr lang="fr-BE" sz="1800" b="1" u="none" strike="noStrike" dirty="0">
                          <a:effectLst/>
                        </a:rPr>
                        <a:t>Dettes &gt;1an</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effectLst/>
                        </a:rPr>
                        <a:t>3.521.632</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solidFill>
                            <a:schemeClr val="bg1">
                              <a:lumMod val="50000"/>
                            </a:schemeClr>
                          </a:solidFill>
                          <a:effectLst/>
                        </a:rPr>
                        <a:t>3.456.376</a:t>
                      </a:r>
                      <a:endParaRPr lang="fr-BE" sz="1800" b="1" i="0"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174</a:t>
                      </a:r>
                      <a:endParaRPr lang="fr-BE" sz="1800" b="0" i="1" u="none" strike="noStrike" dirty="0">
                        <a:solidFill>
                          <a:srgbClr val="003399"/>
                        </a:solidFill>
                        <a:effectLst/>
                        <a:latin typeface="Calibri"/>
                      </a:endParaRPr>
                    </a:p>
                  </a:txBody>
                  <a:tcPr marL="72000" marR="6479" marT="6479" marB="0" anchor="b"/>
                </a:tc>
                <a:tc>
                  <a:txBody>
                    <a:bodyPr/>
                    <a:lstStyle/>
                    <a:p>
                      <a:pPr algn="l" rtl="0" fontAlgn="b">
                        <a:tabLst>
                          <a:tab pos="180975" algn="l"/>
                        </a:tabLst>
                      </a:pPr>
                      <a:r>
                        <a:rPr lang="fr-BE" sz="1800" u="none" strike="noStrike" dirty="0" smtClean="0">
                          <a:effectLst/>
                        </a:rPr>
                        <a:t>     Emprunts </a:t>
                      </a:r>
                      <a:r>
                        <a:rPr lang="fr-BE" sz="1800" u="none" strike="noStrike" dirty="0">
                          <a:effectLst/>
                        </a:rPr>
                        <a:t>particuliers (prêts)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5.646.234</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5.166.650</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174999</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a:effectLst/>
                        </a:rPr>
                        <a:t> </a:t>
                      </a:r>
                      <a:r>
                        <a:rPr lang="fr-BE" sz="1800" u="none" strike="noStrike" dirty="0" smtClean="0">
                          <a:effectLst/>
                        </a:rPr>
                        <a:t>    dont </a:t>
                      </a:r>
                      <a:r>
                        <a:rPr lang="fr-BE" sz="1800" u="none" strike="noStrike" dirty="0">
                          <a:effectLst/>
                        </a:rPr>
                        <a:t>: emprunt reconduits pour 1 an</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-2.763.291</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-2.357.295</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179100</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Provision </a:t>
                      </a:r>
                      <a:r>
                        <a:rPr lang="fr-BE" sz="1800" u="none" strike="noStrike" dirty="0">
                          <a:effectLst/>
                        </a:rPr>
                        <a:t>pour index à payer</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598.062</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607.830</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179101</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Provision </a:t>
                      </a:r>
                      <a:r>
                        <a:rPr lang="fr-BE" sz="1800" u="none" strike="noStrike" dirty="0">
                          <a:effectLst/>
                        </a:rPr>
                        <a:t>précompte sur index</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40.627</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39.190</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b="1" u="none" strike="noStrike" dirty="0">
                          <a:effectLst/>
                        </a:rPr>
                        <a:t>42-48</a:t>
                      </a:r>
                      <a:endParaRPr lang="fr-BE" sz="1800" b="1" i="0" u="none" strike="noStrike" dirty="0">
                        <a:solidFill>
                          <a:srgbClr val="003399"/>
                        </a:solidFill>
                        <a:effectLst/>
                        <a:latin typeface="Calibri"/>
                      </a:endParaRPr>
                    </a:p>
                  </a:txBody>
                  <a:tcPr marL="72000" marR="6479" marT="6479" marB="0" anchor="b"/>
                </a:tc>
                <a:tc>
                  <a:txBody>
                    <a:bodyPr/>
                    <a:lstStyle/>
                    <a:p>
                      <a:pPr algn="l" rtl="0" fontAlgn="b"/>
                      <a:r>
                        <a:rPr lang="fr-BE" sz="1800" b="1" u="none" strike="noStrike" dirty="0">
                          <a:effectLst/>
                        </a:rPr>
                        <a:t>Dettes &lt;1an</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effectLst/>
                        </a:rPr>
                        <a:t>2.785.102</a:t>
                      </a:r>
                      <a:endParaRPr lang="fr-BE" sz="1800" b="1" i="1"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solidFill>
                            <a:schemeClr val="bg1">
                              <a:lumMod val="50000"/>
                            </a:schemeClr>
                          </a:solidFill>
                          <a:effectLst/>
                        </a:rPr>
                        <a:t>2.400.734</a:t>
                      </a:r>
                      <a:endParaRPr lang="fr-BE" sz="1800" b="1"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42</a:t>
                      </a:r>
                      <a:endParaRPr lang="fr-BE" sz="1800" b="0" i="1" u="none" strike="noStrike" dirty="0">
                        <a:solidFill>
                          <a:srgbClr val="003399"/>
                        </a:solidFill>
                        <a:effectLst/>
                        <a:latin typeface="Calibri"/>
                      </a:endParaRPr>
                    </a:p>
                  </a:txBody>
                  <a:tcPr marL="72000" marR="6479" marT="6479" marB="0" anchor="b"/>
                </a:tc>
                <a:tc>
                  <a:txBody>
                    <a:bodyPr/>
                    <a:lstStyle/>
                    <a:p>
                      <a:pPr algn="l" rtl="0" fontAlgn="b">
                        <a:tabLst>
                          <a:tab pos="265113" algn="l"/>
                        </a:tabLst>
                      </a:pPr>
                      <a:r>
                        <a:rPr lang="fr-BE" sz="1800" u="none" strike="noStrike" dirty="0" smtClean="0">
                          <a:effectLst/>
                        </a:rPr>
                        <a:t>     Dettes </a:t>
                      </a:r>
                      <a:r>
                        <a:rPr lang="fr-BE" sz="1800" u="none" strike="noStrike" dirty="0">
                          <a:effectLst/>
                        </a:rPr>
                        <a:t>&gt; 1an échéants dans l'année</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2.763.291</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2.357.295</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44</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Fournisseurs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0</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21.628</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45</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Impôts </a:t>
                      </a:r>
                      <a:r>
                        <a:rPr lang="fr-BE" sz="1800" u="none" strike="noStrike" dirty="0">
                          <a:effectLst/>
                        </a:rPr>
                        <a:t>et taxes à payer</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effectLst/>
                        </a:rPr>
                        <a:t>21.811</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smtClean="0">
                          <a:solidFill>
                            <a:schemeClr val="bg1">
                              <a:lumMod val="50000"/>
                            </a:schemeClr>
                          </a:solidFill>
                          <a:effectLst/>
                        </a:rPr>
                        <a:t>21.811</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48</a:t>
                      </a:r>
                      <a:endParaRPr lang="fr-BE" sz="1800" b="0" i="1" u="none" strike="noStrike" dirty="0">
                        <a:solidFill>
                          <a:srgbClr val="003399"/>
                        </a:solidFill>
                        <a:effectLst/>
                        <a:latin typeface="Calibri"/>
                      </a:endParaRPr>
                    </a:p>
                  </a:txBody>
                  <a:tcPr marL="72000" marR="6479" marT="6479" marB="0" anchor="b"/>
                </a:tc>
                <a:tc>
                  <a:txBody>
                    <a:bodyPr/>
                    <a:lstStyle/>
                    <a:p>
                      <a:pPr algn="l" rtl="0" fontAlgn="b"/>
                      <a:r>
                        <a:rPr lang="fr-BE" sz="1800" u="none" strike="noStrike" dirty="0" smtClean="0">
                          <a:effectLst/>
                        </a:rPr>
                        <a:t>     Autres </a:t>
                      </a:r>
                      <a:r>
                        <a:rPr lang="fr-BE" sz="1800" u="none" strike="noStrike" dirty="0">
                          <a:effectLst/>
                        </a:rPr>
                        <a:t>dettes</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effectLst/>
                        </a:rPr>
                        <a:t>0</a:t>
                      </a:r>
                      <a:endParaRPr lang="fr-BE" sz="1800" b="0" i="1" u="none" strike="noStrike" dirty="0">
                        <a:solidFill>
                          <a:srgbClr val="003399"/>
                        </a:solidFill>
                        <a:effectLst/>
                        <a:latin typeface="Calibri"/>
                      </a:endParaRPr>
                    </a:p>
                  </a:txBody>
                  <a:tcPr marL="6479" marR="6479" marT="6479" marB="0" anchor="b"/>
                </a:tc>
                <a:tc>
                  <a:txBody>
                    <a:bodyPr/>
                    <a:lstStyle/>
                    <a:p>
                      <a:pPr algn="r" rtl="0" fontAlgn="b"/>
                      <a:r>
                        <a:rPr lang="fr-BE" sz="1800" u="none" strike="noStrike" dirty="0">
                          <a:solidFill>
                            <a:schemeClr val="bg1">
                              <a:lumMod val="50000"/>
                            </a:schemeClr>
                          </a:solidFill>
                          <a:effectLst/>
                        </a:rPr>
                        <a:t>0</a:t>
                      </a:r>
                      <a:endParaRPr lang="fr-BE" sz="1800" b="0" i="1" u="none" strike="noStrike" dirty="0">
                        <a:solidFill>
                          <a:schemeClr val="bg1">
                            <a:lumMod val="50000"/>
                          </a:schemeClr>
                        </a:solidFill>
                        <a:effectLst/>
                        <a:latin typeface="Calibri"/>
                      </a:endParaRPr>
                    </a:p>
                  </a:txBody>
                  <a:tcPr marL="6479" marR="6479" marT="6479" marB="0" anchor="b"/>
                </a:tc>
              </a:tr>
              <a:tr h="299884">
                <a:tc>
                  <a:txBody>
                    <a:bodyPr/>
                    <a:lstStyle/>
                    <a:p>
                      <a:pPr algn="l" rtl="0" fontAlgn="b"/>
                      <a:r>
                        <a:rPr lang="fr-BE" sz="1800" u="none" strike="noStrike" dirty="0">
                          <a:effectLst/>
                        </a:rPr>
                        <a:t>49</a:t>
                      </a:r>
                      <a:endParaRPr lang="fr-BE" sz="1800" b="1" i="0" u="none" strike="noStrike" dirty="0">
                        <a:solidFill>
                          <a:srgbClr val="003399"/>
                        </a:solidFill>
                        <a:effectLst/>
                        <a:latin typeface="Calibri"/>
                      </a:endParaRPr>
                    </a:p>
                  </a:txBody>
                  <a:tcPr marL="72000" marR="6479" marT="6479" marB="0" anchor="b"/>
                </a:tc>
                <a:tc>
                  <a:txBody>
                    <a:bodyPr/>
                    <a:lstStyle/>
                    <a:p>
                      <a:pPr algn="l" rtl="0" fontAlgn="b">
                        <a:tabLst>
                          <a:tab pos="0" algn="l"/>
                        </a:tabLst>
                      </a:pPr>
                      <a:r>
                        <a:rPr lang="fr-BE" sz="1800" b="1" u="none" strike="noStrike" dirty="0">
                          <a:effectLst/>
                        </a:rPr>
                        <a:t>Comptes de régularisation</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effectLst/>
                        </a:rPr>
                        <a:t>2.400</a:t>
                      </a:r>
                      <a:endParaRPr lang="fr-BE" sz="1800" b="1" i="0" u="none" strike="noStrike" dirty="0">
                        <a:solidFill>
                          <a:srgbClr val="003399"/>
                        </a:solidFill>
                        <a:effectLst/>
                        <a:latin typeface="Calibri"/>
                      </a:endParaRPr>
                    </a:p>
                  </a:txBody>
                  <a:tcPr marL="6479" marR="6479" marT="6479" marB="0" anchor="b"/>
                </a:tc>
                <a:tc>
                  <a:txBody>
                    <a:bodyPr/>
                    <a:lstStyle/>
                    <a:p>
                      <a:pPr algn="r" rtl="0" fontAlgn="b"/>
                      <a:r>
                        <a:rPr lang="fr-BE" sz="1800" b="1" u="none" strike="noStrike" dirty="0" smtClean="0">
                          <a:solidFill>
                            <a:schemeClr val="bg1">
                              <a:lumMod val="50000"/>
                            </a:schemeClr>
                          </a:solidFill>
                          <a:effectLst/>
                        </a:rPr>
                        <a:t>2.400</a:t>
                      </a:r>
                      <a:endParaRPr lang="fr-BE" sz="1800" b="1" i="0" u="none" strike="noStrike" dirty="0">
                        <a:solidFill>
                          <a:schemeClr val="bg1">
                            <a:lumMod val="50000"/>
                          </a:schemeClr>
                        </a:solidFill>
                        <a:effectLst/>
                        <a:latin typeface="Calibri"/>
                      </a:endParaRPr>
                    </a:p>
                  </a:txBody>
                  <a:tcPr marL="6479" marR="6479" marT="6479" marB="0" anchor="b"/>
                </a:tc>
              </a:tr>
              <a:tr h="460696">
                <a:tc>
                  <a:txBody>
                    <a:bodyPr/>
                    <a:lstStyle/>
                    <a:p>
                      <a:pPr algn="l" rtl="0" fontAlgn="b"/>
                      <a:r>
                        <a:rPr lang="fr-BE" sz="1800" u="none" strike="noStrike" dirty="0">
                          <a:effectLst/>
                        </a:rPr>
                        <a:t> </a:t>
                      </a:r>
                      <a:endParaRPr lang="fr-BE" sz="1800" b="0" i="0" u="none" strike="noStrike" dirty="0">
                        <a:solidFill>
                          <a:srgbClr val="003399"/>
                        </a:solidFill>
                        <a:effectLst/>
                        <a:latin typeface="Calibri"/>
                      </a:endParaRPr>
                    </a:p>
                  </a:txBody>
                  <a:tcPr marL="72000" marR="6479" marT="6479" marB="108000" anchor="b"/>
                </a:tc>
                <a:tc>
                  <a:txBody>
                    <a:bodyPr/>
                    <a:lstStyle/>
                    <a:p>
                      <a:pPr algn="l" rtl="0" fontAlgn="b"/>
                      <a:r>
                        <a:rPr lang="fr-BE" sz="1800" b="1" u="none" strike="noStrike" dirty="0">
                          <a:effectLst/>
                        </a:rPr>
                        <a:t>Total </a:t>
                      </a:r>
                      <a:r>
                        <a:rPr lang="fr-BE" sz="1800" b="1" u="none" strike="noStrike" dirty="0" smtClean="0">
                          <a:effectLst/>
                        </a:rPr>
                        <a:t> PASSIF</a:t>
                      </a:r>
                      <a:endParaRPr lang="fr-BE" sz="1800" b="1" i="0" u="none" strike="noStrike" dirty="0">
                        <a:solidFill>
                          <a:srgbClr val="003399"/>
                        </a:solidFill>
                        <a:effectLst/>
                        <a:latin typeface="Calibri"/>
                      </a:endParaRPr>
                    </a:p>
                  </a:txBody>
                  <a:tcPr marL="6479" marR="6479" marT="6479" marB="108000" anchor="b"/>
                </a:tc>
                <a:tc>
                  <a:txBody>
                    <a:bodyPr/>
                    <a:lstStyle/>
                    <a:p>
                      <a:pPr algn="r" rtl="0" fontAlgn="b"/>
                      <a:r>
                        <a:rPr lang="fr-BE" sz="1800" b="1" u="none" strike="noStrike" dirty="0" smtClean="0">
                          <a:effectLst/>
                        </a:rPr>
                        <a:t>11.077.674</a:t>
                      </a:r>
                      <a:endParaRPr lang="fr-BE" sz="1800" b="1" i="0" u="none" strike="noStrike" dirty="0">
                        <a:solidFill>
                          <a:srgbClr val="003399"/>
                        </a:solidFill>
                        <a:effectLst/>
                        <a:latin typeface="Calibri"/>
                      </a:endParaRPr>
                    </a:p>
                  </a:txBody>
                  <a:tcPr marL="6479" marR="6479" marT="6479" marB="108000" anchor="b"/>
                </a:tc>
                <a:tc>
                  <a:txBody>
                    <a:bodyPr/>
                    <a:lstStyle/>
                    <a:p>
                      <a:pPr algn="r" rtl="0" fontAlgn="b"/>
                      <a:r>
                        <a:rPr lang="fr-BE" sz="1800" b="1" u="none" strike="noStrike" dirty="0" smtClean="0">
                          <a:solidFill>
                            <a:schemeClr val="bg1">
                              <a:lumMod val="50000"/>
                            </a:schemeClr>
                          </a:solidFill>
                          <a:effectLst/>
                        </a:rPr>
                        <a:t>10.209.034</a:t>
                      </a:r>
                      <a:endParaRPr lang="fr-BE" sz="1800" b="1" i="0" u="none" strike="noStrike" dirty="0">
                        <a:solidFill>
                          <a:schemeClr val="bg1">
                            <a:lumMod val="50000"/>
                          </a:schemeClr>
                        </a:solidFill>
                        <a:effectLst/>
                        <a:latin typeface="Calibri"/>
                      </a:endParaRPr>
                    </a:p>
                  </a:txBody>
                  <a:tcPr marL="6479" marR="6479" marT="6479" marB="108000" anchor="b"/>
                </a:tc>
              </a:tr>
            </a:tbl>
          </a:graphicData>
        </a:graphic>
      </p:graphicFrame>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098" y="441213"/>
            <a:ext cx="642262" cy="629287"/>
          </a:xfrm>
          <a:prstGeom prst="rect">
            <a:avLst/>
          </a:prstGeom>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932181724"/>
              </p:ext>
            </p:extLst>
          </p:nvPr>
        </p:nvGraphicFramePr>
        <p:xfrm>
          <a:off x="395536" y="260644"/>
          <a:ext cx="7142911" cy="6329317"/>
        </p:xfrm>
        <a:graphic>
          <a:graphicData uri="http://schemas.openxmlformats.org/drawingml/2006/table">
            <a:tbl>
              <a:tblPr>
                <a:tableStyleId>{5C22544A-7EE6-4342-B048-85BDC9FD1C3A}</a:tableStyleId>
              </a:tblPr>
              <a:tblGrid>
                <a:gridCol w="749178"/>
                <a:gridCol w="2952328"/>
                <a:gridCol w="1296144"/>
                <a:gridCol w="834998"/>
                <a:gridCol w="1310263"/>
              </a:tblGrid>
              <a:tr h="462330">
                <a:tc>
                  <a:txBody>
                    <a:bodyPr/>
                    <a:lstStyle/>
                    <a:p>
                      <a:pPr algn="l" fontAlgn="ctr"/>
                      <a:r>
                        <a:rPr lang="fr-BE" sz="1800" b="1" u="none" strike="noStrike" dirty="0">
                          <a:effectLst/>
                        </a:rPr>
                        <a:t> </a:t>
                      </a:r>
                      <a:endParaRPr lang="fr-BE" sz="1800" b="1" i="0" u="none" strike="noStrike" dirty="0">
                        <a:solidFill>
                          <a:srgbClr val="000000"/>
                        </a:solidFill>
                        <a:effectLst/>
                        <a:latin typeface="Arial"/>
                      </a:endParaRPr>
                    </a:p>
                  </a:txBody>
                  <a:tcPr marL="72000" marR="5665" marT="5665" marB="0" anchor="ctr"/>
                </a:tc>
                <a:tc>
                  <a:txBody>
                    <a:bodyPr/>
                    <a:lstStyle/>
                    <a:p>
                      <a:pPr algn="ctr" rtl="0" fontAlgn="ctr"/>
                      <a:r>
                        <a:rPr lang="fr-BE" sz="1800" b="1" u="none" strike="noStrike" dirty="0">
                          <a:effectLst/>
                        </a:rPr>
                        <a:t>Charges</a:t>
                      </a:r>
                      <a:endParaRPr lang="fr-BE" sz="1800" b="1" i="0" u="none" strike="noStrike" dirty="0">
                        <a:solidFill>
                          <a:srgbClr val="003399"/>
                        </a:solidFill>
                        <a:effectLst/>
                        <a:latin typeface="Calibri"/>
                      </a:endParaRPr>
                    </a:p>
                  </a:txBody>
                  <a:tcPr marL="5665" marR="5665" marT="5665" marB="0" anchor="ctr"/>
                </a:tc>
                <a:tc>
                  <a:txBody>
                    <a:bodyPr/>
                    <a:lstStyle/>
                    <a:p>
                      <a:pPr algn="ctr" rtl="0" fontAlgn="ctr"/>
                      <a:r>
                        <a:rPr lang="fr-BE" sz="1800" b="1" u="none" strike="noStrike" dirty="0">
                          <a:solidFill>
                            <a:schemeClr val="bg1">
                              <a:lumMod val="50000"/>
                            </a:schemeClr>
                          </a:solidFill>
                          <a:effectLst/>
                        </a:rPr>
                        <a:t>budget </a:t>
                      </a:r>
                      <a:r>
                        <a:rPr lang="fr-BE" sz="1800" b="1" u="none" strike="noStrike" dirty="0" smtClean="0">
                          <a:solidFill>
                            <a:schemeClr val="bg1">
                              <a:lumMod val="50000"/>
                            </a:schemeClr>
                          </a:solidFill>
                          <a:effectLst/>
                        </a:rPr>
                        <a:t>2019</a:t>
                      </a:r>
                      <a:endParaRPr lang="fr-BE" sz="1800" b="1" i="0" u="none" strike="noStrike" dirty="0">
                        <a:solidFill>
                          <a:schemeClr val="bg1">
                            <a:lumMod val="50000"/>
                          </a:schemeClr>
                        </a:solidFill>
                        <a:effectLst/>
                        <a:latin typeface="Calibri"/>
                      </a:endParaRPr>
                    </a:p>
                  </a:txBody>
                  <a:tcPr marL="5665" marR="72000" marT="5665" marB="0" anchor="ctr"/>
                </a:tc>
                <a:tc>
                  <a:txBody>
                    <a:bodyPr/>
                    <a:lstStyle/>
                    <a:p>
                      <a:pPr algn="ctr" rtl="0" fontAlgn="ctr"/>
                      <a:r>
                        <a:rPr lang="fr-BE" sz="1800" b="1" u="none" strike="noStrike" dirty="0" smtClean="0">
                          <a:effectLst/>
                        </a:rPr>
                        <a:t>2019</a:t>
                      </a:r>
                      <a:endParaRPr lang="fr-BE" sz="1800" b="1" i="0" u="none" strike="noStrike" dirty="0">
                        <a:solidFill>
                          <a:srgbClr val="003399"/>
                        </a:solidFill>
                        <a:effectLst/>
                        <a:latin typeface="Calibri"/>
                      </a:endParaRPr>
                    </a:p>
                  </a:txBody>
                  <a:tcPr marL="5665" marR="5665" marT="5665" marB="0" anchor="ctr"/>
                </a:tc>
                <a:tc>
                  <a:txBody>
                    <a:bodyPr/>
                    <a:lstStyle/>
                    <a:p>
                      <a:pPr algn="ctr" rtl="0" fontAlgn="ctr"/>
                      <a:r>
                        <a:rPr lang="fr-BE" sz="1800" b="1" u="none" strike="noStrike" dirty="0">
                          <a:effectLst/>
                        </a:rPr>
                        <a:t>budget </a:t>
                      </a:r>
                      <a:r>
                        <a:rPr lang="fr-BE" sz="1800" b="1" u="none" strike="noStrike" dirty="0" smtClean="0">
                          <a:effectLst/>
                        </a:rPr>
                        <a:t>2020</a:t>
                      </a:r>
                      <a:endParaRPr lang="fr-BE" sz="1800" b="1" i="0" u="none" strike="noStrike" dirty="0">
                        <a:solidFill>
                          <a:srgbClr val="003399"/>
                        </a:solidFill>
                        <a:effectLst/>
                        <a:latin typeface="Calibri"/>
                      </a:endParaRPr>
                    </a:p>
                  </a:txBody>
                  <a:tcPr marL="5665" marR="72000" marT="5665" marB="0" anchor="ctr"/>
                </a:tc>
              </a:tr>
              <a:tr h="235220">
                <a:tc>
                  <a:txBody>
                    <a:bodyPr/>
                    <a:lstStyle/>
                    <a:p>
                      <a:pPr algn="l" rtl="0" fontAlgn="ctr"/>
                      <a:r>
                        <a:rPr lang="fr-BE" sz="1800" b="1" u="none" strike="noStrike" dirty="0">
                          <a:effectLst/>
                        </a:rPr>
                        <a:t>61</a:t>
                      </a:r>
                      <a:endParaRPr lang="fr-BE" sz="1800" b="1" i="0" u="none" strike="noStrike" dirty="0">
                        <a:solidFill>
                          <a:srgbClr val="003399"/>
                        </a:solidFill>
                        <a:effectLst/>
                        <a:latin typeface="Calibri"/>
                      </a:endParaRPr>
                    </a:p>
                  </a:txBody>
                  <a:tcPr marL="72000" marR="5665" marT="5665" marB="0" anchor="ctr"/>
                </a:tc>
                <a:tc>
                  <a:txBody>
                    <a:bodyPr/>
                    <a:lstStyle/>
                    <a:p>
                      <a:pPr algn="l" rtl="0" fontAlgn="ctr"/>
                      <a:r>
                        <a:rPr lang="fr-BE" sz="1800" b="1" u="none" strike="noStrike" dirty="0">
                          <a:effectLst/>
                        </a:rPr>
                        <a:t>Services et biens divers</a:t>
                      </a:r>
                      <a:endParaRPr lang="fr-BE" sz="1800" b="1" i="0" u="none" strike="noStrike" dirty="0">
                        <a:solidFill>
                          <a:srgbClr val="003399"/>
                        </a:solidFill>
                        <a:effectLst/>
                        <a:latin typeface="Calibri"/>
                      </a:endParaRPr>
                    </a:p>
                  </a:txBody>
                  <a:tcPr marL="5665" marR="5665" marT="5665" marB="0" anchor="ctr"/>
                </a:tc>
                <a:tc>
                  <a:txBody>
                    <a:bodyPr/>
                    <a:lstStyle/>
                    <a:p>
                      <a:pPr algn="r" rtl="0" fontAlgn="b"/>
                      <a:r>
                        <a:rPr lang="fr-BE" sz="1800" b="1" u="none" strike="noStrike" dirty="0" smtClean="0">
                          <a:solidFill>
                            <a:schemeClr val="bg1">
                              <a:lumMod val="50000"/>
                            </a:schemeClr>
                          </a:solidFill>
                          <a:effectLst/>
                        </a:rPr>
                        <a:t>286.630</a:t>
                      </a:r>
                      <a:endParaRPr lang="fr-BE" sz="1800" b="1"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800" b="1" u="none" strike="noStrike" dirty="0" smtClean="0">
                          <a:effectLst/>
                        </a:rPr>
                        <a:t>170.169</a:t>
                      </a:r>
                      <a:endParaRPr lang="fr-BE" sz="1800" b="1" i="0" u="none" strike="noStrike" dirty="0">
                        <a:solidFill>
                          <a:srgbClr val="003399"/>
                        </a:solidFill>
                        <a:effectLst/>
                        <a:latin typeface="Calibri"/>
                      </a:endParaRPr>
                    </a:p>
                  </a:txBody>
                  <a:tcPr marL="5665" marR="5665" marT="5665" marB="0" anchor="b"/>
                </a:tc>
                <a:tc>
                  <a:txBody>
                    <a:bodyPr/>
                    <a:lstStyle/>
                    <a:p>
                      <a:pPr algn="r" rtl="0" fontAlgn="b"/>
                      <a:r>
                        <a:rPr lang="fr-BE" sz="1800" b="1" u="none" strike="noStrike" dirty="0" smtClean="0">
                          <a:effectLst/>
                        </a:rPr>
                        <a:t>258.850</a:t>
                      </a:r>
                      <a:endParaRPr lang="fr-BE" sz="1800" b="1"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610</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Frais </a:t>
                      </a:r>
                      <a:r>
                        <a:rPr lang="fr-BE" sz="1500" u="none" strike="noStrike" dirty="0">
                          <a:effectLst/>
                        </a:rPr>
                        <a:t>des immeubles</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bg1">
                              <a:lumMod val="50000"/>
                            </a:schemeClr>
                          </a:solidFill>
                          <a:effectLst/>
                        </a:rPr>
                        <a:t>272.930</a:t>
                      </a:r>
                      <a:endParaRPr lang="fr-BE" sz="1500" b="0"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156.990</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244.300</a:t>
                      </a:r>
                      <a:endParaRPr lang="fr-BE" sz="1500" b="0" i="0" u="none" strike="noStrike" dirty="0">
                        <a:solidFill>
                          <a:srgbClr val="003399"/>
                        </a:solidFill>
                        <a:effectLst/>
                        <a:latin typeface="Calibri"/>
                      </a:endParaRPr>
                    </a:p>
                  </a:txBody>
                  <a:tcPr marL="5665" marR="72000" marT="5665" marB="0" anchor="b"/>
                </a:tc>
              </a:tr>
              <a:tr h="219362">
                <a:tc>
                  <a:txBody>
                    <a:bodyPr/>
                    <a:lstStyle/>
                    <a:p>
                      <a:pPr algn="l" rtl="0" fontAlgn="b"/>
                      <a:r>
                        <a:rPr lang="fr-BE" sz="1500" u="none" strike="noStrike">
                          <a:effectLst/>
                        </a:rPr>
                        <a:t>610.000</a:t>
                      </a:r>
                      <a:endParaRPr lang="fr-BE" sz="1500" b="0" i="1" u="none" strike="noStrike">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Loyers </a:t>
                      </a:r>
                      <a:r>
                        <a:rPr lang="fr-BE" sz="1500" u="none" strike="noStrike" dirty="0">
                          <a:effectLst/>
                        </a:rPr>
                        <a:t>et charges (payés aux </a:t>
                      </a:r>
                      <a:r>
                        <a:rPr lang="fr-BE" sz="1500" u="none" strike="noStrike" dirty="0" err="1">
                          <a:effectLst/>
                        </a:rPr>
                        <a:t>prop</a:t>
                      </a:r>
                      <a:r>
                        <a:rPr lang="fr-BE" sz="1500" u="none" strike="noStrike" dirty="0">
                          <a:effectLst/>
                        </a:rPr>
                        <a:t>.)</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bg1">
                              <a:lumMod val="50000"/>
                            </a:schemeClr>
                          </a:solidFill>
                          <a:effectLst/>
                        </a:rPr>
                        <a:t>49.930</a:t>
                      </a:r>
                      <a:endParaRPr lang="fr-BE" sz="1500" b="0" i="1"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51.259</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52.300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u="none" strike="noStrike" dirty="0">
                          <a:effectLst/>
                        </a:rPr>
                        <a:t>610.001</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Loyer </a:t>
                      </a:r>
                      <a:r>
                        <a:rPr lang="fr-BE" sz="1500" u="none" strike="noStrike" dirty="0">
                          <a:effectLst/>
                        </a:rPr>
                        <a:t>du bureau</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bg1">
                              <a:lumMod val="50000"/>
                            </a:schemeClr>
                          </a:solidFill>
                          <a:effectLst/>
                        </a:rPr>
                        <a:t>2.500</a:t>
                      </a:r>
                      <a:endParaRPr lang="fr-BE" sz="1500" b="0" i="1"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2.653</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3.000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u="none" strike="noStrike" dirty="0">
                          <a:effectLst/>
                        </a:rPr>
                        <a:t>610.002</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Charges </a:t>
                      </a:r>
                      <a:r>
                        <a:rPr lang="fr-BE" sz="1500" u="none" strike="noStrike" dirty="0">
                          <a:effectLst/>
                        </a:rPr>
                        <a:t>du bureau</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solidFill>
                            <a:schemeClr val="bg1">
                              <a:lumMod val="50000"/>
                            </a:schemeClr>
                          </a:solidFill>
                          <a:effectLst/>
                        </a:rPr>
                        <a:t>1.000</a:t>
                      </a:r>
                      <a:endParaRPr lang="fr-BE" sz="1500" b="0" i="1"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566</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effectLst/>
                        </a:rPr>
                        <a:t>1.000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u="none" strike="noStrike" dirty="0">
                          <a:effectLst/>
                        </a:rPr>
                        <a:t>610.200</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Entretien </a:t>
                      </a:r>
                      <a:r>
                        <a:rPr lang="fr-BE" sz="1500" u="none" strike="noStrike" dirty="0">
                          <a:effectLst/>
                        </a:rPr>
                        <a:t>immeubles</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bg1">
                              <a:lumMod val="50000"/>
                            </a:schemeClr>
                          </a:solidFill>
                          <a:effectLst/>
                        </a:rPr>
                        <a:t>175.000</a:t>
                      </a:r>
                      <a:endParaRPr lang="fr-BE" sz="1500" b="0" i="1"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50.141</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149.000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u="none" strike="noStrike" dirty="0">
                          <a:effectLst/>
                        </a:rPr>
                        <a:t>610.204</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Frais </a:t>
                      </a:r>
                      <a:r>
                        <a:rPr lang="fr-BE" sz="1500" u="none" strike="noStrike" dirty="0">
                          <a:effectLst/>
                        </a:rPr>
                        <a:t>d’occupation </a:t>
                      </a:r>
                      <a:r>
                        <a:rPr lang="fr-BE" sz="1500" u="none" strike="noStrike" dirty="0" err="1" smtClean="0">
                          <a:effectLst/>
                        </a:rPr>
                        <a:t>Dekens</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bg1">
                              <a:lumMod val="50000"/>
                            </a:schemeClr>
                          </a:solidFill>
                          <a:effectLst/>
                        </a:rPr>
                        <a:t>2.500</a:t>
                      </a:r>
                      <a:endParaRPr lang="fr-BE" sz="1500" b="0" i="1"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7269</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u="none" strike="noStrike" dirty="0">
                          <a:effectLst/>
                        </a:rPr>
                        <a:t>610.205</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Frais </a:t>
                      </a:r>
                      <a:r>
                        <a:rPr lang="fr-BE" sz="1500" u="none" strike="noStrike" dirty="0">
                          <a:effectLst/>
                        </a:rPr>
                        <a:t>d’occupation G </a:t>
                      </a:r>
                      <a:r>
                        <a:rPr lang="fr-BE" sz="1500" u="none" strike="noStrike" dirty="0" smtClean="0">
                          <a:effectLst/>
                        </a:rPr>
                        <a:t>de Bouillon</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bg1">
                              <a:lumMod val="50000"/>
                            </a:schemeClr>
                          </a:solidFill>
                          <a:effectLst/>
                        </a:rPr>
                        <a:t>1.000</a:t>
                      </a:r>
                      <a:endParaRPr lang="fr-BE" sz="1500" b="0" i="1"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3.804</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u="none" strike="noStrike" dirty="0" smtClean="0">
                          <a:effectLst/>
                        </a:rPr>
                        <a:t>610.206</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Frais </a:t>
                      </a:r>
                      <a:r>
                        <a:rPr lang="fr-BE" sz="1500" u="none" strike="noStrike" dirty="0">
                          <a:effectLst/>
                        </a:rPr>
                        <a:t>d’occupation </a:t>
                      </a:r>
                      <a:r>
                        <a:rPr lang="fr-BE" sz="1500" u="none" strike="noStrike" dirty="0" smtClean="0">
                          <a:effectLst/>
                        </a:rPr>
                        <a:t>Dailly</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bg1">
                              <a:lumMod val="50000"/>
                            </a:schemeClr>
                          </a:solidFill>
                          <a:effectLst/>
                        </a:rPr>
                        <a:t>5.000</a:t>
                      </a:r>
                      <a:endParaRPr lang="fr-BE" sz="1500" b="0" i="1"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2.491</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2400</a:t>
                      </a:r>
                      <a:endParaRPr lang="fr-BE" sz="1500" b="0" i="1" u="none" strike="noStrike" dirty="0">
                        <a:solidFill>
                          <a:srgbClr val="003399"/>
                        </a:solidFill>
                        <a:effectLst/>
                        <a:latin typeface="Calibri"/>
                      </a:endParaRPr>
                    </a:p>
                  </a:txBody>
                  <a:tcPr marL="5665" marR="72000" marT="5665" marB="0" anchor="b"/>
                </a:tc>
              </a:tr>
              <a:tr h="227109">
                <a:tc>
                  <a:txBody>
                    <a:bodyPr/>
                    <a:lstStyle/>
                    <a:p>
                      <a:pPr algn="l" rtl="0" fontAlgn="b"/>
                      <a:r>
                        <a:rPr lang="fr-BE" sz="1500" b="0" i="0" u="none" strike="noStrike" dirty="0" smtClean="0">
                          <a:solidFill>
                            <a:schemeClr val="tx1"/>
                          </a:solidFill>
                          <a:effectLst/>
                          <a:latin typeface="Calibri"/>
                        </a:rPr>
                        <a:t>610.207</a:t>
                      </a:r>
                      <a:endParaRPr lang="fr-BE" sz="1500" b="0" i="0" u="none" strike="noStrike" dirty="0">
                        <a:solidFill>
                          <a:schemeClr val="tx1"/>
                        </a:solidFill>
                        <a:effectLst/>
                        <a:latin typeface="Calibri"/>
                      </a:endParaRPr>
                    </a:p>
                  </a:txBody>
                  <a:tcPr marL="72000" marR="5665" marT="5665" marB="0" anchor="b"/>
                </a:tc>
                <a:tc>
                  <a:txBody>
                    <a:bodyPr/>
                    <a:lstStyle/>
                    <a:p>
                      <a:pPr algn="l" rtl="0" fontAlgn="b"/>
                      <a:r>
                        <a:rPr lang="fr-BE" sz="1500" b="0" i="0" u="none" strike="noStrike" dirty="0" smtClean="0">
                          <a:solidFill>
                            <a:schemeClr val="tx1"/>
                          </a:solidFill>
                          <a:effectLst/>
                          <a:latin typeface="Calibri"/>
                        </a:rPr>
                        <a:t>     Frais d’occupation Bonaventure</a:t>
                      </a:r>
                      <a:r>
                        <a:rPr lang="fr-BE" sz="1500" b="0" i="0" u="none" strike="noStrike" baseline="0" dirty="0" smtClean="0">
                          <a:solidFill>
                            <a:schemeClr val="tx1"/>
                          </a:solidFill>
                          <a:effectLst/>
                          <a:latin typeface="Calibri"/>
                        </a:rPr>
                        <a:t> </a:t>
                      </a:r>
                      <a:endParaRPr lang="fr-BE" sz="1500" b="0" i="0" u="none" strike="noStrike" dirty="0">
                        <a:solidFill>
                          <a:schemeClr val="tx1"/>
                        </a:solidFill>
                        <a:effectLst/>
                        <a:latin typeface="Calibri"/>
                      </a:endParaRPr>
                    </a:p>
                  </a:txBody>
                  <a:tcPr marL="5665" marR="5665" marT="5665" marB="0" anchor="b"/>
                </a:tc>
                <a:tc>
                  <a:txBody>
                    <a:bodyPr/>
                    <a:lstStyle/>
                    <a:p>
                      <a:pPr algn="r" rtl="0" fontAlgn="b"/>
                      <a:r>
                        <a:rPr lang="fr-BE" sz="1500" b="0" i="0" u="none" strike="noStrike" dirty="0" smtClean="0">
                          <a:solidFill>
                            <a:schemeClr val="bg1">
                              <a:lumMod val="50000"/>
                            </a:schemeClr>
                          </a:solidFill>
                          <a:effectLst/>
                          <a:latin typeface="Calibri"/>
                        </a:rPr>
                        <a:t>1.000</a:t>
                      </a:r>
                      <a:endParaRPr lang="fr-BE" sz="1500" b="0"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b="0" i="0" u="none" strike="noStrike" dirty="0" smtClean="0">
                          <a:solidFill>
                            <a:schemeClr val="tx1"/>
                          </a:solidFill>
                          <a:effectLst/>
                          <a:latin typeface="Calibri"/>
                        </a:rPr>
                        <a:t>3.841</a:t>
                      </a:r>
                      <a:endParaRPr lang="fr-BE" sz="1500" b="0" i="0" u="none" strike="noStrike" dirty="0">
                        <a:solidFill>
                          <a:schemeClr val="tx1"/>
                        </a:solidFill>
                        <a:effectLst/>
                        <a:latin typeface="Calibri"/>
                      </a:endParaRPr>
                    </a:p>
                  </a:txBody>
                  <a:tcPr marL="5665" marR="5665" marT="5665" marB="0" anchor="b"/>
                </a:tc>
                <a:tc>
                  <a:txBody>
                    <a:bodyPr/>
                    <a:lstStyle/>
                    <a:p>
                      <a:pPr algn="r" rtl="0" fontAlgn="b"/>
                      <a:r>
                        <a:rPr lang="fr-BE" sz="1500" b="0" i="0" u="none" strike="noStrike" dirty="0" smtClean="0">
                          <a:solidFill>
                            <a:schemeClr val="tx1"/>
                          </a:solidFill>
                          <a:effectLst/>
                          <a:latin typeface="Calibri"/>
                        </a:rPr>
                        <a:t>0</a:t>
                      </a:r>
                      <a:endParaRPr lang="fr-BE" sz="1500" b="0" i="0" u="none" strike="noStrike" dirty="0">
                        <a:solidFill>
                          <a:schemeClr val="tx1"/>
                        </a:solidFill>
                        <a:effectLst/>
                        <a:latin typeface="Calibri"/>
                      </a:endParaRPr>
                    </a:p>
                  </a:txBody>
                  <a:tcPr marL="5665" marR="72000" marT="5665" marB="0" anchor="b"/>
                </a:tc>
              </a:tr>
              <a:tr h="227109">
                <a:tc>
                  <a:txBody>
                    <a:bodyPr/>
                    <a:lstStyle/>
                    <a:p>
                      <a:pPr algn="l" rtl="0" fontAlgn="b"/>
                      <a:r>
                        <a:rPr lang="fr-BE" sz="1500" u="none" strike="noStrike" dirty="0">
                          <a:effectLst/>
                        </a:rPr>
                        <a:t>610.300</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Assurances </a:t>
                      </a:r>
                      <a:r>
                        <a:rPr lang="fr-BE" sz="1500" u="none" strike="noStrike" dirty="0">
                          <a:effectLst/>
                        </a:rPr>
                        <a:t>immeubles</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bg1">
                              <a:lumMod val="50000"/>
                            </a:schemeClr>
                          </a:solidFill>
                          <a:effectLst/>
                        </a:rPr>
                        <a:t>33.000</a:t>
                      </a:r>
                      <a:endParaRPr lang="fr-BE" sz="1500" b="0" i="1"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32.487</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34.100</a:t>
                      </a:r>
                      <a:endParaRPr lang="fr-BE" sz="1500" b="0" i="1"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610.400</a:t>
                      </a:r>
                      <a:endParaRPr lang="fr-BE" sz="1500" b="0" i="1"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Précomptes </a:t>
                      </a:r>
                      <a:r>
                        <a:rPr lang="fr-BE" sz="1500" u="none" strike="noStrike" dirty="0">
                          <a:effectLst/>
                        </a:rPr>
                        <a:t>immobiliers</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bg1">
                              <a:lumMod val="50000"/>
                            </a:schemeClr>
                          </a:solidFill>
                          <a:effectLst/>
                        </a:rPr>
                        <a:t>2.000</a:t>
                      </a:r>
                      <a:endParaRPr lang="fr-BE" sz="1500" b="0" i="1"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2.479</a:t>
                      </a:r>
                      <a:endParaRPr lang="fr-BE" sz="1500" b="0" i="1"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2500</a:t>
                      </a:r>
                      <a:endParaRPr lang="fr-BE" sz="1500" b="0" i="1"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612</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baseline="0" dirty="0" smtClean="0">
                          <a:effectLst/>
                        </a:rPr>
                        <a:t>  F</a:t>
                      </a:r>
                      <a:r>
                        <a:rPr lang="fr-BE" sz="1500" u="none" strike="noStrike" dirty="0" smtClean="0">
                          <a:effectLst/>
                        </a:rPr>
                        <a:t>rais </a:t>
                      </a:r>
                      <a:r>
                        <a:rPr lang="fr-BE" sz="1500" u="none" strike="noStrike" dirty="0">
                          <a:effectLst/>
                        </a:rPr>
                        <a:t>de bureau</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bg1">
                              <a:lumMod val="50000"/>
                            </a:schemeClr>
                          </a:solidFill>
                          <a:effectLst/>
                        </a:rPr>
                        <a:t>4.800</a:t>
                      </a:r>
                      <a:endParaRPr lang="fr-BE" sz="1500" b="0"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3.957</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4.500</a:t>
                      </a:r>
                      <a:endParaRPr lang="fr-BE" sz="1500" b="0"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613</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baseline="0" dirty="0" smtClean="0">
                          <a:effectLst/>
                        </a:rPr>
                        <a:t>  P</a:t>
                      </a:r>
                      <a:r>
                        <a:rPr lang="fr-BE" sz="1500" u="none" strike="noStrike" dirty="0" smtClean="0">
                          <a:effectLst/>
                        </a:rPr>
                        <a:t>romotion</a:t>
                      </a:r>
                      <a:r>
                        <a:rPr lang="fr-BE" sz="1500" u="none" strike="noStrike" dirty="0">
                          <a:effectLst/>
                        </a:rPr>
                        <a:t>, publicité</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solidFill>
                            <a:schemeClr val="bg1">
                              <a:lumMod val="50000"/>
                            </a:schemeClr>
                          </a:solidFill>
                          <a:effectLst/>
                        </a:rPr>
                        <a:t>1.000</a:t>
                      </a:r>
                      <a:endParaRPr lang="fr-BE" sz="1500" b="0"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1.308</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1.500</a:t>
                      </a:r>
                      <a:endParaRPr lang="fr-BE" sz="1500" b="0" i="0" u="none" strike="noStrike" dirty="0">
                        <a:solidFill>
                          <a:srgbClr val="003399"/>
                        </a:solidFill>
                        <a:effectLst/>
                        <a:latin typeface="Calibri"/>
                      </a:endParaRPr>
                    </a:p>
                  </a:txBody>
                  <a:tcPr marL="5665" marR="72000" marT="5665" marB="0" anchor="b"/>
                </a:tc>
              </a:tr>
              <a:tr h="213629">
                <a:tc>
                  <a:txBody>
                    <a:bodyPr/>
                    <a:lstStyle/>
                    <a:p>
                      <a:pPr algn="l" rtl="0" fontAlgn="b"/>
                      <a:r>
                        <a:rPr lang="fr-BE" sz="1500" u="none" strike="noStrike" dirty="0">
                          <a:effectLst/>
                        </a:rPr>
                        <a:t>614</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Cotisations</a:t>
                      </a:r>
                      <a:r>
                        <a:rPr lang="fr-BE" sz="1500" u="none" strike="noStrike" dirty="0">
                          <a:effectLst/>
                        </a:rPr>
                        <a:t>, documents, formations</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solidFill>
                            <a:schemeClr val="bg1">
                              <a:lumMod val="50000"/>
                            </a:schemeClr>
                          </a:solidFill>
                          <a:effectLst/>
                        </a:rPr>
                        <a:t>300</a:t>
                      </a:r>
                      <a:endParaRPr lang="fr-BE" sz="1500" b="0"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50</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350</a:t>
                      </a:r>
                      <a:endParaRPr lang="fr-BE" sz="1500" b="0"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615</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Honoraires</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solidFill>
                            <a:schemeClr val="bg1">
                              <a:lumMod val="50000"/>
                            </a:schemeClr>
                          </a:solidFill>
                          <a:effectLst/>
                        </a:rPr>
                        <a:t>3.200</a:t>
                      </a:r>
                      <a:endParaRPr lang="fr-BE" sz="1500" b="0"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b="0" i="0" u="none" strike="noStrike" dirty="0" smtClean="0">
                          <a:solidFill>
                            <a:schemeClr val="dk1"/>
                          </a:solidFill>
                          <a:effectLst/>
                          <a:latin typeface="+mn-lt"/>
                        </a:rPr>
                        <a:t>3.729</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b="0" i="0" u="none" strike="noStrike" dirty="0" smtClean="0">
                          <a:solidFill>
                            <a:srgbClr val="003399"/>
                          </a:solidFill>
                          <a:effectLst/>
                          <a:latin typeface="Calibri"/>
                        </a:rPr>
                        <a:t>3.700</a:t>
                      </a:r>
                      <a:endParaRPr lang="fr-BE" sz="1500" b="0"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u="none" strike="noStrike" dirty="0">
                          <a:effectLst/>
                        </a:rPr>
                        <a:t>616</a:t>
                      </a:r>
                      <a:endParaRPr lang="fr-BE" sz="1500" b="0" i="0" u="none" strike="noStrike" dirty="0">
                        <a:solidFill>
                          <a:srgbClr val="003399"/>
                        </a:solidFill>
                        <a:effectLst/>
                        <a:latin typeface="Calibri"/>
                      </a:endParaRPr>
                    </a:p>
                  </a:txBody>
                  <a:tcPr marL="72000" marR="5665" marT="5665" marB="0" anchor="b"/>
                </a:tc>
                <a:tc>
                  <a:txBody>
                    <a:bodyPr/>
                    <a:lstStyle/>
                    <a:p>
                      <a:pPr algn="l" rtl="0" fontAlgn="b"/>
                      <a:r>
                        <a:rPr lang="fr-BE" sz="1500" u="none" strike="noStrike" dirty="0" smtClean="0">
                          <a:effectLst/>
                        </a:rPr>
                        <a:t>  Autres </a:t>
                      </a:r>
                      <a:r>
                        <a:rPr lang="fr-BE" sz="1500" u="none" strike="noStrike" dirty="0">
                          <a:effectLst/>
                        </a:rPr>
                        <a:t>frais généraux</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a:solidFill>
                            <a:schemeClr val="bg1">
                              <a:lumMod val="50000"/>
                            </a:schemeClr>
                          </a:solidFill>
                          <a:effectLst/>
                        </a:rPr>
                        <a:t>4.400</a:t>
                      </a:r>
                      <a:endParaRPr lang="fr-BE" sz="1500" b="0"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u="none" strike="noStrike" dirty="0" smtClean="0">
                          <a:effectLst/>
                        </a:rPr>
                        <a:t>4.135</a:t>
                      </a:r>
                      <a:endParaRPr lang="fr-BE" sz="1500" b="0" i="0" u="none" strike="noStrike" dirty="0">
                        <a:solidFill>
                          <a:srgbClr val="003399"/>
                        </a:solidFill>
                        <a:effectLst/>
                        <a:latin typeface="Calibri"/>
                      </a:endParaRPr>
                    </a:p>
                  </a:txBody>
                  <a:tcPr marL="5665" marR="5665" marT="5665" marB="0" anchor="b"/>
                </a:tc>
                <a:tc>
                  <a:txBody>
                    <a:bodyPr/>
                    <a:lstStyle/>
                    <a:p>
                      <a:pPr algn="r" rtl="0" fontAlgn="b"/>
                      <a:r>
                        <a:rPr lang="fr-BE" sz="1500" u="none" strike="noStrike" dirty="0" smtClean="0">
                          <a:effectLst/>
                        </a:rPr>
                        <a:t>4.500</a:t>
                      </a:r>
                      <a:endParaRPr lang="fr-BE" sz="1500" b="0"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b="1" u="none" strike="noStrike" dirty="0">
                          <a:effectLst/>
                        </a:rPr>
                        <a:t>63</a:t>
                      </a:r>
                      <a:endParaRPr lang="fr-BE" sz="1500" b="1" i="0" u="none" strike="noStrike" dirty="0">
                        <a:solidFill>
                          <a:srgbClr val="003399"/>
                        </a:solidFill>
                        <a:effectLst/>
                        <a:latin typeface="Calibri"/>
                      </a:endParaRPr>
                    </a:p>
                  </a:txBody>
                  <a:tcPr marL="72000" marR="5665" marT="5665" marB="0" anchor="b"/>
                </a:tc>
                <a:tc>
                  <a:txBody>
                    <a:bodyPr/>
                    <a:lstStyle/>
                    <a:p>
                      <a:pPr algn="l" rtl="0" fontAlgn="b"/>
                      <a:r>
                        <a:rPr lang="fr-BE" sz="1500" b="1" u="none" strike="noStrike" dirty="0">
                          <a:effectLst/>
                        </a:rPr>
                        <a:t>Amortissements</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solidFill>
                            <a:schemeClr val="bg1">
                              <a:lumMod val="50000"/>
                            </a:schemeClr>
                          </a:solidFill>
                          <a:effectLst/>
                        </a:rPr>
                        <a:t>616.000</a:t>
                      </a:r>
                      <a:endParaRPr lang="fr-BE" sz="1500" b="1"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b="1" u="none" strike="noStrike" dirty="0" smtClean="0">
                          <a:effectLst/>
                        </a:rPr>
                        <a:t>579.513</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effectLst/>
                        </a:rPr>
                        <a:t>609.668</a:t>
                      </a:r>
                      <a:endParaRPr lang="fr-BE" sz="1500" b="1"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b="1" u="none" strike="noStrike" dirty="0">
                          <a:effectLst/>
                        </a:rPr>
                        <a:t>64</a:t>
                      </a:r>
                      <a:endParaRPr lang="fr-BE" sz="1500" b="1" i="0" u="none" strike="noStrike" dirty="0">
                        <a:solidFill>
                          <a:srgbClr val="003399"/>
                        </a:solidFill>
                        <a:effectLst/>
                        <a:latin typeface="Calibri"/>
                      </a:endParaRPr>
                    </a:p>
                  </a:txBody>
                  <a:tcPr marL="72000" marR="5665" marT="5665" marB="0" anchor="b"/>
                </a:tc>
                <a:tc>
                  <a:txBody>
                    <a:bodyPr/>
                    <a:lstStyle/>
                    <a:p>
                      <a:pPr algn="l" rtl="0" fontAlgn="b"/>
                      <a:r>
                        <a:rPr lang="fr-BE" sz="1500" b="1" u="none" strike="noStrike" dirty="0">
                          <a:effectLst/>
                        </a:rPr>
                        <a:t>Autres charges d'exploitation</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solidFill>
                            <a:schemeClr val="bg1">
                              <a:lumMod val="50000"/>
                            </a:schemeClr>
                          </a:solidFill>
                          <a:effectLst/>
                        </a:rPr>
                        <a:t>0</a:t>
                      </a:r>
                      <a:endParaRPr lang="fr-BE" sz="1500" b="1"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b="1" u="none" strike="noStrike" dirty="0" smtClean="0">
                          <a:effectLst/>
                        </a:rPr>
                        <a:t>3.054</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effectLst/>
                        </a:rPr>
                        <a:t>3.100</a:t>
                      </a:r>
                      <a:endParaRPr lang="fr-BE" sz="1500" b="1"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b="1" u="none" strike="noStrike" dirty="0">
                          <a:effectLst/>
                        </a:rPr>
                        <a:t>65</a:t>
                      </a:r>
                      <a:endParaRPr lang="fr-BE" sz="1500" b="1" i="0" u="none" strike="noStrike" dirty="0">
                        <a:solidFill>
                          <a:srgbClr val="003399"/>
                        </a:solidFill>
                        <a:effectLst/>
                        <a:latin typeface="Calibri"/>
                      </a:endParaRPr>
                    </a:p>
                  </a:txBody>
                  <a:tcPr marL="72000" marR="5665" marT="5665" marB="0" anchor="b"/>
                </a:tc>
                <a:tc>
                  <a:txBody>
                    <a:bodyPr/>
                    <a:lstStyle/>
                    <a:p>
                      <a:pPr algn="l" rtl="0" fontAlgn="b"/>
                      <a:r>
                        <a:rPr lang="fr-BE" sz="1500" b="1" u="none" strike="noStrike" dirty="0">
                          <a:effectLst/>
                        </a:rPr>
                        <a:t>Charges financières</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solidFill>
                            <a:schemeClr val="bg1">
                              <a:lumMod val="50000"/>
                            </a:schemeClr>
                          </a:solidFill>
                          <a:effectLst/>
                        </a:rPr>
                        <a:t>128.100</a:t>
                      </a:r>
                      <a:endParaRPr lang="fr-BE" sz="1500" b="1"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b="1" u="none" strike="noStrike" dirty="0" smtClean="0">
                          <a:effectLst/>
                        </a:rPr>
                        <a:t>34.925</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effectLst/>
                        </a:rPr>
                        <a:t>121.100</a:t>
                      </a:r>
                      <a:endParaRPr lang="fr-BE" sz="1500" b="1" i="0" u="none" strike="noStrike" dirty="0">
                        <a:solidFill>
                          <a:srgbClr val="003399"/>
                        </a:solidFill>
                        <a:effectLst/>
                        <a:latin typeface="Calibri"/>
                      </a:endParaRPr>
                    </a:p>
                  </a:txBody>
                  <a:tcPr marL="5665" marR="72000" marT="5665" marB="0" anchor="b"/>
                </a:tc>
              </a:tr>
              <a:tr h="235220">
                <a:tc>
                  <a:txBody>
                    <a:bodyPr/>
                    <a:lstStyle/>
                    <a:p>
                      <a:pPr algn="l" rtl="0" fontAlgn="b"/>
                      <a:r>
                        <a:rPr lang="fr-BE" sz="1500" b="1" u="none" strike="noStrike">
                          <a:effectLst/>
                        </a:rPr>
                        <a:t>66</a:t>
                      </a:r>
                      <a:endParaRPr lang="fr-BE" sz="1500" b="1" i="0" u="none" strike="noStrike">
                        <a:solidFill>
                          <a:srgbClr val="003399"/>
                        </a:solidFill>
                        <a:effectLst/>
                        <a:latin typeface="Calibri"/>
                      </a:endParaRPr>
                    </a:p>
                  </a:txBody>
                  <a:tcPr marL="72000" marR="5665" marT="5665" marB="0" anchor="b"/>
                </a:tc>
                <a:tc>
                  <a:txBody>
                    <a:bodyPr/>
                    <a:lstStyle/>
                    <a:p>
                      <a:pPr algn="l" rtl="0" fontAlgn="b"/>
                      <a:r>
                        <a:rPr lang="fr-BE" sz="1500" b="1" u="none" strike="noStrike" dirty="0">
                          <a:effectLst/>
                        </a:rPr>
                        <a:t>Charges exceptionnelles</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a:solidFill>
                            <a:schemeClr val="bg1">
                              <a:lumMod val="50000"/>
                            </a:schemeClr>
                          </a:solidFill>
                          <a:effectLst/>
                        </a:rPr>
                        <a:t>0</a:t>
                      </a:r>
                      <a:endParaRPr lang="fr-BE" sz="1500" b="1"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b="1" u="none" strike="noStrike" dirty="0">
                          <a:effectLst/>
                        </a:rPr>
                        <a:t>0</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a:effectLst/>
                        </a:rPr>
                        <a:t>0</a:t>
                      </a:r>
                      <a:endParaRPr lang="fr-BE" sz="1500" b="1" i="0" u="none" strike="noStrike" dirty="0">
                        <a:solidFill>
                          <a:srgbClr val="003399"/>
                        </a:solidFill>
                        <a:effectLst/>
                        <a:latin typeface="Calibri"/>
                      </a:endParaRPr>
                    </a:p>
                  </a:txBody>
                  <a:tcPr marL="5665" marR="72000" marT="5665" marB="0" anchor="b"/>
                </a:tc>
              </a:tr>
              <a:tr h="152220">
                <a:tc>
                  <a:txBody>
                    <a:bodyPr/>
                    <a:lstStyle/>
                    <a:p>
                      <a:pPr algn="l" rtl="0" fontAlgn="b"/>
                      <a:r>
                        <a:rPr lang="fr-BE" sz="1500" b="1" u="none" strike="noStrike" dirty="0">
                          <a:effectLst/>
                        </a:rPr>
                        <a:t>69</a:t>
                      </a:r>
                      <a:endParaRPr lang="fr-BE" sz="1500" b="1" i="0" u="none" strike="noStrike" dirty="0">
                        <a:solidFill>
                          <a:srgbClr val="003399"/>
                        </a:solidFill>
                        <a:effectLst/>
                        <a:latin typeface="Calibri"/>
                      </a:endParaRPr>
                    </a:p>
                  </a:txBody>
                  <a:tcPr marL="72000" marR="5665" marT="5665" marB="0" anchor="b"/>
                </a:tc>
                <a:tc>
                  <a:txBody>
                    <a:bodyPr/>
                    <a:lstStyle/>
                    <a:p>
                      <a:pPr algn="l" rtl="0" fontAlgn="b"/>
                      <a:r>
                        <a:rPr lang="fr-BE" sz="1500" b="1" u="none" strike="noStrike" dirty="0" smtClean="0">
                          <a:effectLst/>
                        </a:rPr>
                        <a:t>résultat</a:t>
                      </a:r>
                      <a:r>
                        <a:rPr lang="fr-BE" sz="1500" b="1" u="none" strike="noStrike" baseline="0" dirty="0" smtClean="0">
                          <a:effectLst/>
                        </a:rPr>
                        <a:t> positif et t</a:t>
                      </a:r>
                      <a:r>
                        <a:rPr lang="fr-BE" sz="1500" b="1" u="none" strike="noStrike" dirty="0" smtClean="0">
                          <a:effectLst/>
                        </a:rPr>
                        <a:t>ransfert à </a:t>
                      </a:r>
                      <a:r>
                        <a:rPr lang="fr-BE" sz="1500" b="1" u="none" strike="noStrike" dirty="0" err="1" smtClean="0">
                          <a:effectLst/>
                        </a:rPr>
                        <a:t>prov</a:t>
                      </a:r>
                      <a:r>
                        <a:rPr lang="fr-BE" sz="1500" b="1" u="none" strike="noStrike" dirty="0">
                          <a:effectLst/>
                        </a:rPr>
                        <a:t>. </a:t>
                      </a:r>
                      <a:r>
                        <a:rPr lang="fr-BE" sz="1500" b="1" u="none" strike="noStrike" dirty="0" smtClean="0">
                          <a:effectLst/>
                        </a:rPr>
                        <a:t>entretiens </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solidFill>
                            <a:schemeClr val="bg1">
                              <a:lumMod val="50000"/>
                            </a:schemeClr>
                          </a:solidFill>
                          <a:effectLst/>
                        </a:rPr>
                        <a:t>32.000</a:t>
                      </a:r>
                      <a:endParaRPr lang="fr-BE" sz="1500" b="1" i="0" u="none" strike="noStrike" dirty="0">
                        <a:solidFill>
                          <a:schemeClr val="bg1">
                            <a:lumMod val="50000"/>
                          </a:schemeClr>
                        </a:solidFill>
                        <a:effectLst/>
                        <a:latin typeface="Calibri"/>
                      </a:endParaRPr>
                    </a:p>
                  </a:txBody>
                  <a:tcPr marL="5665" marR="72000" marT="5665" marB="0" anchor="b"/>
                </a:tc>
                <a:tc>
                  <a:txBody>
                    <a:bodyPr/>
                    <a:lstStyle/>
                    <a:p>
                      <a:pPr algn="r" rtl="0" fontAlgn="b"/>
                      <a:r>
                        <a:rPr lang="fr-BE" sz="1500" b="1" u="none" strike="noStrike" dirty="0" smtClean="0">
                          <a:effectLst/>
                        </a:rPr>
                        <a:t>0</a:t>
                      </a:r>
                      <a:endParaRPr lang="fr-BE" sz="1500" b="1" i="0" u="none" strike="noStrike" dirty="0">
                        <a:solidFill>
                          <a:srgbClr val="003399"/>
                        </a:solidFill>
                        <a:effectLst/>
                        <a:latin typeface="Calibri"/>
                      </a:endParaRPr>
                    </a:p>
                  </a:txBody>
                  <a:tcPr marL="5665" marR="5665" marT="5665" marB="0" anchor="b"/>
                </a:tc>
                <a:tc>
                  <a:txBody>
                    <a:bodyPr/>
                    <a:lstStyle/>
                    <a:p>
                      <a:pPr algn="r" rtl="0" fontAlgn="b"/>
                      <a:r>
                        <a:rPr lang="fr-BE" sz="1500" b="1" u="none" strike="noStrike" dirty="0" smtClean="0">
                          <a:effectLst/>
                        </a:rPr>
                        <a:t>20000</a:t>
                      </a:r>
                      <a:endParaRPr lang="fr-BE" sz="1500" b="1" i="0" u="none" strike="noStrike" dirty="0">
                        <a:solidFill>
                          <a:srgbClr val="003399"/>
                        </a:solidFill>
                        <a:effectLst/>
                        <a:latin typeface="Calibri"/>
                      </a:endParaRPr>
                    </a:p>
                  </a:txBody>
                  <a:tcPr marL="5665" marR="72000" marT="5665" marB="0" anchor="b"/>
                </a:tc>
              </a:tr>
              <a:tr h="429287">
                <a:tc>
                  <a:txBody>
                    <a:bodyPr/>
                    <a:lstStyle/>
                    <a:p>
                      <a:pPr algn="ctr" rtl="0" fontAlgn="ctr"/>
                      <a:r>
                        <a:rPr lang="fr-BE" sz="1500" u="none" strike="noStrike" dirty="0">
                          <a:effectLst/>
                        </a:rPr>
                        <a:t> </a:t>
                      </a:r>
                      <a:endParaRPr lang="fr-BE" sz="1500" b="0" i="0" u="none" strike="noStrike" dirty="0">
                        <a:solidFill>
                          <a:srgbClr val="003399"/>
                        </a:solidFill>
                        <a:effectLst/>
                        <a:latin typeface="Calibri"/>
                      </a:endParaRPr>
                    </a:p>
                  </a:txBody>
                  <a:tcPr marL="72000" marR="5665" marT="5665" marB="0" anchor="ctr"/>
                </a:tc>
                <a:tc>
                  <a:txBody>
                    <a:bodyPr/>
                    <a:lstStyle/>
                    <a:p>
                      <a:pPr algn="l" rtl="0" fontAlgn="ctr"/>
                      <a:r>
                        <a:rPr lang="fr-BE" sz="1600" b="1" u="none" strike="noStrike" dirty="0">
                          <a:effectLst/>
                        </a:rPr>
                        <a:t>Total des charges</a:t>
                      </a:r>
                      <a:endParaRPr lang="fr-BE" sz="1600" b="1" i="0" u="none" strike="noStrike" dirty="0">
                        <a:solidFill>
                          <a:srgbClr val="003399"/>
                        </a:solidFill>
                        <a:effectLst/>
                        <a:latin typeface="Calibri"/>
                      </a:endParaRPr>
                    </a:p>
                  </a:txBody>
                  <a:tcPr marL="5665" marR="5665" marT="5665" marB="0" anchor="ctr"/>
                </a:tc>
                <a:tc>
                  <a:txBody>
                    <a:bodyPr/>
                    <a:lstStyle/>
                    <a:p>
                      <a:pPr algn="r" rtl="0" fontAlgn="ctr"/>
                      <a:r>
                        <a:rPr lang="fr-BE" sz="1600" b="1" u="none" strike="noStrike" dirty="0" smtClean="0">
                          <a:solidFill>
                            <a:schemeClr val="bg1">
                              <a:lumMod val="50000"/>
                            </a:schemeClr>
                          </a:solidFill>
                          <a:effectLst/>
                        </a:rPr>
                        <a:t>1.062.730</a:t>
                      </a:r>
                      <a:endParaRPr lang="fr-BE" sz="1600" b="1" i="0" u="none" strike="noStrike" dirty="0">
                        <a:solidFill>
                          <a:schemeClr val="bg1">
                            <a:lumMod val="50000"/>
                          </a:schemeClr>
                        </a:solidFill>
                        <a:effectLst/>
                        <a:latin typeface="Calibri"/>
                      </a:endParaRPr>
                    </a:p>
                  </a:txBody>
                  <a:tcPr marL="5665" marR="72000" marT="5665" marB="0" anchor="ctr"/>
                </a:tc>
                <a:tc>
                  <a:txBody>
                    <a:bodyPr/>
                    <a:lstStyle/>
                    <a:p>
                      <a:pPr algn="r" rtl="0" fontAlgn="ctr"/>
                      <a:r>
                        <a:rPr lang="fr-BE" sz="1600" b="1" u="none" strike="noStrike" dirty="0" smtClean="0">
                          <a:effectLst/>
                        </a:rPr>
                        <a:t>786.661</a:t>
                      </a:r>
                      <a:endParaRPr lang="fr-BE" sz="1600" b="1" i="0" u="none" strike="noStrike" dirty="0">
                        <a:solidFill>
                          <a:srgbClr val="003399"/>
                        </a:solidFill>
                        <a:effectLst/>
                        <a:latin typeface="Calibri"/>
                      </a:endParaRPr>
                    </a:p>
                  </a:txBody>
                  <a:tcPr marL="5665" marR="5665" marT="5665" marB="0" anchor="ctr"/>
                </a:tc>
                <a:tc>
                  <a:txBody>
                    <a:bodyPr/>
                    <a:lstStyle/>
                    <a:p>
                      <a:pPr algn="r" rtl="0" fontAlgn="ctr"/>
                      <a:r>
                        <a:rPr lang="fr-BE" sz="1600" b="1" u="none" strike="noStrike" dirty="0" smtClean="0">
                          <a:effectLst/>
                        </a:rPr>
                        <a:t>1.012.718</a:t>
                      </a:r>
                      <a:endParaRPr lang="fr-BE" sz="1600" b="1" i="0" u="none" strike="noStrike" dirty="0">
                        <a:solidFill>
                          <a:srgbClr val="003399"/>
                        </a:solidFill>
                        <a:effectLst/>
                        <a:latin typeface="Calibri"/>
                      </a:endParaRPr>
                    </a:p>
                  </a:txBody>
                  <a:tcPr marL="5665" marR="72000" marT="5665" marB="0" anchor="ctr"/>
                </a:tc>
              </a:tr>
            </a:tbl>
          </a:graphicData>
        </a:graphic>
      </p:graphicFrame>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452" y="441214"/>
            <a:ext cx="771116" cy="755538"/>
          </a:xfrm>
          <a:prstGeom prst="rect">
            <a:avLst/>
          </a:prstGeom>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642546755"/>
              </p:ext>
            </p:extLst>
          </p:nvPr>
        </p:nvGraphicFramePr>
        <p:xfrm>
          <a:off x="323528" y="746975"/>
          <a:ext cx="7713210" cy="5270667"/>
        </p:xfrm>
        <a:graphic>
          <a:graphicData uri="http://schemas.openxmlformats.org/drawingml/2006/table">
            <a:tbl>
              <a:tblPr>
                <a:tableStyleId>{073A0DAA-6AF3-43AB-8588-CEC1D06C72B9}</a:tableStyleId>
              </a:tblPr>
              <a:tblGrid>
                <a:gridCol w="995252"/>
                <a:gridCol w="2902069"/>
                <a:gridCol w="1431271"/>
                <a:gridCol w="1099083"/>
                <a:gridCol w="1285535"/>
              </a:tblGrid>
              <a:tr h="348871">
                <a:tc>
                  <a:txBody>
                    <a:bodyPr/>
                    <a:lstStyle/>
                    <a:p>
                      <a:pPr algn="ctr" rtl="0" fontAlgn="ctr"/>
                      <a:r>
                        <a:rPr lang="fr-BE" sz="1800" u="none" strike="noStrike" dirty="0">
                          <a:effectLst/>
                        </a:rPr>
                        <a:t> </a:t>
                      </a:r>
                      <a:endParaRPr lang="fr-BE" sz="1800" b="0" i="0" u="none" strike="noStrike" dirty="0">
                        <a:solidFill>
                          <a:srgbClr val="003399"/>
                        </a:solidFill>
                        <a:effectLst/>
                        <a:latin typeface="Calibri"/>
                      </a:endParaRPr>
                    </a:p>
                  </a:txBody>
                  <a:tcPr marL="72000" marR="6556" marT="6556" marB="0" anchor="ctr"/>
                </a:tc>
                <a:tc>
                  <a:txBody>
                    <a:bodyPr/>
                    <a:lstStyle/>
                    <a:p>
                      <a:pPr algn="ctr" rtl="0" fontAlgn="ctr"/>
                      <a:r>
                        <a:rPr lang="fr-BE" sz="1800" u="none" strike="noStrike" dirty="0">
                          <a:effectLst/>
                        </a:rPr>
                        <a:t>Produits</a:t>
                      </a:r>
                      <a:endParaRPr lang="fr-BE" sz="1800" b="1" i="0" u="none" strike="noStrike" dirty="0">
                        <a:solidFill>
                          <a:srgbClr val="003399"/>
                        </a:solidFill>
                        <a:effectLst/>
                        <a:latin typeface="Calibri"/>
                      </a:endParaRPr>
                    </a:p>
                  </a:txBody>
                  <a:tcPr marL="6556" marR="6556" marT="6556" marB="0" anchor="ctr"/>
                </a:tc>
                <a:tc>
                  <a:txBody>
                    <a:bodyPr/>
                    <a:lstStyle/>
                    <a:p>
                      <a:pPr algn="ctr" rtl="0" fontAlgn="ctr"/>
                      <a:r>
                        <a:rPr lang="fr-BE" sz="1800" u="none" strike="noStrike" dirty="0">
                          <a:effectLst/>
                        </a:rPr>
                        <a:t>budget </a:t>
                      </a:r>
                      <a:r>
                        <a:rPr lang="fr-BE" sz="1800" u="none" strike="noStrike" dirty="0" smtClean="0">
                          <a:effectLst/>
                        </a:rPr>
                        <a:t>2019</a:t>
                      </a:r>
                      <a:endParaRPr lang="fr-BE" sz="1800" b="1" i="0" u="none" strike="noStrike" dirty="0">
                        <a:solidFill>
                          <a:schemeClr val="bg1">
                            <a:lumMod val="50000"/>
                          </a:schemeClr>
                        </a:solidFill>
                        <a:effectLst/>
                        <a:latin typeface="Calibri"/>
                      </a:endParaRPr>
                    </a:p>
                  </a:txBody>
                  <a:tcPr marL="6556" marR="72000" marT="6556" marB="0" anchor="ctr"/>
                </a:tc>
                <a:tc>
                  <a:txBody>
                    <a:bodyPr/>
                    <a:lstStyle/>
                    <a:p>
                      <a:pPr algn="ctr" rtl="0" fontAlgn="ctr"/>
                      <a:r>
                        <a:rPr lang="fr-BE" sz="1800" u="none" strike="noStrike" dirty="0" smtClean="0">
                          <a:effectLst/>
                        </a:rPr>
                        <a:t>2019</a:t>
                      </a:r>
                      <a:endParaRPr lang="fr-BE" sz="1800" b="1" i="0" u="none" strike="noStrike" dirty="0">
                        <a:solidFill>
                          <a:srgbClr val="003399"/>
                        </a:solidFill>
                        <a:effectLst/>
                        <a:latin typeface="Calibri"/>
                      </a:endParaRPr>
                    </a:p>
                  </a:txBody>
                  <a:tcPr marL="6556" marR="6556" marT="6556" marB="0" anchor="ctr"/>
                </a:tc>
                <a:tc>
                  <a:txBody>
                    <a:bodyPr/>
                    <a:lstStyle/>
                    <a:p>
                      <a:pPr algn="ctr" rtl="0" fontAlgn="ctr"/>
                      <a:r>
                        <a:rPr lang="fr-BE" sz="1800" u="none" strike="noStrike" dirty="0">
                          <a:effectLst/>
                        </a:rPr>
                        <a:t>budget </a:t>
                      </a:r>
                      <a:r>
                        <a:rPr lang="fr-BE" sz="1800" u="none" strike="noStrike" dirty="0" smtClean="0">
                          <a:effectLst/>
                        </a:rPr>
                        <a:t>2020</a:t>
                      </a:r>
                      <a:endParaRPr lang="fr-BE" sz="1800" b="1" i="0" u="none" strike="noStrike" dirty="0">
                        <a:solidFill>
                          <a:srgbClr val="003399"/>
                        </a:solidFill>
                        <a:effectLst/>
                        <a:latin typeface="Calibri"/>
                      </a:endParaRPr>
                    </a:p>
                  </a:txBody>
                  <a:tcPr marL="6556" marR="72000" marT="6556" marB="0" anchor="ctr"/>
                </a:tc>
              </a:tr>
              <a:tr h="286417">
                <a:tc>
                  <a:txBody>
                    <a:bodyPr/>
                    <a:lstStyle/>
                    <a:p>
                      <a:pPr algn="l" rtl="0" fontAlgn="b"/>
                      <a:r>
                        <a:rPr lang="fr-BE" sz="1800" u="none" strike="noStrike" dirty="0">
                          <a:effectLst/>
                        </a:rPr>
                        <a:t>70</a:t>
                      </a:r>
                      <a:endParaRPr lang="fr-BE" sz="1800" b="1" i="0"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a:effectLst/>
                        </a:rPr>
                        <a:t>Chiffre d'affaire</a:t>
                      </a:r>
                      <a:endParaRPr lang="fr-BE" sz="1800" b="1" i="0"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solidFill>
                            <a:schemeClr val="bg1">
                              <a:lumMod val="50000"/>
                            </a:schemeClr>
                          </a:solidFill>
                          <a:effectLst/>
                        </a:rPr>
                        <a:t>762.072</a:t>
                      </a:r>
                      <a:endParaRPr lang="fr-BE" sz="1800" b="1" i="0"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766.035</a:t>
                      </a:r>
                      <a:endParaRPr lang="fr-BE" sz="1800" b="1" i="0"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803.550</a:t>
                      </a:r>
                      <a:endParaRPr lang="fr-BE" sz="1800" b="1" i="0"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a:effectLst/>
                        </a:rPr>
                        <a:t>701.010</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Mandats </a:t>
                      </a:r>
                      <a:r>
                        <a:rPr lang="fr-BE" sz="1800" u="none" strike="noStrike" dirty="0">
                          <a:effectLst/>
                        </a:rPr>
                        <a:t>de gestion </a:t>
                      </a:r>
                      <a:r>
                        <a:rPr lang="fr-BE" sz="1800" u="none" strike="noStrike" dirty="0" err="1">
                          <a:effectLst/>
                        </a:rPr>
                        <a:t>LpT</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solidFill>
                            <a:schemeClr val="bg1">
                              <a:lumMod val="50000"/>
                            </a:schemeClr>
                          </a:solidFill>
                          <a:effectLst/>
                        </a:rPr>
                        <a:t>747.472</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741.406</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782.200</a:t>
                      </a:r>
                      <a:endParaRPr lang="fr-BE" sz="1800" b="0" i="1"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a:effectLst/>
                        </a:rPr>
                        <a:t>701.020</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a:t>
                      </a:r>
                      <a:r>
                        <a:rPr lang="fr-BE" sz="1800" u="none" strike="noStrike" dirty="0" err="1" smtClean="0">
                          <a:effectLst/>
                        </a:rPr>
                        <a:t>Rbt</a:t>
                      </a:r>
                      <a:r>
                        <a:rPr lang="fr-BE" sz="1800" u="none" strike="noStrike" dirty="0" smtClean="0">
                          <a:effectLst/>
                        </a:rPr>
                        <a:t> </a:t>
                      </a:r>
                      <a:r>
                        <a:rPr lang="fr-BE" sz="1800" u="none" strike="noStrike" dirty="0">
                          <a:effectLst/>
                        </a:rPr>
                        <a:t>assurances ou charges</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solidFill>
                            <a:schemeClr val="bg1">
                              <a:lumMod val="50000"/>
                            </a:schemeClr>
                          </a:solidFill>
                          <a:effectLst/>
                        </a:rPr>
                        <a:t>6.400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6.876</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6.800</a:t>
                      </a:r>
                      <a:endParaRPr lang="fr-BE" sz="1800" b="0" i="1"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a:effectLst/>
                        </a:rPr>
                        <a:t>701.030</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a:t>
                      </a:r>
                      <a:r>
                        <a:rPr lang="fr-BE" sz="1800" u="none" strike="noStrike" dirty="0" err="1" smtClean="0">
                          <a:effectLst/>
                        </a:rPr>
                        <a:t>Rbt</a:t>
                      </a:r>
                      <a:r>
                        <a:rPr lang="fr-BE" sz="1800" u="none" strike="noStrike" dirty="0" smtClean="0">
                          <a:effectLst/>
                        </a:rPr>
                        <a:t> </a:t>
                      </a:r>
                      <a:r>
                        <a:rPr lang="fr-BE" sz="1800" u="none" strike="noStrike" dirty="0">
                          <a:effectLst/>
                        </a:rPr>
                        <a:t>partiel </a:t>
                      </a:r>
                      <a:r>
                        <a:rPr lang="fr-BE" sz="1800" u="none" strike="noStrike" dirty="0" smtClean="0">
                          <a:effectLst/>
                        </a:rPr>
                        <a:t>PRI</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solidFill>
                            <a:schemeClr val="bg1">
                              <a:lumMod val="50000"/>
                            </a:schemeClr>
                          </a:solidFill>
                          <a:effectLst/>
                        </a:rPr>
                        <a:t>1.600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150</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150</a:t>
                      </a:r>
                      <a:endParaRPr lang="fr-BE" sz="1800" b="0" i="1" u="none" strike="noStrike" dirty="0">
                        <a:solidFill>
                          <a:srgbClr val="003399"/>
                        </a:solidFill>
                        <a:effectLst/>
                        <a:latin typeface="Calibri"/>
                      </a:endParaRPr>
                    </a:p>
                  </a:txBody>
                  <a:tcPr marL="6556" marR="72000" marT="6556" marB="0" anchor="b"/>
                </a:tc>
              </a:tr>
              <a:tr h="244910">
                <a:tc>
                  <a:txBody>
                    <a:bodyPr/>
                    <a:lstStyle/>
                    <a:p>
                      <a:pPr algn="l" rtl="0" fontAlgn="b"/>
                      <a:r>
                        <a:rPr lang="fr-BE" sz="1800" u="none" strike="noStrike" dirty="0">
                          <a:effectLst/>
                        </a:rPr>
                        <a:t>702.000</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Loyer </a:t>
                      </a:r>
                      <a:r>
                        <a:rPr lang="fr-BE" sz="1800" u="none" strike="noStrike" dirty="0">
                          <a:effectLst/>
                        </a:rPr>
                        <a:t>hors mandat </a:t>
                      </a:r>
                      <a:r>
                        <a:rPr lang="fr-BE" sz="1800" u="none" strike="noStrike" dirty="0" err="1" smtClean="0">
                          <a:effectLst/>
                        </a:rPr>
                        <a:t>LpT</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solidFill>
                            <a:schemeClr val="bg1">
                              <a:lumMod val="50000"/>
                            </a:schemeClr>
                          </a:solidFill>
                          <a:effectLst/>
                        </a:rPr>
                        <a:t>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11.853</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12.000</a:t>
                      </a:r>
                      <a:endParaRPr lang="fr-BE" sz="1800" b="0" i="1"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smtClean="0">
                          <a:effectLst/>
                        </a:rPr>
                        <a:t>702.040</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a:t>
                      </a:r>
                      <a:r>
                        <a:rPr lang="fr-BE" sz="1800" u="none" strike="noStrike" dirty="0" err="1" smtClean="0">
                          <a:effectLst/>
                        </a:rPr>
                        <a:t>Dekens</a:t>
                      </a:r>
                      <a:r>
                        <a:rPr lang="fr-BE" sz="1800" u="none" strike="noStrike" dirty="0" smtClean="0">
                          <a:effectLst/>
                        </a:rPr>
                        <a:t>  </a:t>
                      </a:r>
                      <a:r>
                        <a:rPr lang="fr-BE" sz="1800" u="none" strike="noStrike" dirty="0" err="1">
                          <a:effectLst/>
                        </a:rPr>
                        <a:t>prov</a:t>
                      </a:r>
                      <a:r>
                        <a:rPr lang="fr-BE" sz="1800" u="none" strike="noStrike" dirty="0">
                          <a:effectLst/>
                        </a:rPr>
                        <a:t>. frais occupation</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solidFill>
                            <a:schemeClr val="bg1">
                              <a:lumMod val="50000"/>
                            </a:schemeClr>
                          </a:solidFill>
                          <a:effectLst/>
                        </a:rPr>
                        <a:t>1.500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1.750</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0</a:t>
                      </a:r>
                      <a:endParaRPr lang="fr-BE" sz="1800" b="0" i="1"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smtClean="0">
                          <a:effectLst/>
                        </a:rPr>
                        <a:t>702.050</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G.</a:t>
                      </a:r>
                      <a:r>
                        <a:rPr lang="fr-BE" sz="1800" u="none" strike="noStrike" baseline="0" dirty="0" smtClean="0">
                          <a:effectLst/>
                        </a:rPr>
                        <a:t> de Bouillon </a:t>
                      </a:r>
                      <a:r>
                        <a:rPr lang="fr-BE" sz="1800" u="none" strike="noStrike" baseline="0" dirty="0" err="1" smtClean="0">
                          <a:effectLst/>
                        </a:rPr>
                        <a:t>prov</a:t>
                      </a:r>
                      <a:r>
                        <a:rPr lang="fr-BE" sz="1800" u="none" strike="noStrike" baseline="0" dirty="0" smtClean="0">
                          <a:effectLst/>
                        </a:rPr>
                        <a:t> frais </a:t>
                      </a:r>
                      <a:r>
                        <a:rPr lang="fr-BE" sz="1800" u="none" strike="noStrike" baseline="0" dirty="0" err="1" smtClean="0">
                          <a:effectLst/>
                        </a:rPr>
                        <a:t>occ</a:t>
                      </a:r>
                      <a:r>
                        <a:rPr lang="fr-BE" sz="1800" u="none" strike="noStrike" baseline="0" dirty="0" smtClean="0">
                          <a:effectLst/>
                        </a:rPr>
                        <a:t>.</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solidFill>
                            <a:schemeClr val="bg1">
                              <a:lumMod val="50000"/>
                            </a:schemeClr>
                          </a:solidFill>
                          <a:effectLst/>
                        </a:rPr>
                        <a:t>600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600</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0</a:t>
                      </a:r>
                      <a:endParaRPr lang="fr-BE" sz="1800" b="0" i="1"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smtClean="0">
                          <a:effectLst/>
                        </a:rPr>
                        <a:t>702.060</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Dailly  </a:t>
                      </a:r>
                      <a:r>
                        <a:rPr lang="fr-BE" sz="1800" u="none" strike="noStrike" dirty="0" err="1" smtClean="0">
                          <a:effectLst/>
                        </a:rPr>
                        <a:t>prov</a:t>
                      </a:r>
                      <a:r>
                        <a:rPr lang="fr-BE" sz="1800" u="none" strike="noStrike" dirty="0" smtClean="0">
                          <a:effectLst/>
                        </a:rPr>
                        <a:t> frais occupation</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solidFill>
                            <a:schemeClr val="bg1">
                              <a:lumMod val="50000"/>
                            </a:schemeClr>
                          </a:solidFill>
                          <a:effectLst/>
                        </a:rPr>
                        <a:t>3.000</a:t>
                      </a:r>
                    </a:p>
                  </a:txBody>
                  <a:tcPr marL="6556" marR="72000" marT="6556" marB="0" anchor="b"/>
                </a:tc>
                <a:tc>
                  <a:txBody>
                    <a:bodyPr/>
                    <a:lstStyle/>
                    <a:p>
                      <a:pPr algn="r" rtl="0" fontAlgn="b"/>
                      <a:r>
                        <a:rPr lang="fr-BE" sz="1800" u="none" strike="noStrike" dirty="0" smtClean="0">
                          <a:effectLst/>
                        </a:rPr>
                        <a:t>3400</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2400</a:t>
                      </a:r>
                    </a:p>
                  </a:txBody>
                  <a:tcPr marL="6556" marR="72000" marT="6556" marB="0" anchor="b"/>
                </a:tc>
              </a:tr>
              <a:tr h="286417">
                <a:tc>
                  <a:txBody>
                    <a:bodyPr/>
                    <a:lstStyle/>
                    <a:p>
                      <a:pPr algn="l" rtl="0" fontAlgn="b"/>
                      <a:r>
                        <a:rPr lang="fr-BE" sz="1800" u="none" strike="noStrike" dirty="0" smtClean="0">
                          <a:effectLst/>
                        </a:rPr>
                        <a:t>702.070</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a:t>
                      </a:r>
                      <a:r>
                        <a:rPr lang="fr-BE" sz="1800" u="none" strike="noStrike" dirty="0" err="1" smtClean="0">
                          <a:effectLst/>
                        </a:rPr>
                        <a:t>Bonav</a:t>
                      </a:r>
                      <a:r>
                        <a:rPr lang="fr-BE" sz="1800" u="none" strike="noStrike" dirty="0" smtClean="0">
                          <a:effectLst/>
                        </a:rPr>
                        <a:t>.</a:t>
                      </a:r>
                      <a:r>
                        <a:rPr lang="fr-BE" sz="1800" u="none" strike="noStrike" baseline="0" dirty="0" smtClean="0">
                          <a:effectLst/>
                        </a:rPr>
                        <a:t> </a:t>
                      </a:r>
                      <a:r>
                        <a:rPr lang="fr-BE" sz="1800" u="none" strike="noStrike" dirty="0" smtClean="0">
                          <a:effectLst/>
                        </a:rPr>
                        <a:t> </a:t>
                      </a:r>
                      <a:r>
                        <a:rPr lang="fr-BE" sz="1800" u="none" strike="noStrike" dirty="0" err="1" smtClean="0">
                          <a:effectLst/>
                        </a:rPr>
                        <a:t>prov</a:t>
                      </a:r>
                      <a:r>
                        <a:rPr lang="fr-BE" sz="1800" u="none" strike="noStrike" dirty="0" smtClean="0">
                          <a:effectLst/>
                        </a:rPr>
                        <a:t> frais occupation</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solidFill>
                            <a:schemeClr val="bg1">
                              <a:lumMod val="50000"/>
                            </a:schemeClr>
                          </a:solidFill>
                          <a:effectLst/>
                        </a:rPr>
                        <a:t>1.500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0</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0</a:t>
                      </a:r>
                      <a:endParaRPr lang="fr-BE" sz="1800" b="0" i="1"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a:effectLst/>
                        </a:rPr>
                        <a:t>73</a:t>
                      </a:r>
                      <a:endParaRPr lang="fr-BE" sz="1800" b="1" i="0"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a:effectLst/>
                        </a:rPr>
                        <a:t>Dons, legs et subsides</a:t>
                      </a:r>
                      <a:endParaRPr lang="fr-BE" sz="1800" b="1" i="0"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solidFill>
                            <a:schemeClr val="bg1">
                              <a:lumMod val="50000"/>
                            </a:schemeClr>
                          </a:solidFill>
                          <a:effectLst/>
                        </a:rPr>
                        <a:t>252.000</a:t>
                      </a:r>
                      <a:endParaRPr lang="fr-BE" sz="1800" b="1" i="0"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234.877</a:t>
                      </a:r>
                      <a:endParaRPr lang="fr-BE" sz="1800" b="1" i="0"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219.410</a:t>
                      </a:r>
                      <a:endParaRPr lang="fr-BE" sz="1800" b="1" i="0"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a:effectLst/>
                        </a:rPr>
                        <a:t>732-734</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Dons </a:t>
                      </a:r>
                      <a:r>
                        <a:rPr lang="fr-BE" sz="1800" u="none" strike="noStrike" dirty="0">
                          <a:effectLst/>
                        </a:rPr>
                        <a:t>et legs</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solidFill>
                            <a:schemeClr val="bg1">
                              <a:lumMod val="50000"/>
                            </a:schemeClr>
                          </a:solidFill>
                          <a:effectLst/>
                        </a:rPr>
                        <a:t>30.000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38.170</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7.000</a:t>
                      </a:r>
                      <a:endParaRPr lang="fr-BE" sz="1800" b="0" i="1"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a:effectLst/>
                        </a:rPr>
                        <a:t>736</a:t>
                      </a:r>
                      <a:endParaRPr lang="fr-BE" sz="1800" b="0" i="1"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smtClean="0">
                          <a:effectLst/>
                        </a:rPr>
                        <a:t>  Primes </a:t>
                      </a:r>
                      <a:r>
                        <a:rPr lang="fr-BE" sz="1800" u="none" strike="noStrike" dirty="0">
                          <a:effectLst/>
                        </a:rPr>
                        <a:t>et autres</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solidFill>
                            <a:schemeClr val="bg1">
                              <a:lumMod val="50000"/>
                            </a:schemeClr>
                          </a:solidFill>
                          <a:effectLst/>
                        </a:rPr>
                        <a:t>222.000</a:t>
                      </a:r>
                      <a:endParaRPr lang="fr-BE" sz="1800" b="0" i="1" u="none" strike="noStrike" dirty="0">
                        <a:solidFill>
                          <a:schemeClr val="bg1">
                            <a:lumMod val="50000"/>
                          </a:schemeClr>
                        </a:solidFill>
                        <a:effectLst/>
                        <a:latin typeface="Calibri"/>
                      </a:endParaRPr>
                    </a:p>
                  </a:txBody>
                  <a:tcPr marL="6556" marR="72000" marT="6556" marB="0" anchor="b"/>
                </a:tc>
                <a:tc>
                  <a:txBody>
                    <a:bodyPr/>
                    <a:lstStyle/>
                    <a:p>
                      <a:pPr algn="r" rtl="0" fontAlgn="b"/>
                      <a:r>
                        <a:rPr lang="fr-BE" sz="1800" u="none" strike="noStrike" dirty="0" smtClean="0">
                          <a:effectLst/>
                        </a:rPr>
                        <a:t>196.707</a:t>
                      </a:r>
                      <a:endParaRPr lang="fr-BE" sz="1800" b="0" i="1"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212.410</a:t>
                      </a:r>
                      <a:endParaRPr lang="fr-BE" sz="1800" b="0" i="1" u="none" strike="noStrike" dirty="0">
                        <a:solidFill>
                          <a:srgbClr val="003399"/>
                        </a:solidFill>
                        <a:effectLst/>
                        <a:latin typeface="Calibri"/>
                      </a:endParaRPr>
                    </a:p>
                  </a:txBody>
                  <a:tcPr marL="6556" marR="72000" marT="6556" marB="0" anchor="b"/>
                </a:tc>
              </a:tr>
              <a:tr h="286417">
                <a:tc>
                  <a:txBody>
                    <a:bodyPr/>
                    <a:lstStyle/>
                    <a:p>
                      <a:pPr algn="l" rtl="0" fontAlgn="b"/>
                      <a:r>
                        <a:rPr lang="fr-BE" sz="1800" u="none" strike="noStrike" dirty="0">
                          <a:effectLst/>
                        </a:rPr>
                        <a:t>75</a:t>
                      </a:r>
                      <a:endParaRPr lang="fr-BE" sz="1800" b="1" i="0" u="none" strike="noStrike" dirty="0">
                        <a:solidFill>
                          <a:srgbClr val="003399"/>
                        </a:solidFill>
                        <a:effectLst/>
                        <a:latin typeface="Calibri"/>
                      </a:endParaRPr>
                    </a:p>
                  </a:txBody>
                  <a:tcPr marL="72000" marR="6556" marT="6556" marB="0" anchor="b"/>
                </a:tc>
                <a:tc>
                  <a:txBody>
                    <a:bodyPr/>
                    <a:lstStyle/>
                    <a:p>
                      <a:pPr algn="l" rtl="0" fontAlgn="b"/>
                      <a:r>
                        <a:rPr lang="fr-BE" sz="1800" u="none" strike="noStrike" dirty="0">
                          <a:effectLst/>
                        </a:rPr>
                        <a:t>Produits financiers</a:t>
                      </a:r>
                      <a:endParaRPr lang="fr-BE" sz="1800" b="1" i="0"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solidFill>
                            <a:schemeClr val="bg1">
                              <a:lumMod val="50000"/>
                            </a:schemeClr>
                          </a:solidFill>
                          <a:effectLst/>
                        </a:rPr>
                        <a:t>100</a:t>
                      </a:r>
                      <a:endParaRPr lang="fr-BE" sz="1800" b="1" u="none" strike="noStrike" dirty="0" smtClean="0">
                        <a:solidFill>
                          <a:schemeClr val="bg1">
                            <a:lumMod val="50000"/>
                          </a:schemeClr>
                        </a:solidFill>
                        <a:effectLst/>
                      </a:endParaRPr>
                    </a:p>
                  </a:txBody>
                  <a:tcPr marL="6556" marR="72000" marT="6556" marB="0" anchor="b"/>
                </a:tc>
                <a:tc>
                  <a:txBody>
                    <a:bodyPr/>
                    <a:lstStyle/>
                    <a:p>
                      <a:pPr algn="r" rtl="0" fontAlgn="b"/>
                      <a:r>
                        <a:rPr lang="fr-BE" sz="1800" u="none" strike="noStrike" dirty="0" smtClean="0">
                          <a:effectLst/>
                        </a:rPr>
                        <a:t>321</a:t>
                      </a:r>
                      <a:endParaRPr lang="fr-BE" sz="1800" b="1" i="0" u="none" strike="noStrike" dirty="0">
                        <a:solidFill>
                          <a:srgbClr val="003399"/>
                        </a:solidFill>
                        <a:effectLst/>
                        <a:latin typeface="Calibri"/>
                      </a:endParaRPr>
                    </a:p>
                  </a:txBody>
                  <a:tcPr marL="6556" marR="6556" marT="6556" marB="0" anchor="b"/>
                </a:tc>
                <a:tc>
                  <a:txBody>
                    <a:bodyPr/>
                    <a:lstStyle/>
                    <a:p>
                      <a:pPr algn="r" rtl="0" fontAlgn="b"/>
                      <a:r>
                        <a:rPr lang="fr-BE" sz="1800" u="none" strike="noStrike" dirty="0" smtClean="0">
                          <a:effectLst/>
                        </a:rPr>
                        <a:t>100</a:t>
                      </a:r>
                      <a:endParaRPr lang="fr-BE" sz="1800" b="1" u="none" strike="noStrike" dirty="0" smtClean="0">
                        <a:effectLst/>
                      </a:endParaRPr>
                    </a:p>
                  </a:txBody>
                  <a:tcPr marL="6556" marR="72000" marT="6556" marB="0" anchor="b"/>
                </a:tc>
              </a:tr>
              <a:tr h="453043">
                <a:tc>
                  <a:txBody>
                    <a:bodyPr/>
                    <a:lstStyle/>
                    <a:p>
                      <a:pPr algn="l" rtl="0" fontAlgn="ctr"/>
                      <a:r>
                        <a:rPr lang="fr-BE" sz="1800" u="none" strike="noStrike" dirty="0">
                          <a:effectLst/>
                        </a:rPr>
                        <a:t> </a:t>
                      </a:r>
                      <a:endParaRPr lang="fr-BE" sz="1800" b="1" i="0" u="none" strike="noStrike" dirty="0">
                        <a:solidFill>
                          <a:srgbClr val="003399"/>
                        </a:solidFill>
                        <a:effectLst/>
                        <a:latin typeface="Calibri"/>
                      </a:endParaRPr>
                    </a:p>
                  </a:txBody>
                  <a:tcPr marL="72000" marR="6556" marT="6556" marB="0" anchor="ctr"/>
                </a:tc>
                <a:tc>
                  <a:txBody>
                    <a:bodyPr/>
                    <a:lstStyle/>
                    <a:p>
                      <a:pPr algn="l" rtl="0" fontAlgn="ctr"/>
                      <a:r>
                        <a:rPr lang="fr-BE" sz="1800" u="none" strike="noStrike" dirty="0">
                          <a:effectLst/>
                        </a:rPr>
                        <a:t>Total des produits</a:t>
                      </a:r>
                      <a:endParaRPr lang="fr-BE" sz="1800" b="1" i="0" u="none" strike="noStrike" dirty="0">
                        <a:solidFill>
                          <a:srgbClr val="003399"/>
                        </a:solidFill>
                        <a:effectLst/>
                        <a:latin typeface="Calibri"/>
                      </a:endParaRPr>
                    </a:p>
                  </a:txBody>
                  <a:tcPr marL="6556" marR="6556" marT="6556" marB="0" anchor="ctr"/>
                </a:tc>
                <a:tc>
                  <a:txBody>
                    <a:bodyPr/>
                    <a:lstStyle/>
                    <a:p>
                      <a:pPr algn="r" rtl="0" fontAlgn="ctr"/>
                      <a:r>
                        <a:rPr lang="fr-BE" sz="1800" u="none" strike="noStrike" dirty="0" smtClean="0">
                          <a:solidFill>
                            <a:schemeClr val="bg1">
                              <a:lumMod val="50000"/>
                            </a:schemeClr>
                          </a:solidFill>
                          <a:effectLst/>
                        </a:rPr>
                        <a:t>1.014.172</a:t>
                      </a:r>
                      <a:endParaRPr lang="fr-BE" sz="1800" b="1" i="0" u="none" strike="noStrike" dirty="0">
                        <a:solidFill>
                          <a:schemeClr val="bg1">
                            <a:lumMod val="50000"/>
                          </a:schemeClr>
                        </a:solidFill>
                        <a:effectLst/>
                        <a:latin typeface="Calibri"/>
                      </a:endParaRPr>
                    </a:p>
                  </a:txBody>
                  <a:tcPr marL="6556" marR="72000" marT="6556" marB="0" anchor="ctr"/>
                </a:tc>
                <a:tc>
                  <a:txBody>
                    <a:bodyPr/>
                    <a:lstStyle/>
                    <a:p>
                      <a:pPr algn="r" rtl="0" fontAlgn="ctr"/>
                      <a:r>
                        <a:rPr lang="fr-BE" sz="1800" u="none" strike="noStrike" dirty="0" smtClean="0">
                          <a:effectLst/>
                        </a:rPr>
                        <a:t>1.001.233</a:t>
                      </a:r>
                      <a:endParaRPr lang="fr-BE" sz="1800" b="1" i="0" u="none" strike="noStrike" dirty="0">
                        <a:solidFill>
                          <a:srgbClr val="003399"/>
                        </a:solidFill>
                        <a:effectLst/>
                        <a:latin typeface="Calibri"/>
                      </a:endParaRPr>
                    </a:p>
                  </a:txBody>
                  <a:tcPr marL="6556" marR="6556" marT="6556" marB="0" anchor="ctr"/>
                </a:tc>
                <a:tc>
                  <a:txBody>
                    <a:bodyPr/>
                    <a:lstStyle/>
                    <a:p>
                      <a:pPr algn="r" rtl="0" fontAlgn="ctr"/>
                      <a:r>
                        <a:rPr lang="fr-BE" sz="1800" u="none" strike="noStrike" dirty="0" smtClean="0">
                          <a:effectLst/>
                        </a:rPr>
                        <a:t>1.023.060</a:t>
                      </a:r>
                      <a:endParaRPr lang="fr-BE" sz="1800" b="1" i="0" u="none" strike="noStrike" dirty="0">
                        <a:solidFill>
                          <a:srgbClr val="003399"/>
                        </a:solidFill>
                        <a:effectLst/>
                        <a:latin typeface="Calibri"/>
                      </a:endParaRPr>
                    </a:p>
                  </a:txBody>
                  <a:tcPr marL="6556" marR="72000" marT="6556" marB="0" anchor="ctr"/>
                </a:tc>
              </a:tr>
              <a:tr h="297830">
                <a:tc>
                  <a:txBody>
                    <a:bodyPr/>
                    <a:lstStyle/>
                    <a:p>
                      <a:pPr algn="l" rtl="0" fontAlgn="ctr"/>
                      <a:endParaRPr lang="fr-BE" sz="1800" b="1" i="0" u="none" strike="noStrike" dirty="0">
                        <a:solidFill>
                          <a:srgbClr val="003399"/>
                        </a:solidFill>
                        <a:effectLst/>
                        <a:latin typeface="Calibri"/>
                      </a:endParaRPr>
                    </a:p>
                  </a:txBody>
                  <a:tcPr marL="72000" marR="6556" marT="6556" marB="0" anchor="ctr"/>
                </a:tc>
                <a:tc>
                  <a:txBody>
                    <a:bodyPr/>
                    <a:lstStyle/>
                    <a:p>
                      <a:pPr algn="l" rtl="0" fontAlgn="ctr"/>
                      <a:endParaRPr lang="fr-BE" sz="1800" b="1" i="0" u="none" strike="noStrike" dirty="0">
                        <a:solidFill>
                          <a:srgbClr val="003399"/>
                        </a:solidFill>
                        <a:effectLst/>
                        <a:latin typeface="Calibri"/>
                      </a:endParaRPr>
                    </a:p>
                  </a:txBody>
                  <a:tcPr marL="6556" marR="6556" marT="6556" marB="0" anchor="ctr"/>
                </a:tc>
                <a:tc>
                  <a:txBody>
                    <a:bodyPr/>
                    <a:lstStyle/>
                    <a:p>
                      <a:pPr algn="r" rtl="0" fontAlgn="ctr"/>
                      <a:endParaRPr lang="fr-BE" sz="1800" b="1" i="0" u="none" strike="noStrike" dirty="0">
                        <a:solidFill>
                          <a:schemeClr val="bg1">
                            <a:lumMod val="50000"/>
                          </a:schemeClr>
                        </a:solidFill>
                        <a:effectLst/>
                        <a:latin typeface="Calibri"/>
                      </a:endParaRPr>
                    </a:p>
                  </a:txBody>
                  <a:tcPr marL="6556" marR="72000" marT="6556" marB="0" anchor="ctr"/>
                </a:tc>
                <a:tc>
                  <a:txBody>
                    <a:bodyPr/>
                    <a:lstStyle/>
                    <a:p>
                      <a:pPr algn="r" rtl="0" fontAlgn="ctr"/>
                      <a:endParaRPr lang="fr-BE" sz="1800" b="1" i="0" u="none" strike="noStrike" dirty="0">
                        <a:solidFill>
                          <a:srgbClr val="003399"/>
                        </a:solidFill>
                        <a:effectLst/>
                        <a:latin typeface="Calibri"/>
                      </a:endParaRPr>
                    </a:p>
                  </a:txBody>
                  <a:tcPr marL="6556" marR="6556" marT="6556" marB="0" anchor="ctr"/>
                </a:tc>
                <a:tc>
                  <a:txBody>
                    <a:bodyPr/>
                    <a:lstStyle/>
                    <a:p>
                      <a:pPr algn="r" rtl="0" fontAlgn="ctr"/>
                      <a:endParaRPr lang="fr-BE" sz="1800" b="1" i="0" u="none" strike="noStrike" dirty="0">
                        <a:solidFill>
                          <a:srgbClr val="003399"/>
                        </a:solidFill>
                        <a:effectLst/>
                        <a:latin typeface="Calibri"/>
                      </a:endParaRPr>
                    </a:p>
                  </a:txBody>
                  <a:tcPr marL="6556" marR="72000" marT="6556" marB="0" anchor="ctr"/>
                </a:tc>
              </a:tr>
              <a:tr h="453043">
                <a:tc>
                  <a:txBody>
                    <a:bodyPr/>
                    <a:lstStyle/>
                    <a:p>
                      <a:pPr algn="l" rtl="0" fontAlgn="ctr"/>
                      <a:endParaRPr lang="fr-BE" sz="1800" b="1" i="0" u="none" strike="noStrike" dirty="0">
                        <a:solidFill>
                          <a:srgbClr val="003399"/>
                        </a:solidFill>
                        <a:effectLst/>
                        <a:latin typeface="Calibri"/>
                      </a:endParaRPr>
                    </a:p>
                  </a:txBody>
                  <a:tcPr marL="72000" marR="6556" marT="6556" marB="0" anchor="ctr"/>
                </a:tc>
                <a:tc>
                  <a:txBody>
                    <a:bodyPr/>
                    <a:lstStyle/>
                    <a:p>
                      <a:pPr algn="l" rtl="0" fontAlgn="ctr"/>
                      <a:r>
                        <a:rPr lang="fr-BE" sz="1800" u="none" strike="noStrike" dirty="0" smtClean="0">
                          <a:effectLst/>
                        </a:rPr>
                        <a:t>Produits moins charges </a:t>
                      </a:r>
                      <a:endParaRPr lang="fr-BE" sz="1800" b="1" i="0" u="none" strike="noStrike" dirty="0">
                        <a:solidFill>
                          <a:schemeClr val="tx1"/>
                        </a:solidFill>
                        <a:effectLst/>
                        <a:latin typeface="Calibri"/>
                      </a:endParaRPr>
                    </a:p>
                  </a:txBody>
                  <a:tcPr marL="6556" marR="6556" marT="6556" marB="0" anchor="ctr"/>
                </a:tc>
                <a:tc>
                  <a:txBody>
                    <a:bodyPr/>
                    <a:lstStyle/>
                    <a:p>
                      <a:pPr algn="r" rtl="0" fontAlgn="ctr"/>
                      <a:r>
                        <a:rPr lang="fr-BE" sz="1800" u="none" strike="noStrike" dirty="0" smtClean="0">
                          <a:solidFill>
                            <a:schemeClr val="bg1">
                              <a:lumMod val="50000"/>
                            </a:schemeClr>
                          </a:solidFill>
                          <a:effectLst/>
                        </a:rPr>
                        <a:t>-48.558</a:t>
                      </a:r>
                      <a:endParaRPr lang="fr-BE" sz="1800" b="1" i="0" u="none" strike="noStrike" dirty="0">
                        <a:solidFill>
                          <a:schemeClr val="bg1">
                            <a:lumMod val="50000"/>
                          </a:schemeClr>
                        </a:solidFill>
                        <a:effectLst/>
                        <a:latin typeface="Calibri"/>
                      </a:endParaRPr>
                    </a:p>
                  </a:txBody>
                  <a:tcPr marL="6556" marR="72000" marT="6556" marB="0" anchor="ctr"/>
                </a:tc>
                <a:tc>
                  <a:txBody>
                    <a:bodyPr/>
                    <a:lstStyle/>
                    <a:p>
                      <a:pPr algn="r" rtl="0" fontAlgn="ctr"/>
                      <a:r>
                        <a:rPr lang="fr-BE" sz="1800" u="none" strike="noStrike" dirty="0" smtClean="0">
                          <a:effectLst/>
                        </a:rPr>
                        <a:t>214.571</a:t>
                      </a:r>
                      <a:endParaRPr lang="fr-BE" sz="1800" b="1" i="0" u="none" strike="noStrike" dirty="0">
                        <a:solidFill>
                          <a:schemeClr val="tx1"/>
                        </a:solidFill>
                        <a:effectLst/>
                        <a:latin typeface="Calibri"/>
                      </a:endParaRPr>
                    </a:p>
                  </a:txBody>
                  <a:tcPr marL="6556" marR="6556" marT="6556" marB="0" anchor="ctr"/>
                </a:tc>
                <a:tc>
                  <a:txBody>
                    <a:bodyPr/>
                    <a:lstStyle/>
                    <a:p>
                      <a:pPr algn="r" rtl="0" fontAlgn="ctr"/>
                      <a:r>
                        <a:rPr lang="fr-BE" sz="1800" u="none" strike="noStrike" dirty="0" smtClean="0">
                          <a:effectLst/>
                        </a:rPr>
                        <a:t>10.342</a:t>
                      </a:r>
                      <a:endParaRPr lang="fr-BE" sz="1800" b="1" i="0" u="none" strike="noStrike" dirty="0">
                        <a:solidFill>
                          <a:schemeClr val="tx1"/>
                        </a:solidFill>
                        <a:effectLst/>
                        <a:latin typeface="Calibri"/>
                      </a:endParaRPr>
                    </a:p>
                  </a:txBody>
                  <a:tcPr marL="6556" marR="72000" marT="6556" marB="0" anchor="ctr"/>
                </a:tc>
              </a:tr>
            </a:tbl>
          </a:graphicData>
        </a:graphic>
      </p:graphicFrame>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533" y="441214"/>
            <a:ext cx="624130" cy="611522"/>
          </a:xfrm>
          <a:prstGeom prst="rect">
            <a:avLst/>
          </a:prstGeom>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3" name="Rectangle 1"/>
          <p:cNvSpPr/>
          <p:nvPr/>
        </p:nvSpPr>
        <p:spPr>
          <a:xfrm>
            <a:off x="683568" y="195207"/>
            <a:ext cx="7890911" cy="67227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endParaRPr lang="fr-BE" sz="1800" b="1" i="0" u="none" strike="noStrike" kern="1200" spc="0" dirty="0">
              <a:ln>
                <a:noFill/>
              </a:ln>
              <a:solidFill>
                <a:srgbClr val="000000"/>
              </a:solidFill>
              <a:latin typeface="Calibri" pitchFamily="18"/>
              <a:ea typeface="Microsoft YaHei" pitchFamily="2"/>
              <a:cs typeface="Mangal" pitchFamily="2"/>
            </a:endParaRPr>
          </a:p>
          <a:p>
            <a:pPr marL="0" marR="0" lvl="0" indent="0" algn="l" rtl="0" hangingPunct="1">
              <a:lnSpc>
                <a:spcPct val="120000"/>
              </a:lnSpc>
              <a:spcBef>
                <a:spcPts val="0"/>
              </a:spcBef>
              <a:spcAft>
                <a:spcPts val="0"/>
              </a:spcAft>
              <a:buClr>
                <a:srgbClr val="003399"/>
              </a:buClr>
              <a:buSzPct val="45000"/>
              <a:tabLst/>
              <a:defRPr sz="1800"/>
            </a:pPr>
            <a:r>
              <a:rPr lang="fr-BE" sz="2000" b="1" i="0" u="none" strike="noStrike" kern="1200" spc="0" dirty="0">
                <a:ln>
                  <a:noFill/>
                </a:ln>
                <a:solidFill>
                  <a:srgbClr val="000000"/>
                </a:solidFill>
                <a:latin typeface="Calibri" pitchFamily="18"/>
                <a:ea typeface="Microsoft YaHei" pitchFamily="2"/>
                <a:cs typeface="Mangal" pitchFamily="2"/>
              </a:rPr>
              <a:t>Budget </a:t>
            </a:r>
            <a:r>
              <a:rPr lang="fr-BE" sz="2000" b="1" i="0" u="none" strike="noStrike" kern="1200" spc="0" dirty="0" smtClean="0">
                <a:ln>
                  <a:noFill/>
                </a:ln>
                <a:solidFill>
                  <a:srgbClr val="000000"/>
                </a:solidFill>
                <a:latin typeface="Calibri" pitchFamily="18"/>
                <a:ea typeface="Microsoft YaHei" pitchFamily="2"/>
                <a:cs typeface="Mangal" pitchFamily="2"/>
              </a:rPr>
              <a:t>comptable  =</a:t>
            </a:r>
            <a:r>
              <a:rPr lang="fr-BE" sz="2000" i="0" u="none" strike="noStrike" kern="1200" spc="0" dirty="0" smtClean="0">
                <a:ln>
                  <a:noFill/>
                </a:ln>
                <a:solidFill>
                  <a:srgbClr val="000000"/>
                </a:solidFill>
                <a:latin typeface="Calibri" pitchFamily="18"/>
                <a:ea typeface="Microsoft YaHei" pitchFamily="2"/>
                <a:cs typeface="Mangal" pitchFamily="2"/>
              </a:rPr>
              <a:t> estimer le résultat 2020 qui dépend </a:t>
            </a:r>
            <a:endParaRPr lang="fr-BE" sz="2000" i="0" u="none" strike="noStrike" kern="1200" spc="0" dirty="0">
              <a:ln>
                <a:noFill/>
              </a:ln>
              <a:solidFill>
                <a:srgbClr val="000000"/>
              </a:solidFill>
              <a:latin typeface="Calibri" pitchFamily="18"/>
              <a:ea typeface="Microsoft YaHei" pitchFamily="2"/>
              <a:cs typeface="Mangal" pitchFamily="2"/>
            </a:endParaRPr>
          </a:p>
          <a:p>
            <a:pPr marL="0" lvl="1">
              <a:lnSpc>
                <a:spcPct val="120000"/>
              </a:lnSpc>
              <a:buClr>
                <a:srgbClr val="003399"/>
              </a:buClr>
              <a:buSzPct val="45000"/>
              <a:defRPr sz="1800"/>
            </a:pPr>
            <a:r>
              <a:rPr lang="fr-BE" sz="2000" dirty="0">
                <a:solidFill>
                  <a:srgbClr val="000000"/>
                </a:solidFill>
                <a:latin typeface="Calibri" pitchFamily="18"/>
                <a:ea typeface="Microsoft YaHei" pitchFamily="2"/>
                <a:cs typeface="Mangal" pitchFamily="2"/>
              </a:rPr>
              <a:t> </a:t>
            </a:r>
            <a:r>
              <a:rPr lang="fr-BE" sz="2000" dirty="0" smtClean="0">
                <a:solidFill>
                  <a:srgbClr val="000000"/>
                </a:solidFill>
                <a:latin typeface="Calibri" pitchFamily="18"/>
                <a:ea typeface="Microsoft YaHei" pitchFamily="2"/>
                <a:cs typeface="Mangal" pitchFamily="2"/>
              </a:rPr>
              <a:t> </a:t>
            </a:r>
            <a:r>
              <a:rPr lang="fr-BE" sz="2000" dirty="0" smtClean="0">
                <a:latin typeface="Calibri" pitchFamily="18"/>
                <a:sym typeface="Wingdings" panose="05000000000000000000" pitchFamily="2" charset="2"/>
              </a:rPr>
              <a:t> </a:t>
            </a:r>
            <a:r>
              <a:rPr lang="fr-BE" sz="2000" b="0" i="0" u="none" strike="noStrike" kern="1200" spc="0" dirty="0" smtClean="0">
                <a:ln>
                  <a:noFill/>
                </a:ln>
                <a:solidFill>
                  <a:srgbClr val="000000"/>
                </a:solidFill>
                <a:latin typeface="Calibri" pitchFamily="18"/>
                <a:ea typeface="Microsoft YaHei" pitchFamily="2"/>
                <a:cs typeface="Mangal" pitchFamily="2"/>
              </a:rPr>
              <a:t>de situations connues  ( ex : amortissements)</a:t>
            </a:r>
          </a:p>
          <a:p>
            <a:pPr marL="0" lvl="1">
              <a:lnSpc>
                <a:spcPct val="120000"/>
              </a:lnSpc>
              <a:buClr>
                <a:srgbClr val="003399"/>
              </a:buClr>
              <a:buSzPct val="45000"/>
              <a:defRPr sz="1800"/>
            </a:pPr>
            <a:r>
              <a:rPr lang="fr-BE" sz="2000" dirty="0">
                <a:solidFill>
                  <a:srgbClr val="000000"/>
                </a:solidFill>
                <a:latin typeface="Calibri" pitchFamily="18"/>
                <a:ea typeface="Microsoft YaHei" pitchFamily="2"/>
                <a:sym typeface="Wingdings" panose="05000000000000000000" pitchFamily="2" charset="2"/>
              </a:rPr>
              <a:t> </a:t>
            </a:r>
            <a:r>
              <a:rPr lang="fr-BE" sz="2000" dirty="0" smtClean="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dirty="0" smtClean="0">
                <a:solidFill>
                  <a:srgbClr val="000000"/>
                </a:solidFill>
                <a:latin typeface="Calibri" pitchFamily="18"/>
                <a:ea typeface="Microsoft YaHei" pitchFamily="2"/>
                <a:cs typeface="Mangal" pitchFamily="2"/>
              </a:rPr>
              <a:t>de réalités connues pondérées par des estimations ( ex : loyers, assurances,…)</a:t>
            </a:r>
          </a:p>
          <a:p>
            <a:pPr marL="0" lvl="1">
              <a:lnSpc>
                <a:spcPct val="120000"/>
              </a:lnSpc>
              <a:buClr>
                <a:srgbClr val="003399"/>
              </a:buClr>
              <a:buSzPct val="45000"/>
              <a:defRPr sz="1800"/>
            </a:pPr>
            <a:r>
              <a:rPr lang="fr-BE" sz="2000" dirty="0">
                <a:solidFill>
                  <a:srgbClr val="000000"/>
                </a:solidFill>
                <a:latin typeface="Calibri" pitchFamily="18"/>
                <a:ea typeface="Microsoft YaHei" pitchFamily="2"/>
                <a:sym typeface="Wingdings" panose="05000000000000000000" pitchFamily="2" charset="2"/>
              </a:rPr>
              <a:t> </a:t>
            </a:r>
            <a:r>
              <a:rPr lang="fr-BE" sz="2000" dirty="0" smtClean="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b="0" i="0" u="none" strike="noStrike" kern="1200" spc="0" dirty="0" smtClean="0">
                <a:ln>
                  <a:noFill/>
                </a:ln>
                <a:solidFill>
                  <a:srgbClr val="000000"/>
                </a:solidFill>
                <a:latin typeface="Calibri" pitchFamily="18"/>
                <a:ea typeface="Microsoft YaHei" pitchFamily="2"/>
                <a:cs typeface="Mangal" pitchFamily="2"/>
              </a:rPr>
              <a:t>des années précédentes ( ex : frais de fonctionnement)</a:t>
            </a:r>
          </a:p>
          <a:p>
            <a:pPr marL="0" lvl="1">
              <a:lnSpc>
                <a:spcPct val="120000"/>
              </a:lnSpc>
              <a:buClr>
                <a:srgbClr val="003399"/>
              </a:buClr>
              <a:buSzPct val="45000"/>
              <a:defRPr sz="1800"/>
            </a:pPr>
            <a:r>
              <a:rPr lang="fr-BE" sz="2000" dirty="0">
                <a:solidFill>
                  <a:srgbClr val="000000"/>
                </a:solidFill>
                <a:latin typeface="Calibri" pitchFamily="18"/>
                <a:ea typeface="Microsoft YaHei" pitchFamily="2"/>
                <a:sym typeface="Wingdings" panose="05000000000000000000" pitchFamily="2" charset="2"/>
              </a:rPr>
              <a:t> </a:t>
            </a:r>
            <a:r>
              <a:rPr lang="fr-BE" sz="2000" dirty="0" smtClean="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dirty="0" smtClean="0">
                <a:solidFill>
                  <a:srgbClr val="000000"/>
                </a:solidFill>
                <a:latin typeface="Calibri" pitchFamily="18"/>
                <a:ea typeface="Microsoft YaHei" pitchFamily="2"/>
                <a:cs typeface="Mangal" pitchFamily="2"/>
              </a:rPr>
              <a:t>de postes aléatoires basés sur la prudence ( ex : frais d’entretien ) </a:t>
            </a:r>
          </a:p>
          <a:p>
            <a:pPr marL="0" marR="0" lvl="1" indent="0" algn="l" rtl="0" hangingPunct="1">
              <a:lnSpc>
                <a:spcPct val="120000"/>
              </a:lnSpc>
              <a:spcBef>
                <a:spcPts val="0"/>
              </a:spcBef>
              <a:spcAft>
                <a:spcPts val="0"/>
              </a:spcAft>
              <a:buClr>
                <a:srgbClr val="003399"/>
              </a:buClr>
              <a:buSzPct val="45000"/>
              <a:tabLst/>
              <a:defRPr sz="1800"/>
            </a:pPr>
            <a:r>
              <a:rPr lang="fr-BE" sz="2000" b="0" i="0" u="none" strike="noStrike" kern="1200" spc="0" dirty="0" smtClean="0">
                <a:ln>
                  <a:noFill/>
                </a:ln>
                <a:solidFill>
                  <a:srgbClr val="000000"/>
                </a:solidFill>
                <a:latin typeface="Calibri" pitchFamily="18"/>
                <a:ea typeface="Microsoft YaHei" pitchFamily="2"/>
                <a:cs typeface="Mangal" pitchFamily="2"/>
              </a:rPr>
              <a:t>De petites variations peuvent parfois engendrer des différences importantes</a:t>
            </a:r>
          </a:p>
          <a:p>
            <a:pPr marL="0" marR="0" lvl="1" indent="0" algn="l" rtl="0" hangingPunct="1">
              <a:lnSpc>
                <a:spcPct val="120000"/>
              </a:lnSpc>
              <a:spcBef>
                <a:spcPts val="0"/>
              </a:spcBef>
              <a:spcAft>
                <a:spcPts val="0"/>
              </a:spcAft>
              <a:buClr>
                <a:srgbClr val="003399"/>
              </a:buClr>
              <a:buSzPct val="45000"/>
              <a:tabLst/>
              <a:defRPr sz="1800"/>
            </a:pPr>
            <a:r>
              <a:rPr lang="fr-BE" sz="2000" dirty="0" smtClean="0">
                <a:solidFill>
                  <a:srgbClr val="000000"/>
                </a:solidFill>
                <a:latin typeface="Calibri" pitchFamily="18"/>
                <a:ea typeface="Microsoft YaHei" pitchFamily="2"/>
                <a:cs typeface="Mangal" pitchFamily="2"/>
              </a:rPr>
              <a:t>Le budget comptable sert de base au budget de trésorerie.</a:t>
            </a:r>
            <a:endParaRPr lang="fr-BE" sz="2000" b="0" i="0" u="none" strike="noStrike" kern="1200" spc="0" dirty="0" smtClean="0">
              <a:ln>
                <a:noFill/>
              </a:ln>
              <a:solidFill>
                <a:srgbClr val="000000"/>
              </a:solidFill>
              <a:latin typeface="Calibri" pitchFamily="18"/>
              <a:ea typeface="Microsoft YaHei" pitchFamily="2"/>
              <a:cs typeface="Mangal" pitchFamily="2"/>
            </a:endParaRPr>
          </a:p>
          <a:p>
            <a:pPr marL="0" marR="0" lvl="0" indent="0" algn="l" rtl="0" hangingPunct="1">
              <a:lnSpc>
                <a:spcPct val="120000"/>
              </a:lnSpc>
              <a:spcBef>
                <a:spcPts val="0"/>
              </a:spcBef>
              <a:spcAft>
                <a:spcPts val="0"/>
              </a:spcAft>
              <a:buClr>
                <a:srgbClr val="003399"/>
              </a:buClr>
              <a:buSzPct val="45000"/>
              <a:tabLst/>
              <a:defRPr sz="1800"/>
            </a:pPr>
            <a:endParaRPr lang="fr-BE" sz="2000" dirty="0">
              <a:solidFill>
                <a:srgbClr val="000000"/>
              </a:solidFill>
              <a:latin typeface="Calibri" pitchFamily="18"/>
              <a:ea typeface="Microsoft YaHei" pitchFamily="2"/>
              <a:cs typeface="Mangal" pitchFamily="2"/>
            </a:endParaRPr>
          </a:p>
          <a:p>
            <a:pPr marL="0" marR="0" lvl="0" indent="0" algn="l" rtl="0" hangingPunct="1">
              <a:lnSpc>
                <a:spcPct val="120000"/>
              </a:lnSpc>
              <a:spcBef>
                <a:spcPts val="0"/>
              </a:spcBef>
              <a:spcAft>
                <a:spcPts val="0"/>
              </a:spcAft>
              <a:buClr>
                <a:srgbClr val="003399"/>
              </a:buClr>
              <a:buSzPct val="45000"/>
              <a:tabLst/>
              <a:defRPr sz="1800"/>
            </a:pPr>
            <a:r>
              <a:rPr lang="fr-BE" sz="2000" b="1" i="0" u="none" strike="noStrike" kern="1200" spc="0" dirty="0" smtClean="0">
                <a:ln>
                  <a:noFill/>
                </a:ln>
                <a:solidFill>
                  <a:srgbClr val="000000"/>
                </a:solidFill>
                <a:latin typeface="Calibri" pitchFamily="18"/>
                <a:ea typeface="Microsoft YaHei" pitchFamily="2"/>
                <a:cs typeface="Mangal" pitchFamily="2"/>
              </a:rPr>
              <a:t>Budget de trésorerie</a:t>
            </a:r>
          </a:p>
          <a:p>
            <a:pPr lvl="0">
              <a:lnSpc>
                <a:spcPct val="120000"/>
              </a:lnSpc>
              <a:buClr>
                <a:srgbClr val="003399"/>
              </a:buClr>
              <a:buSzPct val="45000"/>
              <a:defRPr sz="1800"/>
            </a:pPr>
            <a:r>
              <a:rPr lang="fr-BE" sz="2000" b="1" dirty="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dirty="0">
                <a:solidFill>
                  <a:srgbClr val="000000"/>
                </a:solidFill>
                <a:latin typeface="Calibri" pitchFamily="18"/>
                <a:ea typeface="Microsoft YaHei" pitchFamily="2"/>
                <a:sym typeface="Wingdings" panose="05000000000000000000" pitchFamily="2" charset="2"/>
              </a:rPr>
              <a:t>L</a:t>
            </a:r>
            <a:r>
              <a:rPr lang="fr-BE" sz="2000" b="0" i="0" u="none" strike="noStrike" kern="1200" spc="0" dirty="0" smtClean="0">
                <a:ln>
                  <a:noFill/>
                </a:ln>
                <a:solidFill>
                  <a:srgbClr val="000000"/>
                </a:solidFill>
                <a:latin typeface="Calibri" pitchFamily="18"/>
                <a:ea typeface="Microsoft YaHei" pitchFamily="2"/>
                <a:cs typeface="Mangal" pitchFamily="2"/>
              </a:rPr>
              <a:t>e budget  montre que la trésorerie  est suffisante pour couvrir les dépenses prévues dans les mois à venir </a:t>
            </a:r>
            <a:endParaRPr lang="fr-BE" sz="2000" dirty="0">
              <a:solidFill>
                <a:srgbClr val="000000"/>
              </a:solidFill>
              <a:latin typeface="Calibri" pitchFamily="18"/>
              <a:ea typeface="Microsoft YaHei" pitchFamily="2"/>
              <a:cs typeface="Mangal" pitchFamily="2"/>
            </a:endParaRPr>
          </a:p>
          <a:p>
            <a:pPr lvl="0">
              <a:lnSpc>
                <a:spcPct val="120000"/>
              </a:lnSpc>
              <a:buClr>
                <a:srgbClr val="003399"/>
              </a:buClr>
              <a:buSzPct val="45000"/>
              <a:tabLst>
                <a:tab pos="87313" algn="l"/>
              </a:tabLst>
              <a:defRPr sz="1800"/>
            </a:pPr>
            <a:r>
              <a:rPr lang="fr-BE" sz="2000" dirty="0">
                <a:solidFill>
                  <a:srgbClr val="000000"/>
                </a:solidFill>
                <a:latin typeface="Calibri" pitchFamily="18"/>
                <a:ea typeface="Microsoft YaHei" pitchFamily="2"/>
                <a:sym typeface="Wingdings" panose="05000000000000000000" pitchFamily="2" charset="2"/>
              </a:rPr>
              <a:t> </a:t>
            </a:r>
            <a:r>
              <a:rPr lang="fr-BE" sz="2000" dirty="0" smtClean="0">
                <a:latin typeface="Calibri" pitchFamily="18"/>
                <a:sym typeface="Wingdings" panose="05000000000000000000" pitchFamily="2" charset="2"/>
              </a:rPr>
              <a:t> </a:t>
            </a:r>
            <a:r>
              <a:rPr lang="fr-BE" sz="2000" dirty="0">
                <a:solidFill>
                  <a:srgbClr val="000000"/>
                </a:solidFill>
                <a:latin typeface="Calibri" pitchFamily="18"/>
                <a:ea typeface="Microsoft YaHei" pitchFamily="2"/>
                <a:sym typeface="Wingdings" panose="05000000000000000000" pitchFamily="2" charset="2"/>
              </a:rPr>
              <a:t>U</a:t>
            </a:r>
            <a:r>
              <a:rPr lang="fr-BE" sz="2000" b="0" i="0" u="none" strike="noStrike" kern="1200" spc="0" dirty="0" smtClean="0">
                <a:ln>
                  <a:noFill/>
                </a:ln>
                <a:solidFill>
                  <a:srgbClr val="000000"/>
                </a:solidFill>
                <a:latin typeface="Calibri" pitchFamily="18"/>
                <a:ea typeface="Microsoft YaHei" pitchFamily="2"/>
                <a:cs typeface="Mangal" pitchFamily="2"/>
              </a:rPr>
              <a:t>ne projection à quatre ans, qui est revue semestriellement , indique </a:t>
            </a:r>
            <a:r>
              <a:rPr lang="fr-BE" sz="2000" b="0" i="0" u="none" strike="noStrike" kern="1200" spc="0" dirty="0">
                <a:ln>
                  <a:noFill/>
                </a:ln>
                <a:solidFill>
                  <a:srgbClr val="000000"/>
                </a:solidFill>
                <a:latin typeface="Calibri" pitchFamily="18"/>
                <a:ea typeface="Microsoft YaHei" pitchFamily="2"/>
                <a:cs typeface="Mangal" pitchFamily="2"/>
              </a:rPr>
              <a:t>que </a:t>
            </a:r>
            <a:r>
              <a:rPr lang="fr-BE" sz="2000" b="0" i="0" u="none" strike="noStrike" kern="1200" spc="0" dirty="0" smtClean="0">
                <a:ln>
                  <a:noFill/>
                </a:ln>
                <a:solidFill>
                  <a:srgbClr val="000000"/>
                </a:solidFill>
                <a:latin typeface="Calibri" pitchFamily="18"/>
                <a:ea typeface="Microsoft YaHei" pitchFamily="2"/>
                <a:cs typeface="Mangal" pitchFamily="2"/>
              </a:rPr>
              <a:t> les projets actuellement acceptés  pourront  être réalisés sans emprunt extérieur        </a:t>
            </a:r>
            <a:endParaRPr lang="fr-BE" sz="2000" b="0" i="0" u="none" strike="noStrike" kern="1200" spc="0" dirty="0">
              <a:ln>
                <a:noFill/>
              </a:ln>
              <a:solidFill>
                <a:srgbClr val="000000"/>
              </a:solidFill>
              <a:latin typeface="Calibri" pitchFamily="18"/>
              <a:ea typeface="Microsoft YaHei" pitchFamily="2"/>
              <a:cs typeface="Mangal" pitchFamily="2"/>
            </a:endParaRPr>
          </a:p>
          <a:p>
            <a:pPr marL="457200" marR="0" lvl="0" indent="0" algn="l" rtl="0" hangingPunct="1">
              <a:lnSpc>
                <a:spcPct val="120000"/>
              </a:lnSpc>
              <a:spcBef>
                <a:spcPts val="0"/>
              </a:spcBef>
              <a:spcAft>
                <a:spcPts val="0"/>
              </a:spcAft>
              <a:buNone/>
              <a:tabLst/>
              <a:defRPr sz="1800"/>
            </a:pPr>
            <a:r>
              <a:rPr lang="fr-BE" sz="1800" b="0" i="0" u="none" strike="noStrike" kern="1200" spc="0" dirty="0">
                <a:ln>
                  <a:noFill/>
                </a:ln>
                <a:solidFill>
                  <a:srgbClr val="000000"/>
                </a:solidFill>
                <a:latin typeface="Calibri" pitchFamily="18"/>
                <a:ea typeface="Microsoft YaHei" pitchFamily="2"/>
                <a:cs typeface="Mangal" pitchFamily="2"/>
              </a:rPr>
              <a:t>      </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646" y="452307"/>
            <a:ext cx="923267" cy="904615"/>
          </a:xfrm>
          <a:prstGeom prst="rect">
            <a:avLst/>
          </a:prstGeom>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3" name="ZoneTexte 1"/>
          <p:cNvSpPr/>
          <p:nvPr/>
        </p:nvSpPr>
        <p:spPr>
          <a:xfrm>
            <a:off x="2746092" y="263880"/>
            <a:ext cx="3126796"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En travaux (2019-2020)</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5" name="ZoneTexte 8"/>
          <p:cNvSpPr/>
          <p:nvPr/>
        </p:nvSpPr>
        <p:spPr>
          <a:xfrm flipH="1">
            <a:off x="22402" y="4279404"/>
            <a:ext cx="2625144" cy="112404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200" b="1" dirty="0" smtClean="0">
                <a:solidFill>
                  <a:srgbClr val="000000"/>
                </a:solidFill>
                <a:latin typeface="Calibri" pitchFamily="18"/>
                <a:ea typeface="Microsoft YaHei" pitchFamily="2"/>
                <a:cs typeface="Mangal" pitchFamily="2"/>
              </a:rPr>
              <a:t>INAUGURE </a:t>
            </a:r>
          </a:p>
          <a:p>
            <a:pPr marL="0" marR="0" lvl="0" indent="0" algn="ctr" rtl="0" hangingPunct="1">
              <a:lnSpc>
                <a:spcPct val="100000"/>
              </a:lnSpc>
              <a:spcBef>
                <a:spcPts val="0"/>
              </a:spcBef>
              <a:spcAft>
                <a:spcPts val="0"/>
              </a:spcAft>
              <a:buNone/>
              <a:tabLst/>
              <a:defRPr sz="1800"/>
            </a:pPr>
            <a:r>
              <a:rPr lang="fr-BE" sz="2200" b="1" dirty="0" err="1" smtClean="0">
                <a:solidFill>
                  <a:srgbClr val="000000"/>
                </a:solidFill>
                <a:latin typeface="Calibri" pitchFamily="18"/>
                <a:ea typeface="Microsoft YaHei" pitchFamily="2"/>
                <a:cs typeface="Mangal" pitchFamily="2"/>
              </a:rPr>
              <a:t>Blvd</a:t>
            </a:r>
            <a:r>
              <a:rPr lang="fr-BE" sz="2200" b="1" dirty="0" smtClean="0">
                <a:solidFill>
                  <a:srgbClr val="000000"/>
                </a:solidFill>
                <a:latin typeface="Calibri" pitchFamily="18"/>
                <a:ea typeface="Microsoft YaHei" pitchFamily="2"/>
                <a:cs typeface="Mangal" pitchFamily="2"/>
              </a:rPr>
              <a:t> Van Haelen </a:t>
            </a:r>
          </a:p>
          <a:p>
            <a:pPr marL="0" marR="0" lvl="0" indent="0" algn="ctr" rtl="0" hangingPunct="1">
              <a:lnSpc>
                <a:spcPct val="100000"/>
              </a:lnSpc>
              <a:spcBef>
                <a:spcPts val="0"/>
              </a:spcBef>
              <a:spcAft>
                <a:spcPts val="0"/>
              </a:spcAft>
              <a:buNone/>
              <a:tabLst/>
              <a:defRPr sz="1800"/>
            </a:pPr>
            <a:r>
              <a:rPr lang="fr-BE" sz="2200" b="1" i="0" u="none" strike="noStrike" kern="1200" spc="0" dirty="0" smtClean="0">
                <a:ln>
                  <a:noFill/>
                </a:ln>
                <a:solidFill>
                  <a:srgbClr val="000000"/>
                </a:solidFill>
                <a:latin typeface="Calibri" pitchFamily="18"/>
                <a:ea typeface="Microsoft YaHei" pitchFamily="2"/>
                <a:cs typeface="Mangal" pitchFamily="2"/>
              </a:rPr>
              <a:t>Forest </a:t>
            </a:r>
            <a:endParaRPr lang="fr-BE" sz="2200" b="1" i="0" u="none" strike="noStrike" kern="1200" spc="0" dirty="0">
              <a:ln>
                <a:noFill/>
              </a:ln>
              <a:solidFill>
                <a:srgbClr val="000000"/>
              </a:solidFill>
              <a:latin typeface="Calibri" pitchFamily="18"/>
              <a:ea typeface="Microsoft YaHei" pitchFamily="2"/>
              <a:cs typeface="Mangal" pitchFamily="2"/>
            </a:endParaRPr>
          </a:p>
        </p:txBody>
      </p:sp>
      <p:sp>
        <p:nvSpPr>
          <p:cNvPr id="6" name="ZoneTexte 9"/>
          <p:cNvSpPr/>
          <p:nvPr/>
        </p:nvSpPr>
        <p:spPr>
          <a:xfrm>
            <a:off x="1475640" y="2997000"/>
            <a:ext cx="4536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fr-BE" sz="1800" b="0" i="0" u="none" strike="noStrike" kern="1200">
              <a:ln>
                <a:noFill/>
              </a:ln>
              <a:latin typeface="Arial" pitchFamily="18"/>
              <a:ea typeface="Microsoft YaHei" pitchFamily="2"/>
              <a:cs typeface="Mangal" pitchFamily="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1690" y="1171519"/>
            <a:ext cx="2300399" cy="306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9093" y="1171519"/>
            <a:ext cx="2298453" cy="30629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03848" y="1171519"/>
            <a:ext cx="2952328" cy="240149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340" y="5707236"/>
            <a:ext cx="923267" cy="904615"/>
          </a:xfrm>
          <a:prstGeom prst="rect">
            <a:avLst/>
          </a:prstGeom>
        </p:spPr>
      </p:pic>
      <p:pic>
        <p:nvPicPr>
          <p:cNvPr id="2" name="Imag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8111" y="4509120"/>
            <a:ext cx="3043801" cy="2033491"/>
          </a:xfrm>
          <a:prstGeom prst="rect">
            <a:avLst/>
          </a:prstGeom>
        </p:spPr>
      </p:pic>
      <p:sp>
        <p:nvSpPr>
          <p:cNvPr id="10" name="ZoneTexte 8"/>
          <p:cNvSpPr/>
          <p:nvPr/>
        </p:nvSpPr>
        <p:spPr>
          <a:xfrm flipH="1">
            <a:off x="6049700" y="4265870"/>
            <a:ext cx="3384375"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ctr"/>
            <a:r>
              <a:rPr lang="fr-BE" sz="2200" b="1" dirty="0"/>
              <a:t>Rue </a:t>
            </a:r>
            <a:r>
              <a:rPr lang="fr-BE" sz="2200" b="1" dirty="0" smtClean="0"/>
              <a:t>G.de Bouillon </a:t>
            </a:r>
          </a:p>
          <a:p>
            <a:pPr algn="ctr"/>
            <a:r>
              <a:rPr lang="fr-BE" sz="2200" b="1" dirty="0" smtClean="0"/>
              <a:t>Saint-Josse</a:t>
            </a:r>
            <a:endParaRPr lang="fr-BE" sz="2200" b="1" dirty="0"/>
          </a:p>
        </p:txBody>
      </p:sp>
      <p:sp>
        <p:nvSpPr>
          <p:cNvPr id="11" name="ZoneTexte 8"/>
          <p:cNvSpPr/>
          <p:nvPr/>
        </p:nvSpPr>
        <p:spPr>
          <a:xfrm flipH="1">
            <a:off x="6659840" y="5769714"/>
            <a:ext cx="2232249"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ctr"/>
            <a:r>
              <a:rPr lang="fr-BE" sz="2200" b="1" dirty="0" smtClean="0"/>
              <a:t>Av. d'</a:t>
            </a:r>
            <a:r>
              <a:rPr lang="fr-BE" sz="2200" b="1" dirty="0" err="1" smtClean="0"/>
              <a:t>Itterbeek</a:t>
            </a:r>
            <a:r>
              <a:rPr lang="fr-BE" sz="2200" b="1" dirty="0" smtClean="0"/>
              <a:t>  Anderlecht</a:t>
            </a:r>
            <a:endParaRPr lang="fr-BE" sz="2200" b="1" dirty="0"/>
          </a:p>
        </p:txBody>
      </p:sp>
      <p:sp>
        <p:nvSpPr>
          <p:cNvPr id="12" name="ZoneTexte 8"/>
          <p:cNvSpPr/>
          <p:nvPr/>
        </p:nvSpPr>
        <p:spPr>
          <a:xfrm flipH="1">
            <a:off x="3149675" y="3207509"/>
            <a:ext cx="2978599" cy="11553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ctr"/>
            <a:r>
              <a:rPr lang="fr-BE" sz="2400" b="1" dirty="0"/>
              <a:t/>
            </a:r>
            <a:br>
              <a:rPr lang="fr-BE" sz="2400" b="1" dirty="0"/>
            </a:br>
            <a:r>
              <a:rPr lang="fr-BE" sz="2200" b="1" dirty="0"/>
              <a:t>Rue des </a:t>
            </a:r>
            <a:r>
              <a:rPr lang="fr-BE" sz="2200" b="1" dirty="0" err="1"/>
              <a:t>Quatre-Vents</a:t>
            </a:r>
            <a:r>
              <a:rPr lang="fr-BE" sz="2200" b="1" dirty="0"/>
              <a:t> </a:t>
            </a:r>
            <a:r>
              <a:rPr lang="fr-BE" sz="2200" b="1" dirty="0" err="1" smtClean="0"/>
              <a:t>Molenbeek</a:t>
            </a:r>
            <a:endParaRPr lang="fr-BE" sz="2200" b="1"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Cyc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25146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018_FundGener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496" y="5415164"/>
            <a:ext cx="2213768" cy="99376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ondation Roi Baudou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127" y="3081279"/>
            <a:ext cx="2009775" cy="88582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544" y="5046653"/>
            <a:ext cx="2409825" cy="1647825"/>
          </a:xfrm>
          <a:prstGeom prst="rect">
            <a:avLst/>
          </a:prstGeom>
        </p:spPr>
      </p:pic>
      <p:pic>
        <p:nvPicPr>
          <p:cNvPr id="13" name="Picture 2"/>
          <p:cNvPicPr>
            <a:picLocks noChangeAspect="1"/>
          </p:cNvPicPr>
          <p:nvPr/>
        </p:nvPicPr>
        <p:blipFill>
          <a:blip r:embed="rId6">
            <a:lum/>
            <a:alphaModFix/>
          </a:blip>
          <a:srcRect/>
          <a:stretch>
            <a:fillRect/>
          </a:stretch>
        </p:blipFill>
        <p:spPr>
          <a:xfrm>
            <a:off x="83853" y="4201343"/>
            <a:ext cx="3258360" cy="785520"/>
          </a:xfrm>
          <a:prstGeom prst="rect">
            <a:avLst/>
          </a:prstGeom>
          <a:noFill/>
          <a:ln>
            <a:noFill/>
          </a:ln>
        </p:spPr>
      </p:pic>
      <p:sp>
        <p:nvSpPr>
          <p:cNvPr id="5" name="ZoneTexte 4"/>
          <p:cNvSpPr txBox="1"/>
          <p:nvPr/>
        </p:nvSpPr>
        <p:spPr>
          <a:xfrm>
            <a:off x="6219425" y="3977294"/>
            <a:ext cx="2532040" cy="830997"/>
          </a:xfrm>
          <a:prstGeom prst="rect">
            <a:avLst/>
          </a:prstGeom>
          <a:noFill/>
        </p:spPr>
        <p:txBody>
          <a:bodyPr wrap="none" rtlCol="0">
            <a:spAutoFit/>
          </a:bodyPr>
          <a:lstStyle/>
          <a:p>
            <a:pPr algn="ctr"/>
            <a:r>
              <a:rPr lang="fr-BE" sz="2400" b="1" dirty="0" smtClean="0">
                <a:solidFill>
                  <a:srgbClr val="000099"/>
                </a:solidFill>
              </a:rPr>
              <a:t>Home </a:t>
            </a:r>
            <a:r>
              <a:rPr lang="fr-BE" sz="2400" b="1" dirty="0" err="1" smtClean="0">
                <a:solidFill>
                  <a:srgbClr val="000099"/>
                </a:solidFill>
              </a:rPr>
              <a:t>Sweet</a:t>
            </a:r>
            <a:r>
              <a:rPr lang="fr-BE" sz="2400" b="1" dirty="0" smtClean="0">
                <a:solidFill>
                  <a:srgbClr val="000099"/>
                </a:solidFill>
              </a:rPr>
              <a:t> Coop</a:t>
            </a:r>
          </a:p>
          <a:p>
            <a:pPr algn="ctr"/>
            <a:r>
              <a:rPr lang="fr-BE" sz="2400" b="1" dirty="0" err="1" smtClean="0">
                <a:solidFill>
                  <a:srgbClr val="000099"/>
                </a:solidFill>
              </a:rPr>
              <a:t>scrls</a:t>
            </a:r>
            <a:endParaRPr lang="fr-BE" sz="2400" b="1" dirty="0">
              <a:solidFill>
                <a:srgbClr val="000099"/>
              </a:solidFill>
            </a:endParaRPr>
          </a:p>
        </p:txBody>
      </p:sp>
      <p:pic>
        <p:nvPicPr>
          <p:cNvPr id="1048" name="Picture 24" descr="Association Ethique Récoltes Fonds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69" y="1568443"/>
            <a:ext cx="1181100" cy="120967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abitat et Humanis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131" y="4926678"/>
            <a:ext cx="3229551" cy="8127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Living Labs Brussels Retrofit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0747" y="1447547"/>
            <a:ext cx="2728759" cy="725734"/>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4"/>
          <p:cNvPicPr>
            <a:picLocks noChangeAspect="1"/>
          </p:cNvPicPr>
          <p:nvPr/>
        </p:nvPicPr>
        <p:blipFill>
          <a:blip r:embed="rId10">
            <a:lum/>
            <a:alphaModFix/>
          </a:blip>
          <a:srcRect/>
          <a:stretch>
            <a:fillRect/>
          </a:stretch>
        </p:blipFill>
        <p:spPr>
          <a:xfrm>
            <a:off x="2829597" y="402882"/>
            <a:ext cx="3170160" cy="955080"/>
          </a:xfrm>
          <a:prstGeom prst="rect">
            <a:avLst/>
          </a:prstGeom>
          <a:noFill/>
          <a:ln>
            <a:noFill/>
          </a:ln>
        </p:spPr>
      </p:pic>
      <p:sp>
        <p:nvSpPr>
          <p:cNvPr id="31" name="Rectangle 1"/>
          <p:cNvSpPr/>
          <p:nvPr/>
        </p:nvSpPr>
        <p:spPr>
          <a:xfrm>
            <a:off x="2829597" y="174823"/>
            <a:ext cx="2849400"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400" b="1" i="0" u="none" strike="noStrike" kern="1200" spc="0" dirty="0">
                <a:ln>
                  <a:noFill/>
                </a:ln>
                <a:solidFill>
                  <a:srgbClr val="000000"/>
                </a:solidFill>
                <a:latin typeface="Calibri" pitchFamily="18"/>
                <a:ea typeface="Microsoft YaHei" pitchFamily="2"/>
                <a:cs typeface="Mangal" pitchFamily="2"/>
              </a:rPr>
              <a:t>Relations extérieures</a:t>
            </a:r>
          </a:p>
        </p:txBody>
      </p:sp>
      <p:sp>
        <p:nvSpPr>
          <p:cNvPr id="12" name="ZoneTexte 11"/>
          <p:cNvSpPr txBox="1"/>
          <p:nvPr/>
        </p:nvSpPr>
        <p:spPr>
          <a:xfrm>
            <a:off x="6309906" y="3081279"/>
            <a:ext cx="2834094" cy="584775"/>
          </a:xfrm>
          <a:prstGeom prst="rect">
            <a:avLst/>
          </a:prstGeom>
          <a:noFill/>
        </p:spPr>
        <p:txBody>
          <a:bodyPr wrap="square" rtlCol="0">
            <a:spAutoFit/>
          </a:bodyPr>
          <a:lstStyle/>
          <a:p>
            <a:r>
              <a:rPr lang="fr-BE" sz="3200" dirty="0" smtClean="0">
                <a:solidFill>
                  <a:srgbClr val="000099"/>
                </a:solidFill>
              </a:rPr>
              <a:t>F’IN COMMON</a:t>
            </a:r>
            <a:endParaRPr lang="fr-BE" sz="3200" dirty="0">
              <a:solidFill>
                <a:srgbClr val="000099"/>
              </a:solidFill>
            </a:endParaRPr>
          </a:p>
        </p:txBody>
      </p:sp>
      <p:pic>
        <p:nvPicPr>
          <p:cNvPr id="10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8988" y="5870565"/>
            <a:ext cx="16192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97535" y="229201"/>
            <a:ext cx="28352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6544" y="229201"/>
            <a:ext cx="2365573" cy="1032967"/>
          </a:xfrm>
          <a:prstGeom prst="rect">
            <a:avLst/>
          </a:prstGeom>
        </p:spPr>
      </p:pic>
      <p:pic>
        <p:nvPicPr>
          <p:cNvPr id="6" name="Imag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09129" y="2491635"/>
            <a:ext cx="2085975" cy="857250"/>
          </a:xfrm>
          <a:prstGeom prst="rect">
            <a:avLst/>
          </a:prstGeom>
        </p:spPr>
      </p:pic>
      <p:pic>
        <p:nvPicPr>
          <p:cNvPr id="7" name="Imag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51289" y="3977294"/>
            <a:ext cx="2457450" cy="1095375"/>
          </a:xfrm>
          <a:prstGeom prst="rect">
            <a:avLst/>
          </a:prstGeom>
        </p:spPr>
      </p:pic>
      <p:pic>
        <p:nvPicPr>
          <p:cNvPr id="8" name="Imag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79793" y="1769311"/>
            <a:ext cx="1914525" cy="904875"/>
          </a:xfrm>
          <a:prstGeom prst="rect">
            <a:avLst/>
          </a:prstGeom>
        </p:spPr>
      </p:pic>
      <p:pic>
        <p:nvPicPr>
          <p:cNvPr id="9" name="Imag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24771" y="2302590"/>
            <a:ext cx="1474986" cy="993060"/>
          </a:xfrm>
          <a:prstGeom prst="rect">
            <a:avLst/>
          </a:prstGeom>
        </p:spPr>
      </p:pic>
      <p:pic>
        <p:nvPicPr>
          <p:cNvPr id="16" name="Image 1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6677" y="3524192"/>
            <a:ext cx="2657475" cy="485775"/>
          </a:xfrm>
          <a:prstGeom prst="rect">
            <a:avLst/>
          </a:prstGeom>
        </p:spPr>
      </p:pic>
    </p:spTree>
    <p:extLst>
      <p:ext uri="{BB962C8B-B14F-4D97-AF65-F5344CB8AC3E}">
        <p14:creationId xmlns:p14="http://schemas.microsoft.com/office/powerpoint/2010/main" val="1282206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3" name="ZoneTexte 1"/>
          <p:cNvSpPr/>
          <p:nvPr/>
        </p:nvSpPr>
        <p:spPr>
          <a:xfrm>
            <a:off x="3678468" y="3263221"/>
            <a:ext cx="1836000"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400" b="1" i="0" u="none" strike="noStrike" kern="1200" spc="0" dirty="0" smtClean="0">
                <a:ln>
                  <a:noFill/>
                </a:ln>
                <a:solidFill>
                  <a:srgbClr val="000000"/>
                </a:solidFill>
                <a:latin typeface="Calibri" pitchFamily="18"/>
                <a:ea typeface="Microsoft YaHei" pitchFamily="2"/>
                <a:cs typeface="Mangal" pitchFamily="2"/>
              </a:rPr>
              <a:t>Organisation</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4" name="ZoneTexte 2"/>
          <p:cNvSpPr/>
          <p:nvPr/>
        </p:nvSpPr>
        <p:spPr>
          <a:xfrm>
            <a:off x="237704" y="4005064"/>
            <a:ext cx="8717528" cy="23449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lvl="0">
              <a:buClr>
                <a:srgbClr val="003399"/>
              </a:buClr>
              <a:buSzPct val="45000"/>
              <a:tabLst>
                <a:tab pos="271463" algn="l"/>
              </a:tabLst>
              <a:defRPr sz="1800"/>
            </a:pPr>
            <a:r>
              <a:rPr lang="fr-BE" sz="2400" b="0" i="0" u="none" strike="noStrike" kern="1200" spc="0" dirty="0" smtClean="0">
                <a:ln>
                  <a:noFill/>
                </a:ln>
                <a:solidFill>
                  <a:srgbClr val="000000"/>
                </a:solidFill>
                <a:latin typeface="Calibri" pitchFamily="18"/>
                <a:ea typeface="Microsoft YaHei" pitchFamily="2"/>
                <a:cs typeface="Mangal" pitchFamily="2"/>
              </a:rPr>
              <a:t>Fonctionnement du conseil d’administration </a:t>
            </a:r>
          </a:p>
          <a:p>
            <a:pPr lvl="1">
              <a:buClr>
                <a:srgbClr val="003399"/>
              </a:buClr>
              <a:buSzPct val="45000"/>
              <a:tabLst>
                <a:tab pos="271463" algn="l"/>
              </a:tabLst>
              <a:defRPr sz="1800"/>
            </a:pPr>
            <a:r>
              <a:rPr lang="fr-BE" sz="2400" dirty="0" smtClean="0">
                <a:solidFill>
                  <a:srgbClr val="000000"/>
                </a:solidFill>
                <a:latin typeface="Calibri" pitchFamily="18"/>
                <a:ea typeface="Microsoft YaHei" pitchFamily="2"/>
                <a:cs typeface="Mangal" pitchFamily="2"/>
                <a:sym typeface="Wingdings"/>
              </a:rPr>
              <a:t> </a:t>
            </a:r>
            <a:r>
              <a:rPr lang="fr-BE" sz="2400" dirty="0" smtClean="0">
                <a:solidFill>
                  <a:srgbClr val="000000"/>
                </a:solidFill>
                <a:latin typeface="Calibri" pitchFamily="18"/>
                <a:ea typeface="Microsoft YaHei" pitchFamily="2"/>
                <a:cs typeface="Mangal" pitchFamily="2"/>
              </a:rPr>
              <a:t>10 réunions en 2019 chacune abordant 4 domaines</a:t>
            </a:r>
          </a:p>
          <a:p>
            <a:pPr lvl="0">
              <a:buClr>
                <a:srgbClr val="003399"/>
              </a:buClr>
              <a:buSzPct val="45000"/>
              <a:tabLst>
                <a:tab pos="271463" algn="l"/>
              </a:tabLst>
              <a:defRPr sz="1800"/>
            </a:pPr>
            <a:r>
              <a:rPr lang="fr-BE" sz="2400" b="0" i="0" u="none" strike="noStrike" kern="1200" spc="0" dirty="0" smtClean="0">
                <a:ln>
                  <a:noFill/>
                </a:ln>
                <a:solidFill>
                  <a:srgbClr val="000000"/>
                </a:solidFill>
                <a:latin typeface="Calibri" pitchFamily="18"/>
                <a:ea typeface="Microsoft YaHei" pitchFamily="2"/>
                <a:cs typeface="Mangal" pitchFamily="2"/>
              </a:rPr>
              <a:t>			</a:t>
            </a:r>
            <a:r>
              <a:rPr lang="fr-BE" sz="2400" b="0" i="0" u="none" strike="noStrike" kern="1200" spc="0" dirty="0" smtClean="0">
                <a:ln>
                  <a:noFill/>
                </a:ln>
                <a:solidFill>
                  <a:srgbClr val="000000"/>
                </a:solidFill>
                <a:latin typeface="Calibri" pitchFamily="18"/>
                <a:ea typeface="Microsoft YaHei" pitchFamily="2"/>
                <a:cs typeface="Mangal" pitchFamily="2"/>
                <a:sym typeface="Wingdings"/>
              </a:rPr>
              <a:t>  gestion locative et relations avec LPT</a:t>
            </a:r>
          </a:p>
          <a:p>
            <a:pPr lvl="0">
              <a:buClr>
                <a:srgbClr val="003399"/>
              </a:buClr>
              <a:buSzPct val="45000"/>
              <a:tabLst>
                <a:tab pos="271463" algn="l"/>
              </a:tabLst>
              <a:defRPr sz="1800"/>
            </a:pPr>
            <a:r>
              <a:rPr lang="fr-BE" sz="2400" dirty="0">
                <a:solidFill>
                  <a:srgbClr val="000000"/>
                </a:solidFill>
                <a:latin typeface="Calibri" pitchFamily="18"/>
                <a:ea typeface="Microsoft YaHei" pitchFamily="2"/>
                <a:cs typeface="Mangal" pitchFamily="2"/>
                <a:sym typeface="Wingdings"/>
              </a:rPr>
              <a:t>	</a:t>
            </a:r>
            <a:r>
              <a:rPr lang="fr-BE" sz="2400" dirty="0" smtClean="0">
                <a:solidFill>
                  <a:srgbClr val="000000"/>
                </a:solidFill>
                <a:latin typeface="Calibri" pitchFamily="18"/>
                <a:ea typeface="Microsoft YaHei" pitchFamily="2"/>
                <a:cs typeface="Mangal" pitchFamily="2"/>
                <a:sym typeface="Wingdings"/>
              </a:rPr>
              <a:t>		  matières financières,  techniques et administratives</a:t>
            </a:r>
          </a:p>
          <a:p>
            <a:pPr lvl="0">
              <a:buClr>
                <a:srgbClr val="003399"/>
              </a:buClr>
              <a:buSzPct val="45000"/>
              <a:tabLst>
                <a:tab pos="271463" algn="l"/>
              </a:tabLst>
              <a:defRPr sz="1800"/>
            </a:pPr>
            <a:r>
              <a:rPr lang="fr-BE" sz="2400" b="0" i="0" u="none" strike="noStrike" kern="1200" spc="0" dirty="0">
                <a:ln>
                  <a:noFill/>
                </a:ln>
                <a:solidFill>
                  <a:srgbClr val="000000"/>
                </a:solidFill>
                <a:latin typeface="Calibri" pitchFamily="18"/>
                <a:ea typeface="Microsoft YaHei" pitchFamily="2"/>
                <a:cs typeface="Mangal" pitchFamily="2"/>
                <a:sym typeface="Wingdings"/>
              </a:rPr>
              <a:t>	</a:t>
            </a:r>
            <a:r>
              <a:rPr lang="fr-BE" sz="2400" b="0" i="0" u="none" strike="noStrike" kern="1200" spc="0" dirty="0" smtClean="0">
                <a:ln>
                  <a:noFill/>
                </a:ln>
                <a:solidFill>
                  <a:srgbClr val="000000"/>
                </a:solidFill>
                <a:latin typeface="Calibri" pitchFamily="18"/>
                <a:ea typeface="Microsoft YaHei" pitchFamily="2"/>
                <a:cs typeface="Mangal" pitchFamily="2"/>
                <a:sym typeface="Wingdings"/>
              </a:rPr>
              <a:t>		  relations extérieures </a:t>
            </a:r>
          </a:p>
          <a:p>
            <a:pPr lvl="0">
              <a:buClr>
                <a:srgbClr val="003399"/>
              </a:buClr>
              <a:buSzPct val="45000"/>
              <a:tabLst>
                <a:tab pos="271463" algn="l"/>
              </a:tabLst>
              <a:defRPr sz="1800"/>
            </a:pPr>
            <a:r>
              <a:rPr lang="fr-BE" sz="2400" b="0" i="0" u="none" strike="noStrike" kern="1200" spc="0" dirty="0" smtClean="0">
                <a:ln>
                  <a:noFill/>
                </a:ln>
                <a:solidFill>
                  <a:srgbClr val="000000"/>
                </a:solidFill>
                <a:latin typeface="Calibri" pitchFamily="18"/>
                <a:ea typeface="Microsoft YaHei" pitchFamily="2"/>
                <a:cs typeface="Mangal" pitchFamily="2"/>
              </a:rPr>
              <a:t>			</a:t>
            </a:r>
            <a:r>
              <a:rPr lang="fr-BE" sz="2400" b="0" i="0" u="none" strike="noStrike" kern="1200" spc="0" dirty="0" smtClean="0">
                <a:ln>
                  <a:noFill/>
                </a:ln>
                <a:solidFill>
                  <a:srgbClr val="000000"/>
                </a:solidFill>
                <a:latin typeface="Calibri" pitchFamily="18"/>
                <a:ea typeface="Microsoft YaHei" pitchFamily="2"/>
                <a:cs typeface="Mangal" pitchFamily="2"/>
                <a:sym typeface="Wingdings"/>
              </a:rPr>
              <a:t>  projets et chantiers </a:t>
            </a:r>
            <a:endParaRPr lang="fr-BE" sz="2400" b="0" i="0" u="none" strike="noStrike" kern="1200" spc="0" dirty="0" smtClean="0">
              <a:ln>
                <a:noFill/>
              </a:ln>
              <a:solidFill>
                <a:srgbClr val="000000"/>
              </a:solidFill>
              <a:latin typeface="Calibri" pitchFamily="18"/>
              <a:ea typeface="Microsoft YaHei" pitchFamily="2"/>
              <a:cs typeface="Mangal" pitchFamily="2"/>
            </a:endParaRPr>
          </a:p>
        </p:txBody>
      </p:sp>
      <p:sp>
        <p:nvSpPr>
          <p:cNvPr id="5" name="ZoneTexte 1"/>
          <p:cNvSpPr/>
          <p:nvPr/>
        </p:nvSpPr>
        <p:spPr>
          <a:xfrm>
            <a:off x="3860646" y="286183"/>
            <a:ext cx="1503783"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400" b="1" i="0" u="none" strike="noStrike" kern="1200" spc="0" dirty="0" smtClean="0">
                <a:ln>
                  <a:noFill/>
                </a:ln>
                <a:solidFill>
                  <a:srgbClr val="000000"/>
                </a:solidFill>
                <a:latin typeface="Calibri" pitchFamily="18"/>
                <a:ea typeface="Microsoft YaHei" pitchFamily="2"/>
                <a:cs typeface="Mangal" pitchFamily="2"/>
              </a:rPr>
              <a:t>Visibilité</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6" name="ZoneTexte 5"/>
          <p:cNvSpPr txBox="1"/>
          <p:nvPr/>
        </p:nvSpPr>
        <p:spPr>
          <a:xfrm>
            <a:off x="282803" y="951691"/>
            <a:ext cx="5752752" cy="2311530"/>
          </a:xfrm>
          <a:prstGeom prst="rect">
            <a:avLst/>
          </a:prstGeom>
          <a:noFill/>
        </p:spPr>
        <p:txBody>
          <a:bodyPr wrap="square" rtlCol="0">
            <a:spAutoFit/>
          </a:bodyPr>
          <a:lstStyle/>
          <a:p>
            <a:pPr marL="342900" lvl="0" indent="-342900">
              <a:buClr>
                <a:srgbClr val="003399"/>
              </a:buClr>
              <a:buSzPct val="45000"/>
              <a:buFont typeface="Wingdings"/>
              <a:buChar char="è"/>
              <a:tabLst>
                <a:tab pos="271463" algn="l"/>
              </a:tabLst>
              <a:defRPr sz="1800"/>
            </a:pPr>
            <a:r>
              <a:rPr lang="fr-BE" sz="2400" dirty="0" smtClean="0">
                <a:solidFill>
                  <a:srgbClr val="000000"/>
                </a:solidFill>
                <a:latin typeface="Calibri" pitchFamily="18"/>
                <a:ea typeface="Microsoft YaHei" pitchFamily="2"/>
                <a:cs typeface="Mangal" pitchFamily="2"/>
              </a:rPr>
              <a:t>Site internet </a:t>
            </a:r>
          </a:p>
          <a:p>
            <a:pPr marL="342900" lvl="0" indent="-342900">
              <a:buClr>
                <a:srgbClr val="003399"/>
              </a:buClr>
              <a:buSzPct val="45000"/>
              <a:buFont typeface="Wingdings"/>
              <a:buChar char="è"/>
              <a:tabLst>
                <a:tab pos="271463" algn="l"/>
              </a:tabLst>
              <a:defRPr sz="1800"/>
            </a:pPr>
            <a:r>
              <a:rPr lang="fr-BE" sz="2400" dirty="0" smtClean="0">
                <a:solidFill>
                  <a:srgbClr val="000000"/>
                </a:solidFill>
                <a:latin typeface="Calibri" pitchFamily="18"/>
                <a:ea typeface="Microsoft YaHei" pitchFamily="2"/>
                <a:cs typeface="Mangal" pitchFamily="2"/>
              </a:rPr>
              <a:t>Bulletin d’information </a:t>
            </a:r>
          </a:p>
          <a:p>
            <a:pPr marL="342900" lvl="0" indent="-342900">
              <a:buClr>
                <a:srgbClr val="003399"/>
              </a:buClr>
              <a:buSzPct val="45000"/>
              <a:buFont typeface="Wingdings"/>
              <a:buChar char="è"/>
              <a:tabLst>
                <a:tab pos="271463" algn="l"/>
              </a:tabLst>
              <a:defRPr sz="1800"/>
            </a:pPr>
            <a:r>
              <a:rPr lang="fr-BE" sz="2400" dirty="0" smtClean="0">
                <a:solidFill>
                  <a:srgbClr val="000000"/>
                </a:solidFill>
                <a:latin typeface="Calibri" pitchFamily="18"/>
                <a:ea typeface="Microsoft YaHei" pitchFamily="2"/>
                <a:cs typeface="Mangal" pitchFamily="2"/>
              </a:rPr>
              <a:t>Dépliant de présentation</a:t>
            </a:r>
          </a:p>
          <a:p>
            <a:pPr marL="342900" lvl="0" indent="-342900">
              <a:buClr>
                <a:srgbClr val="003399"/>
              </a:buClr>
              <a:buSzPct val="45000"/>
              <a:buFont typeface="Wingdings"/>
              <a:buChar char="è"/>
              <a:tabLst>
                <a:tab pos="271463" algn="l"/>
              </a:tabLst>
              <a:defRPr sz="1800"/>
            </a:pPr>
            <a:r>
              <a:rPr lang="fr-BE" sz="2400" dirty="0" smtClean="0">
                <a:solidFill>
                  <a:srgbClr val="000000"/>
                </a:solidFill>
                <a:latin typeface="Calibri" pitchFamily="18"/>
                <a:ea typeface="Microsoft YaHei" pitchFamily="2"/>
                <a:cs typeface="Mangal" pitchFamily="2"/>
              </a:rPr>
              <a:t>Convention de prêt  </a:t>
            </a:r>
          </a:p>
          <a:p>
            <a:pPr marL="342900" lvl="0" indent="-342900">
              <a:buClr>
                <a:srgbClr val="003399"/>
              </a:buClr>
              <a:buSzPct val="45000"/>
              <a:buFont typeface="Wingdings"/>
              <a:buChar char="è"/>
              <a:tabLst>
                <a:tab pos="271463" algn="l"/>
              </a:tabLst>
              <a:defRPr sz="1800"/>
            </a:pPr>
            <a:r>
              <a:rPr lang="fr-BE" sz="2400" dirty="0" smtClean="0">
                <a:solidFill>
                  <a:srgbClr val="000000"/>
                </a:solidFill>
                <a:latin typeface="Calibri" pitchFamily="18"/>
                <a:ea typeface="Microsoft YaHei" pitchFamily="2"/>
                <a:cs typeface="Mangal" pitchFamily="2"/>
              </a:rPr>
              <a:t>Articles de presse</a:t>
            </a:r>
          </a:p>
          <a:p>
            <a:pPr lvl="0">
              <a:lnSpc>
                <a:spcPct val="150000"/>
              </a:lnSpc>
              <a:buClr>
                <a:srgbClr val="003399"/>
              </a:buClr>
              <a:buSzPct val="45000"/>
              <a:tabLst>
                <a:tab pos="271463" algn="l"/>
              </a:tabLst>
              <a:defRPr sz="1800"/>
            </a:pPr>
            <a:endParaRPr lang="fr-BE" dirty="0">
              <a:solidFill>
                <a:srgbClr val="000000"/>
              </a:solidFill>
              <a:latin typeface="Calibri" pitchFamily="18"/>
              <a:ea typeface="Microsoft YaHei" pitchFamily="2"/>
              <a:cs typeface="Mangal" pitchFamily="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32603" y="1150376"/>
            <a:ext cx="3721499" cy="1066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3" name="Rectangle 2"/>
          <p:cNvSpPr/>
          <p:nvPr/>
        </p:nvSpPr>
        <p:spPr>
          <a:xfrm>
            <a:off x="0" y="263880"/>
            <a:ext cx="9143640"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914039" algn="ctr" rtl="0" hangingPunct="1">
              <a:lnSpc>
                <a:spcPct val="100000"/>
              </a:lnSpc>
              <a:spcBef>
                <a:spcPts val="0"/>
              </a:spcBef>
              <a:spcAft>
                <a:spcPts val="0"/>
              </a:spcAft>
              <a:buNone/>
              <a:tabLst/>
              <a:defRPr sz="1800"/>
            </a:pPr>
            <a:r>
              <a:rPr lang="fr-BE" sz="2400" b="1" i="0" u="none" strike="noStrike" kern="1200" spc="0" dirty="0">
                <a:ln>
                  <a:noFill/>
                </a:ln>
                <a:solidFill>
                  <a:srgbClr val="000000"/>
                </a:solidFill>
                <a:latin typeface="Calibri" pitchFamily="18"/>
                <a:ea typeface="Microsoft YaHei" pitchFamily="2"/>
                <a:cs typeface="Mangal" pitchFamily="2"/>
              </a:rPr>
              <a:t>Conseil </a:t>
            </a:r>
            <a:r>
              <a:rPr lang="fr-BE" sz="2400" b="1" i="0" u="none" strike="noStrike" kern="1200" spc="0" dirty="0" smtClean="0">
                <a:ln>
                  <a:noFill/>
                </a:ln>
                <a:solidFill>
                  <a:srgbClr val="000000"/>
                </a:solidFill>
                <a:latin typeface="Calibri" pitchFamily="18"/>
                <a:ea typeface="Microsoft YaHei" pitchFamily="2"/>
                <a:cs typeface="Mangal" pitchFamily="2"/>
              </a:rPr>
              <a:t>d’administration – échéance des mandats </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5" name="ZoneTexte 4"/>
          <p:cNvSpPr/>
          <p:nvPr/>
        </p:nvSpPr>
        <p:spPr>
          <a:xfrm>
            <a:off x="341371" y="5949280"/>
            <a:ext cx="8077763" cy="70292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0" rIns="90000" bIns="45000" anchor="t" anchorCtr="0" compatLnSpc="0">
            <a:spAutoFit/>
          </a:bodyPr>
          <a:lstStyle/>
          <a:p>
            <a:pPr marL="0" marR="0" lvl="0" indent="0" algn="just" rtl="0" hangingPunct="1">
              <a:lnSpc>
                <a:spcPct val="100000"/>
              </a:lnSpc>
              <a:spcBef>
                <a:spcPts val="0"/>
              </a:spcBef>
              <a:spcAft>
                <a:spcPts val="0"/>
              </a:spcAft>
              <a:buClr>
                <a:srgbClr val="003399"/>
              </a:buClr>
              <a:buSzPct val="45000"/>
              <a:tabLst/>
              <a:defRPr sz="1800"/>
            </a:pPr>
            <a:r>
              <a:rPr lang="fr-BE" sz="2400" dirty="0">
                <a:solidFill>
                  <a:srgbClr val="000000"/>
                </a:solidFill>
                <a:latin typeface="Calibri" pitchFamily="18"/>
                <a:ea typeface="Microsoft YaHei" pitchFamily="2"/>
                <a:cs typeface="Mangal" pitchFamily="2"/>
              </a:rPr>
              <a:t>*</a:t>
            </a:r>
            <a:r>
              <a:rPr lang="fr-BE" sz="2400" b="0" i="0" u="none" strike="noStrike" kern="1200" spc="0" dirty="0" smtClean="0">
                <a:ln>
                  <a:noFill/>
                </a:ln>
                <a:solidFill>
                  <a:srgbClr val="000000"/>
                </a:solidFill>
                <a:latin typeface="Calibri" pitchFamily="18"/>
                <a:ea typeface="Microsoft YaHei" pitchFamily="2"/>
                <a:cs typeface="Mangal" pitchFamily="2"/>
              </a:rPr>
              <a:t> </a:t>
            </a:r>
            <a:r>
              <a:rPr lang="fr-BE" b="0" i="0" u="none" strike="noStrike" kern="1200" spc="0" dirty="0" smtClean="0">
                <a:ln>
                  <a:noFill/>
                </a:ln>
                <a:solidFill>
                  <a:srgbClr val="000000"/>
                </a:solidFill>
                <a:latin typeface="Calibri" pitchFamily="18"/>
                <a:ea typeface="Microsoft YaHei" pitchFamily="2"/>
                <a:cs typeface="Mangal" pitchFamily="2"/>
              </a:rPr>
              <a:t>Ces administratrices et administrateurs  se présentent </a:t>
            </a:r>
            <a:r>
              <a:rPr lang="fr-BE" b="0" i="0" u="none" strike="noStrike" kern="1200" spc="0" dirty="0">
                <a:ln>
                  <a:noFill/>
                </a:ln>
                <a:solidFill>
                  <a:srgbClr val="000000"/>
                </a:solidFill>
                <a:latin typeface="Calibri" pitchFamily="18"/>
                <a:ea typeface="Microsoft YaHei" pitchFamily="2"/>
                <a:cs typeface="Mangal" pitchFamily="2"/>
              </a:rPr>
              <a:t>à vos suffrages </a:t>
            </a:r>
            <a:r>
              <a:rPr lang="fr-BE" dirty="0" smtClean="0">
                <a:solidFill>
                  <a:srgbClr val="000000"/>
                </a:solidFill>
                <a:latin typeface="Calibri" pitchFamily="18"/>
                <a:ea typeface="Microsoft YaHei" pitchFamily="2"/>
                <a:cs typeface="Mangal" pitchFamily="2"/>
              </a:rPr>
              <a:t> pour un </a:t>
            </a:r>
            <a:r>
              <a:rPr lang="fr-BE" b="0" i="0" u="none" strike="noStrike" kern="1200" spc="0" dirty="0" smtClean="0">
                <a:ln>
                  <a:noFill/>
                </a:ln>
                <a:solidFill>
                  <a:srgbClr val="000000"/>
                </a:solidFill>
                <a:latin typeface="Calibri" pitchFamily="18"/>
                <a:ea typeface="Microsoft YaHei" pitchFamily="2"/>
                <a:cs typeface="Mangal" pitchFamily="2"/>
              </a:rPr>
              <a:t>mandat </a:t>
            </a:r>
            <a:r>
              <a:rPr lang="fr-BE" b="0" i="0" u="none" strike="noStrike" kern="1200" spc="0" dirty="0">
                <a:ln>
                  <a:noFill/>
                </a:ln>
                <a:solidFill>
                  <a:srgbClr val="000000"/>
                </a:solidFill>
                <a:latin typeface="Calibri" pitchFamily="18"/>
                <a:ea typeface="Microsoft YaHei" pitchFamily="2"/>
                <a:cs typeface="Mangal" pitchFamily="2"/>
              </a:rPr>
              <a:t>de </a:t>
            </a:r>
            <a:r>
              <a:rPr lang="fr-BE" b="0" i="0" u="none" strike="noStrike" kern="1200" spc="0" dirty="0" smtClean="0">
                <a:ln>
                  <a:noFill/>
                </a:ln>
                <a:solidFill>
                  <a:srgbClr val="000000"/>
                </a:solidFill>
                <a:latin typeface="Calibri" pitchFamily="18"/>
                <a:ea typeface="Microsoft YaHei" pitchFamily="2"/>
                <a:cs typeface="Mangal" pitchFamily="2"/>
              </a:rPr>
              <a:t>2 ans</a:t>
            </a:r>
            <a:r>
              <a:rPr lang="fr-BE" b="0" i="0" u="none" strike="noStrike" kern="1200" spc="0" dirty="0">
                <a:ln>
                  <a:noFill/>
                </a:ln>
                <a:solidFill>
                  <a:srgbClr val="000000"/>
                </a:solidFill>
                <a:latin typeface="Calibri" pitchFamily="18"/>
                <a:ea typeface="Microsoft YaHei" pitchFamily="2"/>
                <a:cs typeface="Mangal" pitchFamily="2"/>
              </a:rPr>
              <a:t>)</a:t>
            </a:r>
          </a:p>
        </p:txBody>
      </p:sp>
      <p:graphicFrame>
        <p:nvGraphicFramePr>
          <p:cNvPr id="6" name="Tableau 5"/>
          <p:cNvGraphicFramePr>
            <a:graphicFrameLocks noGrp="1"/>
          </p:cNvGraphicFramePr>
          <p:nvPr>
            <p:extLst>
              <p:ext uri="{D42A27DB-BD31-4B8C-83A1-F6EECF244321}">
                <p14:modId xmlns:p14="http://schemas.microsoft.com/office/powerpoint/2010/main" val="1601888303"/>
              </p:ext>
            </p:extLst>
          </p:nvPr>
        </p:nvGraphicFramePr>
        <p:xfrm>
          <a:off x="476878" y="753873"/>
          <a:ext cx="7951271" cy="5212080"/>
        </p:xfrm>
        <a:graphic>
          <a:graphicData uri="http://schemas.openxmlformats.org/drawingml/2006/table">
            <a:tbl>
              <a:tblPr firstRow="1" bandRow="1">
                <a:tableStyleId>{5C22544A-7EE6-4342-B048-85BDC9FD1C3A}</a:tableStyleId>
              </a:tblPr>
              <a:tblGrid>
                <a:gridCol w="3363373"/>
                <a:gridCol w="2397076"/>
                <a:gridCol w="2190822"/>
              </a:tblGrid>
              <a:tr h="364041">
                <a:tc>
                  <a:txBody>
                    <a:bodyPr/>
                    <a:lstStyle/>
                    <a:p>
                      <a:r>
                        <a:rPr lang="fr-BE" dirty="0" smtClean="0"/>
                        <a:t>NOM</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dirty="0" smtClean="0"/>
                        <a:t>AG</a:t>
                      </a:r>
                      <a:r>
                        <a:rPr lang="fr-BE" baseline="0" dirty="0" smtClean="0"/>
                        <a:t> 2020</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dirty="0" smtClean="0"/>
                        <a:t>AG 2021</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Billiet</a:t>
                      </a:r>
                      <a:r>
                        <a:rPr lang="fr-BE" sz="1800" dirty="0" smtClean="0"/>
                        <a:t> Michel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800" dirty="0" smtClean="0"/>
                        <a:t>échéance</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7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Cassiers Bernard,</a:t>
                      </a:r>
                      <a:r>
                        <a:rPr lang="fr-BE" sz="1800" baseline="0" dirty="0" smtClean="0"/>
                        <a:t> trésorier et administrateur délégué</a:t>
                      </a: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fr-BE" sz="1800" dirty="0" smtClean="0"/>
                        <a:t>échéance</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Cuylits</a:t>
                      </a:r>
                      <a:r>
                        <a:rPr lang="fr-BE" sz="1800" dirty="0" smtClean="0"/>
                        <a:t> Philippe,</a:t>
                      </a:r>
                      <a:r>
                        <a:rPr lang="fr-BE" sz="1800" baseline="0" dirty="0" smtClean="0"/>
                        <a:t> président</a:t>
                      </a: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800" dirty="0" smtClean="0"/>
                        <a:t>échéance</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Defawe</a:t>
                      </a:r>
                      <a:r>
                        <a:rPr lang="fr-BE" sz="1800" dirty="0" smtClean="0"/>
                        <a:t> Paul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800" dirty="0" smtClean="0"/>
                        <a:t>échéance</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r>
                        <a:rPr lang="fr-BE" sz="1800" dirty="0" smtClean="0"/>
                        <a:t>Etienne Philippe *</a:t>
                      </a:r>
                      <a:endParaRPr lang="fr-B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800" dirty="0" smtClean="0"/>
                        <a:t>échéance </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r>
                        <a:rPr lang="fr-BE" sz="1800" dirty="0" err="1" smtClean="0"/>
                        <a:t>Grimberghs</a:t>
                      </a:r>
                      <a:r>
                        <a:rPr lang="fr-BE" sz="1800" dirty="0" smtClean="0"/>
                        <a:t> Denis *</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800" dirty="0" smtClean="0"/>
                        <a:t>1</a:t>
                      </a:r>
                      <a:r>
                        <a:rPr lang="fr-BE" sz="1800" baseline="30000" dirty="0" smtClean="0"/>
                        <a:t>er</a:t>
                      </a:r>
                      <a:r>
                        <a:rPr lang="fr-BE" sz="1800" dirty="0" smtClean="0"/>
                        <a:t> mandat </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Louveaux</a:t>
                      </a:r>
                      <a:r>
                        <a:rPr lang="fr-BE" sz="1800" baseline="0" dirty="0" smtClean="0"/>
                        <a:t> Françoise  , </a:t>
                      </a:r>
                      <a:r>
                        <a:rPr lang="fr-BE" sz="1800" baseline="0" dirty="0" err="1" smtClean="0"/>
                        <a:t>adm</a:t>
                      </a:r>
                      <a:r>
                        <a:rPr lang="fr-BE" sz="1800" baseline="0" dirty="0" smtClean="0"/>
                        <a:t>. déléguée à la  gestion journalière </a:t>
                      </a:r>
                      <a:endParaRPr lang="fr-BE" sz="24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pP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BE" dirty="0" smtClean="0"/>
                        <a:t>échéance</a:t>
                      </a:r>
                      <a:r>
                        <a:rPr lang="fr-BE" baseline="0" dirty="0" smtClean="0"/>
                        <a:t> </a:t>
                      </a:r>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Seghin</a:t>
                      </a:r>
                      <a:r>
                        <a:rPr lang="fr-BE" sz="1800" dirty="0" smtClean="0"/>
                        <a:t> Isabelle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800" dirty="0" smtClean="0"/>
                        <a:t>échéance </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err="1" smtClean="0"/>
                        <a:t>Roose</a:t>
                      </a:r>
                      <a:r>
                        <a:rPr lang="fr-BE" sz="1800" baseline="0" dirty="0" smtClean="0"/>
                        <a:t> Stéphanie </a:t>
                      </a: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800" dirty="0" smtClean="0"/>
                        <a:t>échéance</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7071">
                <a:tc>
                  <a:txBody>
                    <a:bodyPr/>
                    <a:lstStyle/>
                    <a:p>
                      <a:r>
                        <a:rPr lang="fr-BE" sz="1800" dirty="0" err="1" smtClean="0"/>
                        <a:t>Simons-Waucquez</a:t>
                      </a:r>
                      <a:r>
                        <a:rPr lang="fr-BE" sz="1800" baseline="0" dirty="0" smtClean="0"/>
                        <a:t> Eliane , secrétaire  *</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r>
                        <a:rPr lang="fr-BE" sz="1800" dirty="0" smtClean="0"/>
                        <a:t>échéance</a:t>
                      </a:r>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041">
                <a:tc>
                  <a:txBody>
                    <a:bodyPr/>
                    <a:lstStyle/>
                    <a:p>
                      <a:r>
                        <a:rPr lang="fr-BE" sz="1800" dirty="0" err="1" smtClean="0"/>
                        <a:t>Waucquez</a:t>
                      </a:r>
                      <a:r>
                        <a:rPr lang="fr-BE" sz="1800" baseline="0" dirty="0" smtClean="0"/>
                        <a:t> Emmanuel *</a:t>
                      </a:r>
                      <a:endParaRPr lang="fr-B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B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smtClean="0"/>
                        <a:t>échéance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0885" y="263880"/>
            <a:ext cx="633115" cy="620325"/>
          </a:xfrm>
          <a:prstGeom prst="rect">
            <a:avLst/>
          </a:prstGeom>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3" name="Rectangle 2"/>
          <p:cNvSpPr/>
          <p:nvPr/>
        </p:nvSpPr>
        <p:spPr>
          <a:xfrm>
            <a:off x="630000" y="1119960"/>
            <a:ext cx="7920360" cy="19692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lvl="0" algn="just">
              <a:defRPr sz="1800"/>
            </a:pPr>
            <a:r>
              <a:rPr lang="fr-BE" sz="2400" b="0" i="0" u="none" strike="noStrike" kern="1200" spc="0" dirty="0">
                <a:ln>
                  <a:noFill/>
                </a:ln>
                <a:solidFill>
                  <a:srgbClr val="000000"/>
                </a:solidFill>
                <a:latin typeface="Calibri" pitchFamily="18"/>
                <a:ea typeface="Microsoft YaHei" pitchFamily="2"/>
                <a:cs typeface="Mangal" pitchFamily="2"/>
              </a:rPr>
              <a:t>Le commissaire aux comptes, </a:t>
            </a:r>
            <a:r>
              <a:rPr lang="fr-BE" sz="2400" dirty="0" smtClean="0"/>
              <a:t>F.C.G. Réviseurs </a:t>
            </a:r>
            <a:r>
              <a:rPr lang="fr-BE" sz="2400" dirty="0"/>
              <a:t>d’Entreprises </a:t>
            </a:r>
            <a:r>
              <a:rPr lang="fr-BE" sz="2400" dirty="0" err="1" smtClean="0"/>
              <a:t>ScCRL</a:t>
            </a:r>
            <a:r>
              <a:rPr lang="fr-BE" sz="2400" b="0" i="0" u="none" strike="noStrike" kern="1200" spc="0" dirty="0" smtClean="0">
                <a:ln>
                  <a:noFill/>
                </a:ln>
                <a:solidFill>
                  <a:srgbClr val="000000"/>
                </a:solidFill>
                <a:latin typeface="Calibri" pitchFamily="18"/>
                <a:ea typeface="Microsoft YaHei" pitchFamily="2"/>
                <a:cs typeface="Mangal" pitchFamily="2"/>
              </a:rPr>
              <a:t>, </a:t>
            </a:r>
            <a:r>
              <a:rPr lang="fr-BE" sz="2400" b="0" i="0" u="none" strike="noStrike" kern="1200" spc="0" dirty="0">
                <a:ln>
                  <a:noFill/>
                </a:ln>
                <a:solidFill>
                  <a:srgbClr val="000000"/>
                </a:solidFill>
                <a:latin typeface="Calibri" pitchFamily="18"/>
                <a:ea typeface="Microsoft YaHei" pitchFamily="2"/>
                <a:cs typeface="Mangal" pitchFamily="2"/>
              </a:rPr>
              <a:t>rue de </a:t>
            </a:r>
            <a:r>
              <a:rPr lang="fr-BE" sz="2400" b="0" i="0" u="none" strike="noStrike" kern="1200" spc="0" dirty="0" err="1">
                <a:ln>
                  <a:noFill/>
                </a:ln>
                <a:solidFill>
                  <a:srgbClr val="000000"/>
                </a:solidFill>
                <a:latin typeface="Calibri" pitchFamily="18"/>
                <a:ea typeface="Microsoft YaHei" pitchFamily="2"/>
                <a:cs typeface="Mangal" pitchFamily="2"/>
              </a:rPr>
              <a:t>Jausse</a:t>
            </a:r>
            <a:r>
              <a:rPr lang="fr-BE" sz="2400" b="0" i="0" u="none" strike="noStrike" kern="1200" spc="0" dirty="0">
                <a:ln>
                  <a:noFill/>
                </a:ln>
                <a:solidFill>
                  <a:srgbClr val="000000"/>
                </a:solidFill>
                <a:latin typeface="Calibri" pitchFamily="18"/>
                <a:ea typeface="Microsoft YaHei" pitchFamily="2"/>
                <a:cs typeface="Mangal" pitchFamily="2"/>
              </a:rPr>
              <a:t> 49 à 5100 </a:t>
            </a:r>
            <a:r>
              <a:rPr lang="fr-BE" sz="2400" b="0" i="0" u="none" strike="noStrike" kern="1200" spc="0" dirty="0" err="1">
                <a:ln>
                  <a:noFill/>
                </a:ln>
                <a:solidFill>
                  <a:srgbClr val="000000"/>
                </a:solidFill>
                <a:latin typeface="Calibri" pitchFamily="18"/>
                <a:ea typeface="Microsoft YaHei" pitchFamily="2"/>
                <a:cs typeface="Mangal" pitchFamily="2"/>
              </a:rPr>
              <a:t>Naninne</a:t>
            </a:r>
            <a:r>
              <a:rPr lang="fr-BE" sz="2400" b="0" i="0" u="none" strike="noStrike" kern="1200" spc="0" dirty="0">
                <a:ln>
                  <a:noFill/>
                </a:ln>
                <a:solidFill>
                  <a:srgbClr val="000000"/>
                </a:solidFill>
                <a:latin typeface="Calibri" pitchFamily="18"/>
                <a:ea typeface="Microsoft YaHei" pitchFamily="2"/>
                <a:cs typeface="Mangal" pitchFamily="2"/>
              </a:rPr>
              <a:t>, représentée par Olivier </a:t>
            </a:r>
            <a:r>
              <a:rPr lang="fr-BE" sz="2400" b="0" i="0" u="none" strike="noStrike" kern="1200" spc="0" dirty="0" err="1">
                <a:ln>
                  <a:noFill/>
                </a:ln>
                <a:solidFill>
                  <a:srgbClr val="000000"/>
                </a:solidFill>
                <a:latin typeface="Calibri" pitchFamily="18"/>
                <a:ea typeface="Microsoft YaHei" pitchFamily="2"/>
                <a:cs typeface="Mangal" pitchFamily="2"/>
              </a:rPr>
              <a:t>Ronsmans</a:t>
            </a:r>
            <a:r>
              <a:rPr lang="fr-BE" sz="2400" b="0" i="0" u="none" strike="noStrike" kern="1200" spc="0" dirty="0">
                <a:ln>
                  <a:noFill/>
                </a:ln>
                <a:solidFill>
                  <a:srgbClr val="000000"/>
                </a:solidFill>
                <a:latin typeface="Calibri" pitchFamily="18"/>
                <a:ea typeface="Microsoft YaHei" pitchFamily="2"/>
                <a:cs typeface="Mangal" pitchFamily="2"/>
              </a:rPr>
              <a:t>, a été désigné par l’assemblée générale de </a:t>
            </a:r>
            <a:r>
              <a:rPr lang="fr-BE" sz="2400" b="0" i="0" u="none" strike="noStrike" kern="1200" spc="0" dirty="0" smtClean="0">
                <a:ln>
                  <a:noFill/>
                </a:ln>
                <a:solidFill>
                  <a:srgbClr val="000000"/>
                </a:solidFill>
                <a:latin typeface="Calibri" pitchFamily="18"/>
                <a:ea typeface="Microsoft YaHei" pitchFamily="2"/>
                <a:cs typeface="Mangal" pitchFamily="2"/>
              </a:rPr>
              <a:t>2018 </a:t>
            </a:r>
            <a:r>
              <a:rPr lang="fr-BE" sz="2400" dirty="0" smtClean="0">
                <a:solidFill>
                  <a:srgbClr val="000000"/>
                </a:solidFill>
                <a:latin typeface="Calibri" pitchFamily="18"/>
                <a:ea typeface="Microsoft YaHei" pitchFamily="2"/>
                <a:cs typeface="Mangal" pitchFamily="2"/>
              </a:rPr>
              <a:t>pour un mandat de trois ans qui viendra à échéance à l’assemblée générale de 2021.</a:t>
            </a:r>
            <a:endParaRPr lang="fr-BE" sz="2400" b="0" i="0" u="none" strike="noStrike" kern="1200" spc="0" dirty="0">
              <a:ln>
                <a:noFill/>
              </a:ln>
              <a:solidFill>
                <a:srgbClr val="000000"/>
              </a:solidFill>
              <a:latin typeface="Calibri" pitchFamily="18"/>
              <a:ea typeface="Microsoft YaHei" pitchFamily="2"/>
              <a:cs typeface="Mangal" pitchFamily="2"/>
            </a:endParaRPr>
          </a:p>
        </p:txBody>
      </p:sp>
      <p:sp>
        <p:nvSpPr>
          <p:cNvPr id="4" name="Rectangle 3"/>
          <p:cNvSpPr/>
          <p:nvPr/>
        </p:nvSpPr>
        <p:spPr>
          <a:xfrm>
            <a:off x="-34200" y="260640"/>
            <a:ext cx="9143640"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i="0" u="none" strike="noStrike" kern="1200" spc="0">
                <a:ln>
                  <a:noFill/>
                </a:ln>
                <a:solidFill>
                  <a:srgbClr val="000000"/>
                </a:solidFill>
                <a:latin typeface="Calibri" pitchFamily="18"/>
                <a:ea typeface="Microsoft YaHei" pitchFamily="2"/>
                <a:cs typeface="Mangal" pitchFamily="2"/>
              </a:rPr>
              <a:t>Commissaire aux comptes</a:t>
            </a:r>
          </a:p>
        </p:txBody>
      </p:sp>
      <p:sp>
        <p:nvSpPr>
          <p:cNvPr id="5" name="Rectangle 4"/>
          <p:cNvSpPr/>
          <p:nvPr/>
        </p:nvSpPr>
        <p:spPr>
          <a:xfrm>
            <a:off x="683640" y="4221000"/>
            <a:ext cx="8103960" cy="19692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defRPr sz="1800"/>
            </a:pPr>
            <a:r>
              <a:rPr lang="fr-BE" sz="2400" dirty="0" smtClean="0">
                <a:solidFill>
                  <a:srgbClr val="000000"/>
                </a:solidFill>
                <a:latin typeface="Calibri" pitchFamily="18"/>
                <a:ea typeface="Microsoft YaHei" pitchFamily="2"/>
                <a:cs typeface="Mangal" pitchFamily="2"/>
              </a:rPr>
              <a:t>R</a:t>
            </a:r>
            <a:r>
              <a:rPr lang="fr-BE" sz="2400" b="0" i="0" u="none" strike="noStrike" kern="1200" spc="0" dirty="0" smtClean="0">
                <a:ln>
                  <a:noFill/>
                </a:ln>
                <a:solidFill>
                  <a:srgbClr val="000000"/>
                </a:solidFill>
                <a:latin typeface="Calibri" pitchFamily="18"/>
                <a:ea typeface="Microsoft YaHei" pitchFamily="2"/>
                <a:cs typeface="Mangal" pitchFamily="2"/>
              </a:rPr>
              <a:t>apport </a:t>
            </a:r>
            <a:r>
              <a:rPr lang="fr-BE" sz="2400" b="0" i="0" u="none" strike="noStrike" kern="1200" spc="0" dirty="0">
                <a:ln>
                  <a:noFill/>
                </a:ln>
                <a:solidFill>
                  <a:srgbClr val="000000"/>
                </a:solidFill>
                <a:latin typeface="Calibri" pitchFamily="18"/>
                <a:ea typeface="Microsoft YaHei" pitchFamily="2"/>
                <a:cs typeface="Mangal" pitchFamily="2"/>
              </a:rPr>
              <a:t>annuel, comptes, bilan, budget comptable et budget  de trésorerie sont soumis à l’approbation de l’Assemblée Générale.</a:t>
            </a:r>
          </a:p>
          <a:p>
            <a:pPr marL="0" marR="0" lvl="0" indent="0" algn="l" rtl="0" hangingPunct="1">
              <a:lnSpc>
                <a:spcPct val="100000"/>
              </a:lnSpc>
              <a:spcBef>
                <a:spcPts val="0"/>
              </a:spcBef>
              <a:spcAft>
                <a:spcPts val="0"/>
              </a:spcAft>
              <a:buNone/>
              <a:tabLst/>
              <a:defRPr sz="1800"/>
            </a:pPr>
            <a:r>
              <a:rPr lang="fr-BE" sz="2400" b="0" i="0" u="none" strike="noStrike" kern="1200" spc="0" dirty="0">
                <a:ln>
                  <a:noFill/>
                </a:ln>
                <a:solidFill>
                  <a:srgbClr val="000000"/>
                </a:solidFill>
                <a:latin typeface="Calibri" pitchFamily="18"/>
                <a:ea typeface="Microsoft YaHei" pitchFamily="2"/>
                <a:cs typeface="Mangal" pitchFamily="2"/>
              </a:rPr>
              <a:t>Il est également proposé à l’Assemblée de donner décharges aux </a:t>
            </a:r>
            <a:r>
              <a:rPr lang="fr-BE" sz="2400" b="0" i="0" u="none" strike="noStrike" kern="1200" spc="0" dirty="0" smtClean="0">
                <a:ln>
                  <a:noFill/>
                </a:ln>
                <a:solidFill>
                  <a:srgbClr val="000000"/>
                </a:solidFill>
                <a:latin typeface="Calibri" pitchFamily="18"/>
                <a:ea typeface="Microsoft YaHei" pitchFamily="2"/>
                <a:cs typeface="Mangal" pitchFamily="2"/>
              </a:rPr>
              <a:t>administrateurs, administratrices  </a:t>
            </a:r>
            <a:r>
              <a:rPr lang="fr-BE" sz="2400" b="0" i="0" u="none" strike="noStrike" kern="1200" spc="0" dirty="0">
                <a:ln>
                  <a:noFill/>
                </a:ln>
                <a:solidFill>
                  <a:srgbClr val="000000"/>
                </a:solidFill>
                <a:latin typeface="Calibri" pitchFamily="18"/>
                <a:ea typeface="Microsoft YaHei" pitchFamily="2"/>
                <a:cs typeface="Mangal" pitchFamily="2"/>
              </a:rPr>
              <a:t>et commissaire.</a:t>
            </a:r>
          </a:p>
        </p:txBody>
      </p:sp>
      <p:sp>
        <p:nvSpPr>
          <p:cNvPr id="6" name="Rectangle 6"/>
          <p:cNvSpPr/>
          <p:nvPr/>
        </p:nvSpPr>
        <p:spPr>
          <a:xfrm>
            <a:off x="27360" y="3612960"/>
            <a:ext cx="9143640"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i="0" u="none" strike="noStrike" kern="1200" spc="0">
                <a:ln>
                  <a:noFill/>
                </a:ln>
                <a:solidFill>
                  <a:srgbClr val="000000"/>
                </a:solidFill>
                <a:latin typeface="Calibri" pitchFamily="18"/>
                <a:ea typeface="Microsoft YaHei" pitchFamily="2"/>
                <a:cs typeface="Mangal" pitchFamily="2"/>
              </a:rPr>
              <a:t>Approbation</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7093" y="2906203"/>
            <a:ext cx="923267" cy="904615"/>
          </a:xfrm>
          <a:prstGeom prst="rect">
            <a:avLst/>
          </a:prstGeom>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4" name="Rectangle 2"/>
          <p:cNvSpPr/>
          <p:nvPr/>
        </p:nvSpPr>
        <p:spPr>
          <a:xfrm>
            <a:off x="380501" y="976052"/>
            <a:ext cx="8475063" cy="228250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lvl="0" algn="just">
              <a:defRPr sz="1800"/>
            </a:pPr>
            <a:r>
              <a:rPr lang="fr-BE" sz="2800" dirty="0" smtClean="0"/>
              <a:t>Les nombreux projets en cours ne sont possibles qu’avec l’aide de propriétaires, prêteurs, donateurs et institutions qui sont convaincus de l’importance de la création de logements de qualité pour lutter contre l’exclusion sociale.</a:t>
            </a:r>
            <a:endParaRPr lang="fr-BE" sz="2800" b="0" i="0" u="none" strike="noStrike" kern="1200" spc="0" dirty="0">
              <a:ln>
                <a:noFill/>
              </a:ln>
              <a:solidFill>
                <a:srgbClr val="000000"/>
              </a:solidFill>
              <a:latin typeface="Calibri" pitchFamily="18"/>
              <a:ea typeface="Microsoft YaHei" pitchFamily="2"/>
              <a:cs typeface="Mangal" pitchFamily="2"/>
            </a:endParaRPr>
          </a:p>
        </p:txBody>
      </p:sp>
      <p:sp>
        <p:nvSpPr>
          <p:cNvPr id="5" name="ZoneTexte 4"/>
          <p:cNvSpPr/>
          <p:nvPr/>
        </p:nvSpPr>
        <p:spPr>
          <a:xfrm>
            <a:off x="358233" y="5085184"/>
            <a:ext cx="8627760" cy="96752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r>
              <a:rPr lang="fr-BE" sz="2800" dirty="0" smtClean="0"/>
              <a:t>Un chaleureux merci à toutes et tous de croire à l’action de </a:t>
            </a:r>
            <a:r>
              <a:rPr lang="fr-BE" sz="2800" dirty="0" err="1" smtClean="0"/>
              <a:t>Renovassistance</a:t>
            </a:r>
            <a:r>
              <a:rPr lang="fr-BE" sz="2800" dirty="0" smtClean="0"/>
              <a:t> et de la soutenir </a:t>
            </a:r>
            <a:endParaRPr lang="fr-BE" sz="2800" dirty="0"/>
          </a:p>
        </p:txBody>
      </p:sp>
      <p:sp>
        <p:nvSpPr>
          <p:cNvPr id="6" name="AutoShape 2" descr="Résultat de recherche d'images pour &quot;merci&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7" name="AutoShape 4" descr="Résultat de recherche d'images pour &quot;merci&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8" name="AutoShape 6" descr="Résultat de recherche d'images pour &quot;merci&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924944"/>
            <a:ext cx="3866583" cy="1826627"/>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6943" y="5564554"/>
            <a:ext cx="914400" cy="895927"/>
          </a:xfrm>
          <a:prstGeom prst="rect">
            <a:avLst/>
          </a:prstGeom>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p:nvPr/>
        </p:nvSpPr>
        <p:spPr>
          <a:xfrm>
            <a:off x="2647546" y="263880"/>
            <a:ext cx="3717820" cy="842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Projets </a:t>
            </a:r>
          </a:p>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(inauguration 2021)</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5" name="ZoneTexte 8"/>
          <p:cNvSpPr/>
          <p:nvPr/>
        </p:nvSpPr>
        <p:spPr>
          <a:xfrm flipH="1">
            <a:off x="2422449" y="1646564"/>
            <a:ext cx="2203279"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ctr"/>
            <a:r>
              <a:rPr lang="fr-BE" sz="2200" b="1" dirty="0"/>
              <a:t>Rue </a:t>
            </a:r>
            <a:r>
              <a:rPr lang="fr-BE" sz="2200" b="1" dirty="0" smtClean="0"/>
              <a:t>D. Lefèvre   Laeken</a:t>
            </a:r>
            <a:endParaRPr lang="fr-BE" sz="2200" b="1" dirty="0"/>
          </a:p>
        </p:txBody>
      </p:sp>
      <p:sp>
        <p:nvSpPr>
          <p:cNvPr id="6" name="ZoneTexte 9"/>
          <p:cNvSpPr/>
          <p:nvPr/>
        </p:nvSpPr>
        <p:spPr>
          <a:xfrm>
            <a:off x="1475640" y="2997000"/>
            <a:ext cx="4536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fr-BE" sz="1800" b="0" i="0" u="none" strike="noStrike" kern="1200">
              <a:ln>
                <a:noFill/>
              </a:ln>
              <a:latin typeface="Arial" pitchFamily="18"/>
              <a:ea typeface="Microsoft YaHei" pitchFamily="2"/>
              <a:cs typeface="Mangal" pitchFamily="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59840" y="263880"/>
            <a:ext cx="2294986" cy="306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1675" y="303083"/>
            <a:ext cx="2207930" cy="30629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16150" y="3571326"/>
            <a:ext cx="2295601" cy="3062916"/>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0512" y="2390053"/>
            <a:ext cx="923267" cy="904615"/>
          </a:xfrm>
          <a:prstGeom prst="rect">
            <a:avLst/>
          </a:prstGeom>
        </p:spPr>
      </p:pic>
      <p:pic>
        <p:nvPicPr>
          <p:cNvPr id="2" name="Imag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8495" y="3585098"/>
            <a:ext cx="2041906" cy="3052817"/>
          </a:xfrm>
          <a:prstGeom prst="rect">
            <a:avLst/>
          </a:prstGeom>
        </p:spPr>
      </p:pic>
      <p:sp>
        <p:nvSpPr>
          <p:cNvPr id="10" name="ZoneTexte 8"/>
          <p:cNvSpPr/>
          <p:nvPr/>
        </p:nvSpPr>
        <p:spPr>
          <a:xfrm flipH="1">
            <a:off x="4794017" y="1618225"/>
            <a:ext cx="1985239"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ctr"/>
            <a:r>
              <a:rPr lang="fr-BE" sz="2200" b="1" dirty="0"/>
              <a:t>Rue </a:t>
            </a:r>
            <a:r>
              <a:rPr lang="fr-BE" sz="2200" b="1" dirty="0" smtClean="0"/>
              <a:t>Josaphat Schaerbeek</a:t>
            </a:r>
            <a:endParaRPr lang="fr-BE" sz="2200" b="1" dirty="0"/>
          </a:p>
        </p:txBody>
      </p:sp>
      <p:sp>
        <p:nvSpPr>
          <p:cNvPr id="11" name="ZoneTexte 8"/>
          <p:cNvSpPr/>
          <p:nvPr/>
        </p:nvSpPr>
        <p:spPr>
          <a:xfrm flipH="1">
            <a:off x="-63754" y="5091489"/>
            <a:ext cx="2232249"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ctr"/>
            <a:r>
              <a:rPr lang="fr-BE" sz="2200" b="1" dirty="0" smtClean="0"/>
              <a:t>Rue Bonaventure</a:t>
            </a:r>
          </a:p>
          <a:p>
            <a:pPr algn="ctr"/>
            <a:r>
              <a:rPr lang="fr-BE" sz="2200" b="1" dirty="0" smtClean="0"/>
              <a:t>Jette</a:t>
            </a:r>
            <a:endParaRPr lang="fr-BE" sz="2200" b="1" dirty="0"/>
          </a:p>
        </p:txBody>
      </p:sp>
      <p:sp>
        <p:nvSpPr>
          <p:cNvPr id="12" name="ZoneTexte 8"/>
          <p:cNvSpPr/>
          <p:nvPr/>
        </p:nvSpPr>
        <p:spPr>
          <a:xfrm flipH="1">
            <a:off x="6911751" y="5111507"/>
            <a:ext cx="2353412"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ctr"/>
            <a:r>
              <a:rPr lang="fr-BE" sz="2200" b="1" dirty="0" smtClean="0"/>
              <a:t>Avenue </a:t>
            </a:r>
            <a:r>
              <a:rPr lang="fr-BE" sz="2200" b="1" dirty="0"/>
              <a:t>Dailly </a:t>
            </a:r>
            <a:r>
              <a:rPr lang="fr-BE" sz="2200" b="1" dirty="0" smtClean="0"/>
              <a:t>Schaerbeek</a:t>
            </a:r>
            <a:endParaRPr lang="fr-BE" sz="2200" b="1" dirty="0"/>
          </a:p>
        </p:txBody>
      </p:sp>
    </p:spTree>
    <p:extLst>
      <p:ext uri="{BB962C8B-B14F-4D97-AF65-F5344CB8AC3E}">
        <p14:creationId xmlns:p14="http://schemas.microsoft.com/office/powerpoint/2010/main" val="352558115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p:nvPr/>
        </p:nvSpPr>
        <p:spPr>
          <a:xfrm>
            <a:off x="2665441" y="114299"/>
            <a:ext cx="3717820" cy="842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Contrats  signés </a:t>
            </a:r>
          </a:p>
          <a:p>
            <a:pPr marL="0" marR="0" lvl="0" indent="0" algn="ctr" rtl="0" hangingPunct="1">
              <a:lnSpc>
                <a:spcPct val="100000"/>
              </a:lnSpc>
              <a:spcBef>
                <a:spcPts val="0"/>
              </a:spcBef>
              <a:spcAft>
                <a:spcPts val="0"/>
              </a:spcAft>
              <a:buNone/>
              <a:tabLst/>
              <a:defRPr sz="1800"/>
            </a:pPr>
            <a:r>
              <a:rPr lang="fr-BE" sz="2400" b="1" i="0" u="none" strike="noStrike" kern="1200" spc="0" dirty="0" smtClean="0">
                <a:ln>
                  <a:noFill/>
                </a:ln>
                <a:solidFill>
                  <a:srgbClr val="000000"/>
                </a:solidFill>
                <a:latin typeface="Calibri" pitchFamily="18"/>
                <a:ea typeface="Microsoft YaHei" pitchFamily="2"/>
                <a:cs typeface="Mangal" pitchFamily="2"/>
              </a:rPr>
              <a:t>(inauguration 2022) </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5" name="ZoneTexte 8"/>
          <p:cNvSpPr/>
          <p:nvPr/>
        </p:nvSpPr>
        <p:spPr>
          <a:xfrm flipH="1">
            <a:off x="678864" y="5805264"/>
            <a:ext cx="2203279"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ctr"/>
            <a:r>
              <a:rPr lang="fr-BE" sz="2200" b="1" dirty="0" smtClean="0"/>
              <a:t>Av. </a:t>
            </a:r>
            <a:r>
              <a:rPr lang="fr-BE" sz="2200" b="1" dirty="0" err="1" smtClean="0"/>
              <a:t>G.Eekhoud</a:t>
            </a:r>
            <a:r>
              <a:rPr lang="fr-BE" sz="2200" b="1" dirty="0" smtClean="0"/>
              <a:t> Schaerbeek</a:t>
            </a:r>
            <a:endParaRPr lang="fr-BE" sz="2200" b="1" dirty="0"/>
          </a:p>
        </p:txBody>
      </p:sp>
      <p:sp>
        <p:nvSpPr>
          <p:cNvPr id="6" name="ZoneTexte 9"/>
          <p:cNvSpPr/>
          <p:nvPr/>
        </p:nvSpPr>
        <p:spPr>
          <a:xfrm>
            <a:off x="1475640" y="2997000"/>
            <a:ext cx="4536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fr-BE" sz="1800" b="0" i="0" u="none" strike="noStrike" kern="1200">
              <a:ln>
                <a:noFill/>
              </a:ln>
              <a:latin typeface="Arial" pitchFamily="18"/>
              <a:ea typeface="Microsoft YaHei" pitchFamily="2"/>
              <a:cs typeface="Mangal" pitchFamily="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76219" y="1074827"/>
            <a:ext cx="3077643" cy="4600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1106118"/>
            <a:ext cx="3346000" cy="453841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960" y="2885999"/>
            <a:ext cx="923267" cy="904615"/>
          </a:xfrm>
          <a:prstGeom prst="rect">
            <a:avLst/>
          </a:prstGeom>
        </p:spPr>
      </p:pic>
      <p:sp>
        <p:nvSpPr>
          <p:cNvPr id="10" name="ZoneTexte 8"/>
          <p:cNvSpPr/>
          <p:nvPr/>
        </p:nvSpPr>
        <p:spPr>
          <a:xfrm flipH="1">
            <a:off x="6125322" y="5805263"/>
            <a:ext cx="2117734"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ctr"/>
            <a:r>
              <a:rPr lang="fr-BE" sz="2200" b="1" dirty="0" smtClean="0"/>
              <a:t>Chée </a:t>
            </a:r>
            <a:r>
              <a:rPr lang="fr-BE" sz="2200" b="1" dirty="0"/>
              <a:t>de </a:t>
            </a:r>
            <a:r>
              <a:rPr lang="fr-BE" sz="2200" b="1" dirty="0" err="1"/>
              <a:t>Haecht</a:t>
            </a:r>
            <a:r>
              <a:rPr lang="fr-BE" sz="2200" b="1" dirty="0"/>
              <a:t> </a:t>
            </a:r>
            <a:r>
              <a:rPr lang="fr-BE" sz="2200" b="1" dirty="0" smtClean="0"/>
              <a:t>Schaerbeek</a:t>
            </a:r>
            <a:endParaRPr lang="fr-BE" sz="2200" b="1" dirty="0"/>
          </a:p>
        </p:txBody>
      </p:sp>
    </p:spTree>
    <p:extLst>
      <p:ext uri="{BB962C8B-B14F-4D97-AF65-F5344CB8AC3E}">
        <p14:creationId xmlns:p14="http://schemas.microsoft.com/office/powerpoint/2010/main" val="173752860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p:nvPr/>
        </p:nvSpPr>
        <p:spPr>
          <a:xfrm>
            <a:off x="2647546" y="263880"/>
            <a:ext cx="3717820" cy="12179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Contrats  signés (suite) </a:t>
            </a:r>
          </a:p>
          <a:p>
            <a:pPr marL="0" marR="0" lvl="0" indent="0" algn="ctr" rtl="0" hangingPunct="1">
              <a:lnSpc>
                <a:spcPct val="100000"/>
              </a:lnSpc>
              <a:spcBef>
                <a:spcPts val="0"/>
              </a:spcBef>
              <a:spcAft>
                <a:spcPts val="0"/>
              </a:spcAft>
              <a:buNone/>
              <a:tabLst/>
              <a:defRPr sz="1800"/>
            </a:pPr>
            <a:r>
              <a:rPr lang="fr-BE" sz="2400" b="1" i="0" u="none" strike="noStrike" kern="1200" spc="0" dirty="0" smtClean="0">
                <a:ln>
                  <a:noFill/>
                </a:ln>
                <a:solidFill>
                  <a:srgbClr val="000000"/>
                </a:solidFill>
                <a:latin typeface="Calibri" pitchFamily="18"/>
                <a:ea typeface="Microsoft YaHei" pitchFamily="2"/>
                <a:cs typeface="Mangal" pitchFamily="2"/>
              </a:rPr>
              <a:t>Projets avec la STIB</a:t>
            </a:r>
          </a:p>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(inauguration 2022) </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6" name="ZoneTexte 9"/>
          <p:cNvSpPr/>
          <p:nvPr/>
        </p:nvSpPr>
        <p:spPr>
          <a:xfrm>
            <a:off x="1475640" y="2997000"/>
            <a:ext cx="4536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fr-BE" sz="1800" b="0" i="0" u="none" strike="noStrike" kern="1200">
              <a:ln>
                <a:noFill/>
              </a:ln>
              <a:latin typeface="Arial" pitchFamily="18"/>
              <a:ea typeface="Microsoft YaHei" pitchFamily="2"/>
              <a:cs typeface="Mangal" pitchFamily="2"/>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5423" y="282134"/>
            <a:ext cx="2421888" cy="362050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822" y="2092385"/>
            <a:ext cx="923267" cy="904615"/>
          </a:xfrm>
          <a:prstGeom prst="rect">
            <a:avLst/>
          </a:prstGeom>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738" y="304865"/>
            <a:ext cx="2411513" cy="3620502"/>
          </a:xfrm>
          <a:prstGeom prst="rect">
            <a:avLst/>
          </a:prstGeom>
        </p:spPr>
      </p:pic>
      <p:sp>
        <p:nvSpPr>
          <p:cNvPr id="12" name="ZoneTexte 8"/>
          <p:cNvSpPr/>
          <p:nvPr/>
        </p:nvSpPr>
        <p:spPr>
          <a:xfrm flipH="1">
            <a:off x="315243" y="3937847"/>
            <a:ext cx="2411513"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ctr"/>
            <a:r>
              <a:rPr lang="fr-BE" sz="2200" b="1" dirty="0"/>
              <a:t>Rue </a:t>
            </a:r>
            <a:r>
              <a:rPr lang="fr-BE" sz="2200" b="1" dirty="0" smtClean="0"/>
              <a:t>J.A. De Mot Etterbeek</a:t>
            </a:r>
            <a:endParaRPr lang="fr-BE" sz="2200" b="1" dirty="0"/>
          </a:p>
        </p:txBody>
      </p:sp>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8947" y="4304478"/>
            <a:ext cx="3556699" cy="2376265"/>
          </a:xfrm>
          <a:prstGeom prst="rect">
            <a:avLst/>
          </a:prstGeom>
        </p:spPr>
      </p:pic>
      <p:sp>
        <p:nvSpPr>
          <p:cNvPr id="14" name="ZoneTexte 8"/>
          <p:cNvSpPr/>
          <p:nvPr/>
        </p:nvSpPr>
        <p:spPr>
          <a:xfrm flipH="1">
            <a:off x="2788946" y="3524821"/>
            <a:ext cx="3556699"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ctr"/>
            <a:r>
              <a:rPr lang="fr-BE" sz="2200" b="1" dirty="0"/>
              <a:t>Rue d’</a:t>
            </a:r>
            <a:r>
              <a:rPr lang="fr-BE" sz="2200" b="1" dirty="0" err="1"/>
              <a:t>Anethan</a:t>
            </a:r>
            <a:r>
              <a:rPr lang="fr-BE" sz="2200" b="1" dirty="0"/>
              <a:t> </a:t>
            </a:r>
            <a:endParaRPr lang="fr-BE" sz="2200" b="1" dirty="0" smtClean="0"/>
          </a:p>
          <a:p>
            <a:pPr algn="ctr"/>
            <a:r>
              <a:rPr lang="fr-BE" sz="2200" b="1" dirty="0" smtClean="0"/>
              <a:t>Schaerbeek</a:t>
            </a:r>
            <a:endParaRPr lang="fr-BE" sz="2200" b="1" dirty="0"/>
          </a:p>
        </p:txBody>
      </p:sp>
      <p:sp>
        <p:nvSpPr>
          <p:cNvPr id="5" name="Rectangle 4"/>
          <p:cNvSpPr/>
          <p:nvPr/>
        </p:nvSpPr>
        <p:spPr>
          <a:xfrm>
            <a:off x="6345646" y="3925367"/>
            <a:ext cx="2681443" cy="769441"/>
          </a:xfrm>
          <a:prstGeom prst="rect">
            <a:avLst/>
          </a:prstGeom>
        </p:spPr>
        <p:txBody>
          <a:bodyPr wrap="square">
            <a:spAutoFit/>
          </a:bodyPr>
          <a:lstStyle/>
          <a:p>
            <a:pPr lvl="0" algn="ctr"/>
            <a:r>
              <a:rPr lang="fr-BE" sz="2200" b="1" dirty="0">
                <a:solidFill>
                  <a:prstClr val="black"/>
                </a:solidFill>
              </a:rPr>
              <a:t>Rue de la Mutualité </a:t>
            </a:r>
          </a:p>
          <a:p>
            <a:pPr lvl="0" algn="ctr"/>
            <a:r>
              <a:rPr lang="fr-BE" sz="2200" b="1" dirty="0">
                <a:solidFill>
                  <a:prstClr val="black"/>
                </a:solidFill>
              </a:rPr>
              <a:t>Forest</a:t>
            </a:r>
          </a:p>
        </p:txBody>
      </p:sp>
    </p:spTree>
    <p:extLst>
      <p:ext uri="{BB962C8B-B14F-4D97-AF65-F5344CB8AC3E}">
        <p14:creationId xmlns:p14="http://schemas.microsoft.com/office/powerpoint/2010/main" val="118658484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p:nvPr/>
        </p:nvSpPr>
        <p:spPr>
          <a:xfrm>
            <a:off x="2647546" y="263880"/>
            <a:ext cx="3717820" cy="8422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Travaux dans des immeubles rénovés </a:t>
            </a:r>
            <a:endParaRPr lang="fr-BE" sz="2400" b="1" i="0" u="none" strike="noStrike" kern="1200" spc="0" dirty="0">
              <a:ln>
                <a:noFill/>
              </a:ln>
              <a:solidFill>
                <a:srgbClr val="000000"/>
              </a:solidFill>
              <a:latin typeface="Calibri" pitchFamily="18"/>
              <a:ea typeface="Microsoft YaHei" pitchFamily="2"/>
              <a:cs typeface="Mangal" pitchFamily="2"/>
            </a:endParaRPr>
          </a:p>
        </p:txBody>
      </p:sp>
      <p:sp>
        <p:nvSpPr>
          <p:cNvPr id="6" name="ZoneTexte 9"/>
          <p:cNvSpPr/>
          <p:nvPr/>
        </p:nvSpPr>
        <p:spPr>
          <a:xfrm>
            <a:off x="1475640" y="2997000"/>
            <a:ext cx="45360" cy="3689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rtl="0" hangingPunct="0">
              <a:lnSpc>
                <a:spcPct val="100000"/>
              </a:lnSpc>
              <a:spcBef>
                <a:spcPts val="0"/>
              </a:spcBef>
              <a:spcAft>
                <a:spcPts val="0"/>
              </a:spcAft>
              <a:buNone/>
              <a:tabLst/>
            </a:pPr>
            <a:endParaRPr lang="fr-BE" sz="1800" b="0" i="0" u="none" strike="noStrike" kern="1200">
              <a:ln>
                <a:noFill/>
              </a:ln>
              <a:latin typeface="Arial" pitchFamily="18"/>
              <a:ea typeface="Microsoft YaHei" pitchFamily="2"/>
              <a:cs typeface="Mangal" pitchFamily="2"/>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80112" y="1101678"/>
            <a:ext cx="3258219" cy="436270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822" y="2092385"/>
            <a:ext cx="923267" cy="904615"/>
          </a:xfrm>
          <a:prstGeom prst="rect">
            <a:avLst/>
          </a:prstGeom>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883" y="1106118"/>
            <a:ext cx="3294005" cy="4392006"/>
          </a:xfrm>
          <a:prstGeom prst="rect">
            <a:avLst/>
          </a:prstGeom>
        </p:spPr>
      </p:pic>
      <p:sp>
        <p:nvSpPr>
          <p:cNvPr id="11" name="ZoneTexte 8"/>
          <p:cNvSpPr/>
          <p:nvPr/>
        </p:nvSpPr>
        <p:spPr>
          <a:xfrm flipH="1">
            <a:off x="5580111" y="5604994"/>
            <a:ext cx="3258219"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ctr"/>
            <a:r>
              <a:rPr lang="fr-BE" sz="2200" b="1" dirty="0" smtClean="0"/>
              <a:t>Rue </a:t>
            </a:r>
            <a:r>
              <a:rPr lang="fr-BE" sz="2200" b="1" dirty="0"/>
              <a:t>de la </a:t>
            </a:r>
            <a:r>
              <a:rPr lang="fr-BE" sz="2200" b="1" dirty="0" smtClean="0"/>
              <a:t>Prévoyance Bruxelles</a:t>
            </a:r>
            <a:endParaRPr lang="fr-BE" sz="2200" b="1" dirty="0"/>
          </a:p>
        </p:txBody>
      </p:sp>
      <p:sp>
        <p:nvSpPr>
          <p:cNvPr id="12" name="ZoneTexte 8"/>
          <p:cNvSpPr/>
          <p:nvPr/>
        </p:nvSpPr>
        <p:spPr>
          <a:xfrm flipH="1">
            <a:off x="269883" y="5604994"/>
            <a:ext cx="3294005"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ctr"/>
            <a:r>
              <a:rPr lang="fr-BE" sz="2200" b="1" dirty="0"/>
              <a:t>Rue des </a:t>
            </a:r>
            <a:r>
              <a:rPr lang="fr-BE" sz="2200" b="1" dirty="0" smtClean="0"/>
              <a:t>Fleuristes Bruxelles</a:t>
            </a:r>
            <a:endParaRPr lang="fr-BE" sz="2200" b="1" dirty="0"/>
          </a:p>
        </p:txBody>
      </p:sp>
    </p:spTree>
    <p:extLst>
      <p:ext uri="{BB962C8B-B14F-4D97-AF65-F5344CB8AC3E}">
        <p14:creationId xmlns:p14="http://schemas.microsoft.com/office/powerpoint/2010/main" val="18115078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348401423"/>
              </p:ext>
            </p:extLst>
          </p:nvPr>
        </p:nvGraphicFramePr>
        <p:xfrm>
          <a:off x="3701070" y="1628800"/>
          <a:ext cx="5328591" cy="3591558"/>
        </p:xfrm>
        <a:graphic>
          <a:graphicData uri="http://schemas.openxmlformats.org/drawingml/2006/table">
            <a:tbl>
              <a:tblPr firstRow="1" firstCol="1" bandRow="1">
                <a:tableStyleId>{5C22544A-7EE6-4342-B048-85BDC9FD1C3A}</a:tableStyleId>
              </a:tblPr>
              <a:tblGrid>
                <a:gridCol w="1224136"/>
                <a:gridCol w="1520895"/>
                <a:gridCol w="1291780"/>
                <a:gridCol w="1291780"/>
              </a:tblGrid>
              <a:tr h="892554">
                <a:tc>
                  <a:txBody>
                    <a:bodyPr/>
                    <a:lstStyle/>
                    <a:p>
                      <a:pPr algn="ctr">
                        <a:lnSpc>
                          <a:spcPct val="115000"/>
                        </a:lnSpc>
                        <a:spcAft>
                          <a:spcPts val="0"/>
                        </a:spcAft>
                        <a:tabLst>
                          <a:tab pos="270510" algn="l"/>
                          <a:tab pos="449580" algn="l"/>
                        </a:tabLst>
                      </a:pPr>
                      <a:r>
                        <a:rPr lang="fr-BE" sz="2200" dirty="0">
                          <a:effectLst/>
                        </a:rPr>
                        <a:t>Année</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Immeubles visités</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Baux </a:t>
                      </a:r>
                      <a:r>
                        <a:rPr lang="fr-BE" sz="2200" dirty="0" smtClean="0">
                          <a:effectLst/>
                        </a:rPr>
                        <a:t> </a:t>
                      </a:r>
                      <a:r>
                        <a:rPr lang="fr-BE" sz="2200" dirty="0">
                          <a:effectLst/>
                        </a:rPr>
                        <a:t>conclus</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Taux de réussite</a:t>
                      </a:r>
                      <a:endParaRPr lang="fr-BE" sz="2200" dirty="0">
                        <a:effectLst/>
                        <a:latin typeface="Calibri"/>
                        <a:ea typeface="MS Mincho"/>
                        <a:cs typeface="Times New Roman"/>
                      </a:endParaRPr>
                    </a:p>
                  </a:txBody>
                  <a:tcPr marL="44450" marR="44450" marT="0" marB="0" anchor="ctr"/>
                </a:tc>
              </a:tr>
              <a:tr h="302463">
                <a:tc>
                  <a:txBody>
                    <a:bodyPr/>
                    <a:lstStyle/>
                    <a:p>
                      <a:pPr algn="ctr">
                        <a:lnSpc>
                          <a:spcPct val="115000"/>
                        </a:lnSpc>
                        <a:spcAft>
                          <a:spcPts val="0"/>
                        </a:spcAft>
                        <a:tabLst>
                          <a:tab pos="270510" algn="l"/>
                          <a:tab pos="449580" algn="l"/>
                        </a:tabLst>
                      </a:pPr>
                      <a:r>
                        <a:rPr lang="fr-BE" sz="2200">
                          <a:effectLst/>
                        </a:rPr>
                        <a:t>2019</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4</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2</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50%</a:t>
                      </a:r>
                      <a:endParaRPr lang="fr-BE" sz="2200">
                        <a:effectLst/>
                        <a:latin typeface="Calibri"/>
                        <a:ea typeface="MS Mincho"/>
                        <a:cs typeface="Times New Roman"/>
                      </a:endParaRPr>
                    </a:p>
                  </a:txBody>
                  <a:tcPr marL="44450" marR="44450" marT="0" marB="0" anchor="ctr"/>
                </a:tc>
              </a:tr>
              <a:tr h="302463">
                <a:tc>
                  <a:txBody>
                    <a:bodyPr/>
                    <a:lstStyle/>
                    <a:p>
                      <a:pPr algn="ctr">
                        <a:lnSpc>
                          <a:spcPct val="115000"/>
                        </a:lnSpc>
                        <a:spcAft>
                          <a:spcPts val="0"/>
                        </a:spcAft>
                        <a:tabLst>
                          <a:tab pos="270510" algn="l"/>
                          <a:tab pos="449580" algn="l"/>
                        </a:tabLst>
                      </a:pPr>
                      <a:r>
                        <a:rPr lang="fr-BE" sz="2200">
                          <a:effectLst/>
                        </a:rPr>
                        <a:t>2018</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7</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5</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71%</a:t>
                      </a:r>
                      <a:endParaRPr lang="fr-BE" sz="2200">
                        <a:effectLst/>
                        <a:latin typeface="Calibri"/>
                        <a:ea typeface="MS Mincho"/>
                        <a:cs typeface="Times New Roman"/>
                      </a:endParaRPr>
                    </a:p>
                  </a:txBody>
                  <a:tcPr marL="44450" marR="44450" marT="0" marB="0" anchor="ctr"/>
                </a:tc>
              </a:tr>
              <a:tr h="302463">
                <a:tc>
                  <a:txBody>
                    <a:bodyPr/>
                    <a:lstStyle/>
                    <a:p>
                      <a:pPr algn="ctr">
                        <a:lnSpc>
                          <a:spcPct val="115000"/>
                        </a:lnSpc>
                        <a:spcAft>
                          <a:spcPts val="0"/>
                        </a:spcAft>
                        <a:tabLst>
                          <a:tab pos="270510" algn="l"/>
                          <a:tab pos="449580" algn="l"/>
                        </a:tabLst>
                      </a:pPr>
                      <a:r>
                        <a:rPr lang="fr-BE" sz="2200">
                          <a:effectLst/>
                        </a:rPr>
                        <a:t>2017</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6</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1</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17%</a:t>
                      </a:r>
                      <a:endParaRPr lang="fr-BE" sz="2200">
                        <a:effectLst/>
                        <a:latin typeface="Calibri"/>
                        <a:ea typeface="MS Mincho"/>
                        <a:cs typeface="Times New Roman"/>
                      </a:endParaRPr>
                    </a:p>
                  </a:txBody>
                  <a:tcPr marL="44450" marR="44450" marT="0" marB="0" anchor="ctr"/>
                </a:tc>
              </a:tr>
              <a:tr h="302463">
                <a:tc>
                  <a:txBody>
                    <a:bodyPr/>
                    <a:lstStyle/>
                    <a:p>
                      <a:pPr algn="ctr">
                        <a:lnSpc>
                          <a:spcPct val="115000"/>
                        </a:lnSpc>
                        <a:spcAft>
                          <a:spcPts val="0"/>
                        </a:spcAft>
                        <a:tabLst>
                          <a:tab pos="270510" algn="l"/>
                          <a:tab pos="449580" algn="l"/>
                        </a:tabLst>
                      </a:pPr>
                      <a:r>
                        <a:rPr lang="fr-BE" sz="2200">
                          <a:effectLst/>
                        </a:rPr>
                        <a:t>2016</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6</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2</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33%</a:t>
                      </a:r>
                      <a:endParaRPr lang="fr-BE" sz="2200" dirty="0">
                        <a:effectLst/>
                        <a:latin typeface="Calibri"/>
                        <a:ea typeface="MS Mincho"/>
                        <a:cs typeface="Times New Roman"/>
                      </a:endParaRPr>
                    </a:p>
                  </a:txBody>
                  <a:tcPr marL="44450" marR="44450" marT="0" marB="0" anchor="ctr"/>
                </a:tc>
              </a:tr>
              <a:tr h="302463">
                <a:tc>
                  <a:txBody>
                    <a:bodyPr/>
                    <a:lstStyle/>
                    <a:p>
                      <a:pPr algn="ctr">
                        <a:lnSpc>
                          <a:spcPct val="115000"/>
                        </a:lnSpc>
                        <a:spcAft>
                          <a:spcPts val="0"/>
                        </a:spcAft>
                        <a:tabLst>
                          <a:tab pos="270510" algn="l"/>
                          <a:tab pos="449580" algn="l"/>
                        </a:tabLst>
                      </a:pPr>
                      <a:r>
                        <a:rPr lang="fr-BE" sz="2200">
                          <a:effectLst/>
                        </a:rPr>
                        <a:t>2015</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10</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5</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50%</a:t>
                      </a:r>
                      <a:endParaRPr lang="fr-BE" sz="2200" dirty="0">
                        <a:effectLst/>
                        <a:latin typeface="Calibri"/>
                        <a:ea typeface="MS Mincho"/>
                        <a:cs typeface="Times New Roman"/>
                      </a:endParaRPr>
                    </a:p>
                  </a:txBody>
                  <a:tcPr marL="44450" marR="44450" marT="0" marB="0" anchor="ctr"/>
                </a:tc>
              </a:tr>
              <a:tr h="317586">
                <a:tc>
                  <a:txBody>
                    <a:bodyPr/>
                    <a:lstStyle/>
                    <a:p>
                      <a:pPr algn="ctr">
                        <a:lnSpc>
                          <a:spcPct val="115000"/>
                        </a:lnSpc>
                        <a:spcAft>
                          <a:spcPts val="0"/>
                        </a:spcAft>
                        <a:tabLst>
                          <a:tab pos="270510" algn="l"/>
                          <a:tab pos="449580" algn="l"/>
                        </a:tabLst>
                      </a:pPr>
                      <a:r>
                        <a:rPr lang="fr-BE" sz="2200">
                          <a:effectLst/>
                        </a:rPr>
                        <a:t>2014</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12</a:t>
                      </a:r>
                      <a:endParaRPr lang="fr-BE" sz="2200" dirty="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3</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25%</a:t>
                      </a:r>
                      <a:endParaRPr lang="fr-BE" sz="2200" dirty="0">
                        <a:effectLst/>
                        <a:latin typeface="Calibri"/>
                        <a:ea typeface="MS Mincho"/>
                        <a:cs typeface="Times New Roman"/>
                      </a:endParaRPr>
                    </a:p>
                  </a:txBody>
                  <a:tcPr marL="44450" marR="44450" marT="0" marB="0" anchor="ctr"/>
                </a:tc>
              </a:tr>
              <a:tr h="378078">
                <a:tc>
                  <a:txBody>
                    <a:bodyPr/>
                    <a:lstStyle/>
                    <a:p>
                      <a:pPr algn="ctr">
                        <a:lnSpc>
                          <a:spcPct val="115000"/>
                        </a:lnSpc>
                        <a:spcAft>
                          <a:spcPts val="0"/>
                        </a:spcAft>
                        <a:tabLst>
                          <a:tab pos="270510" algn="l"/>
                          <a:tab pos="449580" algn="l"/>
                        </a:tabLst>
                      </a:pPr>
                      <a:r>
                        <a:rPr lang="fr-BE" sz="2200">
                          <a:effectLst/>
                        </a:rPr>
                        <a:t>TOTAL</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45</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a:effectLst/>
                        </a:rPr>
                        <a:t>18</a:t>
                      </a:r>
                      <a:endParaRPr lang="fr-BE" sz="2200">
                        <a:effectLst/>
                        <a:latin typeface="Calibri"/>
                        <a:ea typeface="MS Mincho"/>
                        <a:cs typeface="Times New Roman"/>
                      </a:endParaRPr>
                    </a:p>
                  </a:txBody>
                  <a:tcPr marL="44450" marR="44450" marT="0" marB="0" anchor="ctr"/>
                </a:tc>
                <a:tc>
                  <a:txBody>
                    <a:bodyPr/>
                    <a:lstStyle/>
                    <a:p>
                      <a:pPr algn="ctr">
                        <a:lnSpc>
                          <a:spcPct val="115000"/>
                        </a:lnSpc>
                        <a:spcAft>
                          <a:spcPts val="0"/>
                        </a:spcAft>
                        <a:tabLst>
                          <a:tab pos="270510" algn="l"/>
                          <a:tab pos="449580" algn="l"/>
                        </a:tabLst>
                      </a:pPr>
                      <a:r>
                        <a:rPr lang="fr-BE" sz="2200" dirty="0">
                          <a:effectLst/>
                        </a:rPr>
                        <a:t>40%</a:t>
                      </a:r>
                      <a:endParaRPr lang="fr-BE" sz="2200" dirty="0">
                        <a:effectLst/>
                        <a:latin typeface="Calibri"/>
                        <a:ea typeface="MS Mincho"/>
                        <a:cs typeface="Times New Roman"/>
                      </a:endParaRPr>
                    </a:p>
                  </a:txBody>
                  <a:tcPr marL="44450" marR="44450" marT="0" marB="0" anchor="ctr"/>
                </a:tc>
              </a:tr>
            </a:tbl>
          </a:graphicData>
        </a:graphic>
      </p:graphicFrame>
      <p:sp>
        <p:nvSpPr>
          <p:cNvPr id="4" name="ZoneTexte 1"/>
          <p:cNvSpPr/>
          <p:nvPr/>
        </p:nvSpPr>
        <p:spPr>
          <a:xfrm>
            <a:off x="2647546" y="263880"/>
            <a:ext cx="3717820" cy="4665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defRPr sz="1800"/>
            </a:pPr>
            <a:r>
              <a:rPr lang="fr-BE" sz="2400" b="1" dirty="0" smtClean="0">
                <a:solidFill>
                  <a:srgbClr val="000000"/>
                </a:solidFill>
                <a:latin typeface="Calibri" pitchFamily="18"/>
                <a:ea typeface="Microsoft YaHei" pitchFamily="2"/>
                <a:cs typeface="Mangal" pitchFamily="2"/>
              </a:rPr>
              <a:t>Prospection en 2019</a:t>
            </a:r>
            <a:endParaRPr lang="fr-BE" sz="2400" b="1" i="0" u="none" strike="noStrike" kern="1200" spc="0" dirty="0">
              <a:ln>
                <a:noFill/>
              </a:ln>
              <a:solidFill>
                <a:srgbClr val="000000"/>
              </a:solidFill>
              <a:latin typeface="Calibri" pitchFamily="18"/>
              <a:ea typeface="Microsoft YaHei" pitchFamily="2"/>
              <a:cs typeface="Mangal" pitchFamily="2"/>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58" y="1154705"/>
            <a:ext cx="3305175" cy="4867275"/>
          </a:xfrm>
          <a:prstGeom prst="rect">
            <a:avLst/>
          </a:prstGeom>
        </p:spPr>
      </p:pic>
      <p:sp>
        <p:nvSpPr>
          <p:cNvPr id="8" name="ZoneTexte 8"/>
          <p:cNvSpPr/>
          <p:nvPr/>
        </p:nvSpPr>
        <p:spPr>
          <a:xfrm flipH="1">
            <a:off x="178655" y="6002901"/>
            <a:ext cx="3305174" cy="7796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ctr"/>
            <a:r>
              <a:rPr lang="fr-BE" sz="2200" b="1" dirty="0" err="1" smtClean="0"/>
              <a:t>Bld</a:t>
            </a:r>
            <a:r>
              <a:rPr lang="fr-BE" sz="2200" b="1" dirty="0" smtClean="0"/>
              <a:t> Brand </a:t>
            </a:r>
            <a:r>
              <a:rPr lang="fr-BE" sz="2200" b="1" dirty="0" err="1" smtClean="0"/>
              <a:t>Whitlock</a:t>
            </a:r>
            <a:r>
              <a:rPr lang="fr-BE" sz="2200" b="1" dirty="0" smtClean="0"/>
              <a:t> </a:t>
            </a:r>
          </a:p>
          <a:p>
            <a:pPr algn="ctr"/>
            <a:r>
              <a:rPr lang="fr-BE" sz="2200" b="1" dirty="0" err="1" smtClean="0"/>
              <a:t>Woluwé-Saint-Lambert</a:t>
            </a:r>
            <a:r>
              <a:rPr lang="fr-BE" sz="2200" b="1" dirty="0" smtClean="0"/>
              <a:t> </a:t>
            </a:r>
            <a:endParaRPr lang="fr-BE" sz="2200" b="1"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306073"/>
            <a:ext cx="914400" cy="895927"/>
          </a:xfrm>
          <a:prstGeom prst="rect">
            <a:avLst/>
          </a:prstGeom>
        </p:spPr>
      </p:pic>
    </p:spTree>
    <p:extLst>
      <p:ext uri="{BB962C8B-B14F-4D97-AF65-F5344CB8AC3E}">
        <p14:creationId xmlns:p14="http://schemas.microsoft.com/office/powerpoint/2010/main" val="1833393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64817" y="300235"/>
            <a:ext cx="4752528" cy="769441"/>
          </a:xfrm>
          <a:prstGeom prst="rect">
            <a:avLst/>
          </a:prstGeom>
          <a:noFill/>
        </p:spPr>
        <p:txBody>
          <a:bodyPr wrap="square" rtlCol="0">
            <a:spAutoFit/>
          </a:bodyPr>
          <a:lstStyle/>
          <a:p>
            <a:pPr algn="ctr"/>
            <a:r>
              <a:rPr lang="fr-BE" sz="2200" b="1" dirty="0"/>
              <a:t>Gestion locative confiée à Logement pour Tous</a:t>
            </a:r>
          </a:p>
        </p:txBody>
      </p:sp>
      <p:sp>
        <p:nvSpPr>
          <p:cNvPr id="3" name="ZoneTexte 2"/>
          <p:cNvSpPr txBox="1"/>
          <p:nvPr/>
        </p:nvSpPr>
        <p:spPr>
          <a:xfrm>
            <a:off x="179512" y="1196752"/>
            <a:ext cx="8964488" cy="5262979"/>
          </a:xfrm>
          <a:prstGeom prst="rect">
            <a:avLst/>
          </a:prstGeom>
          <a:noFill/>
        </p:spPr>
        <p:txBody>
          <a:bodyPr wrap="square" rtlCol="0">
            <a:spAutoFit/>
          </a:bodyPr>
          <a:lstStyle/>
          <a:p>
            <a:r>
              <a:rPr lang="fr-BE" sz="2400" b="1" dirty="0" smtClean="0"/>
              <a:t>Logements</a:t>
            </a:r>
            <a:r>
              <a:rPr lang="fr-BE" sz="2400" dirty="0" smtClean="0"/>
              <a:t> – 110 ménages (392 personnes dont 252 enfants)</a:t>
            </a:r>
          </a:p>
          <a:p>
            <a:endParaRPr lang="fr-BE" sz="2400" dirty="0"/>
          </a:p>
          <a:p>
            <a:r>
              <a:rPr lang="fr-BE" sz="2400" b="1" dirty="0" smtClean="0"/>
              <a:t>Durée moyenne </a:t>
            </a:r>
            <a:r>
              <a:rPr lang="fr-BE" sz="2400" dirty="0" smtClean="0"/>
              <a:t>des occupations : 6 ans </a:t>
            </a:r>
          </a:p>
          <a:p>
            <a:r>
              <a:rPr lang="fr-BE" sz="2400" dirty="0" smtClean="0"/>
              <a:t>                             (10 ans pour familles avec enfants et personnes </a:t>
            </a:r>
            <a:r>
              <a:rPr lang="fr-BE" sz="2400" dirty="0"/>
              <a:t>â</a:t>
            </a:r>
            <a:r>
              <a:rPr lang="fr-BE" sz="2400" dirty="0" smtClean="0"/>
              <a:t>gées)</a:t>
            </a:r>
          </a:p>
          <a:p>
            <a:endParaRPr lang="fr-BE" sz="2400" dirty="0" smtClean="0"/>
          </a:p>
          <a:p>
            <a:r>
              <a:rPr lang="fr-BE" sz="2400" b="1" dirty="0" smtClean="0"/>
              <a:t>Mutation </a:t>
            </a:r>
            <a:r>
              <a:rPr lang="fr-BE" sz="2400" dirty="0" smtClean="0"/>
              <a:t>suite à modification de la composition familiale ou problème de mobilité (âge) = 15% des  déménagements</a:t>
            </a:r>
          </a:p>
          <a:p>
            <a:endParaRPr lang="fr-BE" sz="2400" dirty="0"/>
          </a:p>
          <a:p>
            <a:r>
              <a:rPr lang="fr-BE" sz="2400" b="1" dirty="0" smtClean="0"/>
              <a:t>Motifs des départ </a:t>
            </a:r>
            <a:r>
              <a:rPr lang="fr-BE" sz="2400" dirty="0" smtClean="0"/>
              <a:t>	</a:t>
            </a:r>
            <a:r>
              <a:rPr lang="fr-BE" sz="2400" dirty="0" smtClean="0">
                <a:sym typeface="Wingdings"/>
              </a:rPr>
              <a:t> </a:t>
            </a:r>
            <a:r>
              <a:rPr lang="fr-BE" sz="2400" dirty="0" smtClean="0">
                <a:sym typeface="Wingdings" panose="05000000000000000000" pitchFamily="2" charset="2"/>
              </a:rPr>
              <a:t>autre logement (3) =</a:t>
            </a:r>
          </a:p>
          <a:p>
            <a:r>
              <a:rPr lang="fr-BE" sz="2400" dirty="0">
                <a:sym typeface="Wingdings" panose="05000000000000000000" pitchFamily="2" charset="2"/>
              </a:rPr>
              <a:t>	</a:t>
            </a:r>
            <a:r>
              <a:rPr lang="fr-BE" sz="2400" dirty="0" smtClean="0">
                <a:sym typeface="Wingdings" panose="05000000000000000000" pitchFamily="2" charset="2"/>
              </a:rPr>
              <a:t>		</a:t>
            </a:r>
            <a:r>
              <a:rPr lang="fr-BE" sz="2400" dirty="0" smtClean="0">
                <a:sym typeface="Wingdings"/>
              </a:rPr>
              <a:t> </a:t>
            </a:r>
            <a:r>
              <a:rPr lang="fr-BE" sz="2400" dirty="0" smtClean="0">
                <a:sym typeface="Wingdings" panose="05000000000000000000" pitchFamily="2" charset="2"/>
              </a:rPr>
              <a:t>expulsion (1) </a:t>
            </a:r>
          </a:p>
          <a:p>
            <a:r>
              <a:rPr lang="fr-BE" sz="2400" b="1" dirty="0" smtClean="0">
                <a:sym typeface="Wingdings" panose="05000000000000000000" pitchFamily="2" charset="2"/>
              </a:rPr>
              <a:t>Partenaria</a:t>
            </a:r>
            <a:r>
              <a:rPr lang="fr-BE" sz="2400" dirty="0" smtClean="0">
                <a:sym typeface="Wingdings" panose="05000000000000000000" pitchFamily="2" charset="2"/>
              </a:rPr>
              <a:t>t Logement pour Tous collabore avec </a:t>
            </a:r>
          </a:p>
          <a:p>
            <a:r>
              <a:rPr lang="fr-BE" sz="2400" dirty="0" smtClean="0">
                <a:sym typeface="Wingdings" panose="05000000000000000000" pitchFamily="2" charset="2"/>
              </a:rPr>
              <a:t>   </a:t>
            </a:r>
            <a:r>
              <a:rPr lang="fr-BE" sz="2400" dirty="0" smtClean="0">
                <a:sym typeface="Wingdings"/>
              </a:rPr>
              <a:t></a:t>
            </a:r>
            <a:r>
              <a:rPr lang="fr-BE" sz="2400" dirty="0" smtClean="0">
                <a:sym typeface="Wingdings" panose="05000000000000000000" pitchFamily="2" charset="2"/>
              </a:rPr>
              <a:t> services sociaux (logements de transit) </a:t>
            </a:r>
          </a:p>
          <a:p>
            <a:r>
              <a:rPr lang="fr-BE" sz="2400" dirty="0" smtClean="0">
                <a:sym typeface="Wingdings" panose="05000000000000000000" pitchFamily="2" charset="2"/>
              </a:rPr>
              <a:t>   </a:t>
            </a:r>
            <a:r>
              <a:rPr lang="fr-BE" sz="2400" dirty="0" smtClean="0">
                <a:sym typeface="Wingdings"/>
              </a:rPr>
              <a:t></a:t>
            </a:r>
            <a:r>
              <a:rPr lang="fr-BE" sz="2400" dirty="0" smtClean="0">
                <a:sym typeface="Wingdings" panose="05000000000000000000" pitchFamily="2" charset="2"/>
              </a:rPr>
              <a:t> </a:t>
            </a:r>
            <a:r>
              <a:rPr lang="fr-BE" sz="2400" dirty="0" err="1" smtClean="0">
                <a:sym typeface="Wingdings" panose="05000000000000000000" pitchFamily="2" charset="2"/>
              </a:rPr>
              <a:t>asbl</a:t>
            </a:r>
            <a:r>
              <a:rPr lang="fr-BE" sz="2400" dirty="0" smtClean="0">
                <a:sym typeface="Wingdings" panose="05000000000000000000" pitchFamily="2" charset="2"/>
              </a:rPr>
              <a:t> Mentor (logements mineurs étrangers non accompagnés) </a:t>
            </a:r>
          </a:p>
          <a:p>
            <a:r>
              <a:rPr lang="fr-BE" sz="2400" dirty="0" smtClean="0">
                <a:sym typeface="Wingdings"/>
              </a:rPr>
              <a:t>    </a:t>
            </a:r>
            <a:r>
              <a:rPr lang="fr-BE" sz="2400" dirty="0" err="1" smtClean="0">
                <a:sym typeface="Wingdings" panose="05000000000000000000" pitchFamily="2" charset="2"/>
              </a:rPr>
              <a:t>asbl</a:t>
            </a:r>
            <a:r>
              <a:rPr lang="fr-BE" sz="2400" dirty="0" smtClean="0">
                <a:sym typeface="Wingdings" panose="05000000000000000000" pitchFamily="2" charset="2"/>
              </a:rPr>
              <a:t> Transition  (personnes </a:t>
            </a:r>
            <a:r>
              <a:rPr lang="fr-BE" sz="2400" dirty="0">
                <a:sym typeface="Wingdings" panose="05000000000000000000" pitchFamily="2" charset="2"/>
              </a:rPr>
              <a:t>a</a:t>
            </a:r>
            <a:r>
              <a:rPr lang="fr-BE" sz="2400" dirty="0" smtClean="0">
                <a:sym typeface="Wingdings" panose="05000000000000000000" pitchFamily="2" charset="2"/>
              </a:rPr>
              <a:t>vec problème de mobilité)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79726"/>
            <a:ext cx="2105025" cy="61912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891" y="379726"/>
            <a:ext cx="914400" cy="895927"/>
          </a:xfrm>
          <a:prstGeom prst="rect">
            <a:avLst/>
          </a:prstGeom>
        </p:spPr>
      </p:pic>
    </p:spTree>
    <p:extLst>
      <p:ext uri="{BB962C8B-B14F-4D97-AF65-F5344CB8AC3E}">
        <p14:creationId xmlns:p14="http://schemas.microsoft.com/office/powerpoint/2010/main" val="2643349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4A06125E-30A7-4980-91F2-6EBD220E9C15}"/>
              </a:ext>
            </a:extLst>
          </p:cNvPr>
          <p:cNvGraphicFramePr/>
          <p:nvPr>
            <p:extLst>
              <p:ext uri="{D42A27DB-BD31-4B8C-83A1-F6EECF244321}">
                <p14:modId xmlns:p14="http://schemas.microsoft.com/office/powerpoint/2010/main" val="4091122943"/>
              </p:ext>
            </p:extLst>
          </p:nvPr>
        </p:nvGraphicFramePr>
        <p:xfrm>
          <a:off x="179512" y="476672"/>
          <a:ext cx="8712968" cy="5904656"/>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260648"/>
            <a:ext cx="914400" cy="895927"/>
          </a:xfrm>
          <a:prstGeom prst="rect">
            <a:avLst/>
          </a:prstGeom>
        </p:spPr>
      </p:pic>
    </p:spTree>
    <p:extLst>
      <p:ext uri="{BB962C8B-B14F-4D97-AF65-F5344CB8AC3E}">
        <p14:creationId xmlns:p14="http://schemas.microsoft.com/office/powerpoint/2010/main" val="4106220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6192</TotalTime>
  <Words>1351</Words>
  <Application>Microsoft Office PowerPoint</Application>
  <PresentationFormat>Affichage à l'écran (4:3)</PresentationFormat>
  <Paragraphs>551</Paragraphs>
  <Slides>24</Slides>
  <Notes>18</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dc:creator>
  <cp:lastModifiedBy>pierre</cp:lastModifiedBy>
  <cp:revision>369</cp:revision>
  <cp:lastPrinted>2017-03-17T14:12:58Z</cp:lastPrinted>
  <dcterms:modified xsi:type="dcterms:W3CDTF">2020-09-11T14:36:37Z</dcterms:modified>
</cp:coreProperties>
</file>