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256" r:id="rId2"/>
    <p:sldId id="258" r:id="rId3"/>
    <p:sldId id="260" r:id="rId4"/>
    <p:sldId id="290" r:id="rId5"/>
    <p:sldId id="259" r:id="rId6"/>
    <p:sldId id="261" r:id="rId7"/>
    <p:sldId id="281" r:id="rId8"/>
    <p:sldId id="282" r:id="rId9"/>
    <p:sldId id="263" r:id="rId10"/>
    <p:sldId id="267" r:id="rId11"/>
    <p:sldId id="264" r:id="rId12"/>
    <p:sldId id="266" r:id="rId13"/>
    <p:sldId id="269" r:id="rId14"/>
    <p:sldId id="283" r:id="rId15"/>
    <p:sldId id="270" r:id="rId16"/>
    <p:sldId id="284" r:id="rId17"/>
    <p:sldId id="272" r:id="rId18"/>
    <p:sldId id="286" r:id="rId19"/>
    <p:sldId id="271" r:id="rId20"/>
    <p:sldId id="285" r:id="rId21"/>
    <p:sldId id="274" r:id="rId22"/>
    <p:sldId id="275" r:id="rId23"/>
    <p:sldId id="287" r:id="rId24"/>
    <p:sldId id="277" r:id="rId25"/>
    <p:sldId id="278" r:id="rId26"/>
    <p:sldId id="279" r:id="rId27"/>
    <p:sldId id="280" r:id="rId28"/>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FF"/>
    <a:srgbClr val="006600"/>
    <a:srgbClr val="CA6A68"/>
    <a:srgbClr val="C55E5B"/>
    <a:srgbClr val="C76361"/>
    <a:srgbClr val="BE4946"/>
    <a:srgbClr val="A43D3A"/>
    <a:srgbClr val="AA3F3C"/>
    <a:srgbClr val="7E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88" autoAdjust="0"/>
    <p:restoredTop sz="94660"/>
  </p:normalViewPr>
  <p:slideViewPr>
    <p:cSldViewPr>
      <p:cViewPr>
        <p:scale>
          <a:sx n="66" d="100"/>
          <a:sy n="66" d="100"/>
        </p:scale>
        <p:origin x="-1890" y="-8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er\Dropbox\RENO%2011-26%20secr&#233;tariat%20et%20compta\12-fonctionnement\12.2-AG\AG%202019%20rapport%202018\rapport\archives\graphiques_RA2018_201901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sz="2400" dirty="0"/>
              <a:t>P</a:t>
            </a:r>
            <a:r>
              <a:rPr lang="fr-BE" sz="2400" dirty="0" smtClean="0"/>
              <a:t>roduction </a:t>
            </a:r>
            <a:r>
              <a:rPr lang="fr-BE" sz="2400" dirty="0"/>
              <a:t>de logements 1992-2018 </a:t>
            </a:r>
          </a:p>
          <a:p>
            <a:pPr>
              <a:defRPr/>
            </a:pPr>
            <a:r>
              <a:rPr lang="fr-BE" sz="2400" dirty="0"/>
              <a:t> (39 immeubles - 120 logements)</a:t>
            </a:r>
          </a:p>
        </c:rich>
      </c:tx>
      <c:layout/>
      <c:overlay val="0"/>
    </c:title>
    <c:autoTitleDeleted val="0"/>
    <c:plotArea>
      <c:layout>
        <c:manualLayout>
          <c:layoutTarget val="inner"/>
          <c:xMode val="edge"/>
          <c:yMode val="edge"/>
          <c:x val="3.3680401251712774E-2"/>
          <c:y val="0.16721619284604256"/>
          <c:w val="0.94574318131318746"/>
          <c:h val="0.71753673955905839"/>
        </c:manualLayout>
      </c:layout>
      <c:barChart>
        <c:barDir val="col"/>
        <c:grouping val="clustered"/>
        <c:varyColors val="0"/>
        <c:ser>
          <c:idx val="0"/>
          <c:order val="0"/>
          <c:spPr>
            <a:solidFill>
              <a:schemeClr val="accent1">
                <a:lumMod val="40000"/>
                <a:lumOff val="60000"/>
              </a:schemeClr>
            </a:solidFill>
            <a:ln w="12700">
              <a:solidFill>
                <a:prstClr val="black"/>
              </a:solidFill>
            </a:ln>
          </c:spPr>
          <c:invertIfNegative val="0"/>
          <c:dPt>
            <c:idx val="23"/>
            <c:invertIfNegative val="0"/>
            <c:bubble3D val="0"/>
            <c:spPr>
              <a:solidFill>
                <a:schemeClr val="accent1">
                  <a:lumMod val="40000"/>
                  <a:lumOff val="60000"/>
                </a:schemeClr>
              </a:solidFill>
              <a:ln w="12700">
                <a:solidFill>
                  <a:prstClr val="black"/>
                </a:solidFill>
              </a:ln>
            </c:spPr>
          </c:dPt>
          <c:dPt>
            <c:idx val="25"/>
            <c:invertIfNegative val="0"/>
            <c:bubble3D val="0"/>
            <c:spPr>
              <a:solidFill>
                <a:schemeClr val="accent1">
                  <a:lumMod val="40000"/>
                  <a:lumOff val="60000"/>
                </a:schemeClr>
              </a:solidFill>
              <a:ln w="12700">
                <a:solidFill>
                  <a:prstClr val="black"/>
                </a:solidFill>
              </a:ln>
            </c:spPr>
          </c:dPt>
          <c:dPt>
            <c:idx val="26"/>
            <c:invertIfNegative val="0"/>
            <c:bubble3D val="0"/>
            <c:spPr>
              <a:solidFill>
                <a:schemeClr val="accent1">
                  <a:lumMod val="40000"/>
                  <a:lumOff val="60000"/>
                </a:schemeClr>
              </a:solidFill>
              <a:ln w="12700">
                <a:solidFill>
                  <a:prstClr val="black"/>
                </a:solidFill>
              </a:ln>
            </c:spPr>
          </c:dPt>
          <c:dPt>
            <c:idx val="27"/>
            <c:invertIfNegative val="0"/>
            <c:bubble3D val="0"/>
            <c:spPr>
              <a:solidFill>
                <a:schemeClr val="bg1">
                  <a:lumMod val="95000"/>
                </a:schemeClr>
              </a:solidFill>
              <a:ln w="12700">
                <a:solidFill>
                  <a:prstClr val="black"/>
                </a:solidFill>
              </a:ln>
            </c:spPr>
          </c:dPt>
          <c:dPt>
            <c:idx val="28"/>
            <c:invertIfNegative val="0"/>
            <c:bubble3D val="0"/>
            <c:spPr>
              <a:solidFill>
                <a:schemeClr val="bg1">
                  <a:lumMod val="95000"/>
                </a:schemeClr>
              </a:solidFill>
              <a:ln w="12700">
                <a:solidFill>
                  <a:prstClr val="black"/>
                </a:solidFill>
              </a:ln>
            </c:spPr>
          </c:dPt>
          <c:dPt>
            <c:idx val="29"/>
            <c:invertIfNegative val="0"/>
            <c:bubble3D val="0"/>
            <c:spPr>
              <a:solidFill>
                <a:schemeClr val="bg1">
                  <a:lumMod val="95000"/>
                </a:schemeClr>
              </a:solidFill>
              <a:ln w="12700">
                <a:solidFill>
                  <a:prstClr val="black"/>
                </a:solidFill>
              </a:ln>
            </c:spPr>
          </c:dPt>
          <c:cat>
            <c:numRef>
              <c:f>'\Users\Etienne\Documents\Renovassistance\statistiques\[statlogch2018.xlsx]prod_typo'!$B$3:$B$32</c:f>
              <c:numCache>
                <c:formatCode>General</c:formatCode>
                <c:ptCount val="30"/>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numCache>
            </c:numRef>
          </c:cat>
          <c:val>
            <c:numRef>
              <c:f>'\Users\Etienne\Documents\Renovassistance\statistiques\[statlogch2018.xlsx]prod_typo'!$K$3:$K$32</c:f>
              <c:numCache>
                <c:formatCode>General</c:formatCode>
                <c:ptCount val="30"/>
                <c:pt idx="0">
                  <c:v>9</c:v>
                </c:pt>
                <c:pt idx="1">
                  <c:v>7</c:v>
                </c:pt>
                <c:pt idx="2">
                  <c:v>0</c:v>
                </c:pt>
                <c:pt idx="3">
                  <c:v>0</c:v>
                </c:pt>
                <c:pt idx="4">
                  <c:v>5</c:v>
                </c:pt>
                <c:pt idx="5">
                  <c:v>3</c:v>
                </c:pt>
                <c:pt idx="6">
                  <c:v>2</c:v>
                </c:pt>
                <c:pt idx="7">
                  <c:v>9</c:v>
                </c:pt>
                <c:pt idx="8">
                  <c:v>2</c:v>
                </c:pt>
                <c:pt idx="9">
                  <c:v>3</c:v>
                </c:pt>
                <c:pt idx="10">
                  <c:v>0</c:v>
                </c:pt>
                <c:pt idx="11">
                  <c:v>5</c:v>
                </c:pt>
                <c:pt idx="12">
                  <c:v>6</c:v>
                </c:pt>
                <c:pt idx="13">
                  <c:v>3</c:v>
                </c:pt>
                <c:pt idx="14">
                  <c:v>4</c:v>
                </c:pt>
                <c:pt idx="15">
                  <c:v>4</c:v>
                </c:pt>
                <c:pt idx="16">
                  <c:v>5</c:v>
                </c:pt>
                <c:pt idx="17">
                  <c:v>2</c:v>
                </c:pt>
                <c:pt idx="18">
                  <c:v>8</c:v>
                </c:pt>
                <c:pt idx="19">
                  <c:v>5</c:v>
                </c:pt>
                <c:pt idx="20">
                  <c:v>5</c:v>
                </c:pt>
                <c:pt idx="21">
                  <c:v>5</c:v>
                </c:pt>
                <c:pt idx="22">
                  <c:v>11</c:v>
                </c:pt>
                <c:pt idx="23">
                  <c:v>7</c:v>
                </c:pt>
                <c:pt idx="24">
                  <c:v>0</c:v>
                </c:pt>
                <c:pt idx="25">
                  <c:v>7</c:v>
                </c:pt>
                <c:pt idx="26">
                  <c:v>3</c:v>
                </c:pt>
                <c:pt idx="27">
                  <c:v>3</c:v>
                </c:pt>
                <c:pt idx="28">
                  <c:v>13</c:v>
                </c:pt>
                <c:pt idx="29">
                  <c:v>9</c:v>
                </c:pt>
              </c:numCache>
            </c:numRef>
          </c:val>
        </c:ser>
        <c:dLbls>
          <c:showLegendKey val="0"/>
          <c:showVal val="0"/>
          <c:showCatName val="0"/>
          <c:showSerName val="0"/>
          <c:showPercent val="0"/>
          <c:showBubbleSize val="0"/>
        </c:dLbls>
        <c:gapWidth val="0"/>
        <c:axId val="8625536"/>
        <c:axId val="8643712"/>
      </c:barChart>
      <c:catAx>
        <c:axId val="8625536"/>
        <c:scaling>
          <c:orientation val="minMax"/>
        </c:scaling>
        <c:delete val="0"/>
        <c:axPos val="b"/>
        <c:numFmt formatCode="General" sourceLinked="1"/>
        <c:majorTickMark val="out"/>
        <c:minorTickMark val="none"/>
        <c:tickLblPos val="nextTo"/>
        <c:txPr>
          <a:bodyPr rot="-3960000" vert="horz"/>
          <a:lstStyle/>
          <a:p>
            <a:pPr>
              <a:defRPr b="1" i="0" baseline="0"/>
            </a:pPr>
            <a:endParaRPr lang="fr-FR"/>
          </a:p>
        </c:txPr>
        <c:crossAx val="8643712"/>
        <c:crosses val="autoZero"/>
        <c:auto val="1"/>
        <c:lblAlgn val="ctr"/>
        <c:lblOffset val="100"/>
        <c:noMultiLvlLbl val="0"/>
      </c:catAx>
      <c:valAx>
        <c:axId val="8643712"/>
        <c:scaling>
          <c:orientation val="minMax"/>
        </c:scaling>
        <c:delete val="0"/>
        <c:axPos val="l"/>
        <c:majorGridlines/>
        <c:numFmt formatCode="General" sourceLinked="1"/>
        <c:majorTickMark val="out"/>
        <c:minorTickMark val="none"/>
        <c:tickLblPos val="nextTo"/>
        <c:txPr>
          <a:bodyPr/>
          <a:lstStyle/>
          <a:p>
            <a:pPr>
              <a:defRPr b="1" i="0" baseline="0"/>
            </a:pPr>
            <a:endParaRPr lang="fr-FR"/>
          </a:p>
        </c:txPr>
        <c:crossAx val="8625536"/>
        <c:crosses val="autoZero"/>
        <c:crossBetween val="between"/>
      </c:valAx>
      <c:spPr>
        <a:ln>
          <a:solidFill>
            <a:prstClr val="black"/>
          </a:solidFill>
        </a:ln>
      </c:spPr>
    </c:plotArea>
    <c:plotVisOnly val="1"/>
    <c:dispBlanksAs val="gap"/>
    <c:showDLblsOverMax val="0"/>
  </c:chart>
  <c:txPr>
    <a:bodyPr/>
    <a:lstStyle/>
    <a:p>
      <a:pPr>
        <a:defRPr sz="1600" baseline="0">
          <a:latin typeface="Calibri" panose="020F0502020204030204" pitchFamily="34" charset="0"/>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0"/>
        <c:axId val="9794688"/>
        <c:axId val="9796224"/>
      </c:barChart>
      <c:catAx>
        <c:axId val="9794688"/>
        <c:scaling>
          <c:orientation val="minMax"/>
        </c:scaling>
        <c:delete val="0"/>
        <c:axPos val="b"/>
        <c:numFmt formatCode="General" sourceLinked="1"/>
        <c:majorTickMark val="out"/>
        <c:minorTickMark val="none"/>
        <c:tickLblPos val="nextTo"/>
        <c:txPr>
          <a:bodyPr rot="-3780000" vert="horz"/>
          <a:lstStyle/>
          <a:p>
            <a:pPr>
              <a:defRPr/>
            </a:pPr>
            <a:endParaRPr lang="fr-FR"/>
          </a:p>
        </c:txPr>
        <c:crossAx val="9796224"/>
        <c:crosses val="autoZero"/>
        <c:auto val="1"/>
        <c:lblAlgn val="ctr"/>
        <c:lblOffset val="100"/>
        <c:noMultiLvlLbl val="0"/>
      </c:catAx>
      <c:valAx>
        <c:axId val="9796224"/>
        <c:scaling>
          <c:orientation val="minMax"/>
        </c:scaling>
        <c:delete val="0"/>
        <c:axPos val="l"/>
        <c:majorGridlines/>
        <c:numFmt formatCode="General" sourceLinked="1"/>
        <c:majorTickMark val="out"/>
        <c:minorTickMark val="none"/>
        <c:tickLblPos val="nextTo"/>
        <c:crossAx val="9794688"/>
        <c:crosses val="autoZero"/>
        <c:crossBetween val="between"/>
        <c:majorUnit val="1"/>
      </c:valAx>
    </c:plotArea>
    <c:plotVisOnly val="1"/>
    <c:dispBlanksAs val="gap"/>
    <c:showDLblsOverMax val="0"/>
  </c:chart>
  <c:txPr>
    <a:bodyPr/>
    <a:lstStyle/>
    <a:p>
      <a:pPr>
        <a:defRPr sz="1600" b="1"/>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err="1"/>
              <a:t>N</a:t>
            </a:r>
            <a:r>
              <a:rPr lang="en-US" sz="2400" dirty="0" err="1" smtClean="0"/>
              <a:t>ombre</a:t>
            </a:r>
            <a:r>
              <a:rPr lang="en-US" sz="2400" dirty="0" smtClean="0"/>
              <a:t> </a:t>
            </a:r>
            <a:r>
              <a:rPr lang="en-US" sz="2400" dirty="0"/>
              <a:t>de </a:t>
            </a:r>
            <a:r>
              <a:rPr lang="en-US" sz="2400" dirty="0" err="1"/>
              <a:t>projets</a:t>
            </a:r>
            <a:r>
              <a:rPr lang="en-US" sz="2400" dirty="0"/>
              <a:t> </a:t>
            </a:r>
            <a:r>
              <a:rPr lang="en-US" sz="2400" dirty="0" err="1"/>
              <a:t>réalisés</a:t>
            </a:r>
            <a:r>
              <a:rPr lang="en-US" sz="2400" dirty="0"/>
              <a:t> 1992-2018  </a:t>
            </a:r>
          </a:p>
          <a:p>
            <a:pPr>
              <a:defRPr/>
            </a:pPr>
            <a:r>
              <a:rPr lang="en-US" sz="2400" dirty="0"/>
              <a:t>(39 </a:t>
            </a:r>
            <a:r>
              <a:rPr lang="en-US" sz="2400" dirty="0" err="1"/>
              <a:t>immeubles</a:t>
            </a:r>
            <a:r>
              <a:rPr lang="en-US" sz="2400" dirty="0"/>
              <a:t>)</a:t>
            </a:r>
          </a:p>
        </c:rich>
      </c:tx>
      <c:layout/>
      <c:overlay val="0"/>
    </c:title>
    <c:autoTitleDeleted val="0"/>
    <c:plotArea>
      <c:layout/>
      <c:barChart>
        <c:barDir val="col"/>
        <c:grouping val="clustered"/>
        <c:varyColors val="0"/>
        <c:ser>
          <c:idx val="0"/>
          <c:order val="0"/>
          <c:spPr>
            <a:solidFill>
              <a:schemeClr val="accent2">
                <a:lumMod val="40000"/>
                <a:lumOff val="60000"/>
              </a:schemeClr>
            </a:solidFill>
            <a:ln>
              <a:solidFill>
                <a:prstClr val="black"/>
              </a:solidFill>
            </a:ln>
          </c:spPr>
          <c:invertIfNegative val="0"/>
          <c:dPt>
            <c:idx val="25"/>
            <c:invertIfNegative val="0"/>
            <c:bubble3D val="0"/>
            <c:spPr>
              <a:solidFill>
                <a:schemeClr val="accent2">
                  <a:lumMod val="40000"/>
                  <a:lumOff val="60000"/>
                </a:schemeClr>
              </a:solidFill>
              <a:ln>
                <a:solidFill>
                  <a:prstClr val="black"/>
                </a:solidFill>
              </a:ln>
            </c:spPr>
          </c:dPt>
          <c:dPt>
            <c:idx val="26"/>
            <c:invertIfNegative val="0"/>
            <c:bubble3D val="0"/>
            <c:spPr>
              <a:solidFill>
                <a:schemeClr val="accent2">
                  <a:lumMod val="40000"/>
                  <a:lumOff val="60000"/>
                </a:schemeClr>
              </a:solidFill>
              <a:ln>
                <a:solidFill>
                  <a:prstClr val="black"/>
                </a:solidFill>
              </a:ln>
            </c:spPr>
          </c:dPt>
          <c:dPt>
            <c:idx val="27"/>
            <c:invertIfNegative val="0"/>
            <c:bubble3D val="0"/>
            <c:spPr>
              <a:solidFill>
                <a:schemeClr val="bg1">
                  <a:lumMod val="95000"/>
                </a:schemeClr>
              </a:solidFill>
              <a:ln>
                <a:solidFill>
                  <a:prstClr val="black"/>
                </a:solidFill>
              </a:ln>
            </c:spPr>
          </c:dPt>
          <c:dPt>
            <c:idx val="28"/>
            <c:invertIfNegative val="0"/>
            <c:bubble3D val="0"/>
            <c:spPr>
              <a:solidFill>
                <a:schemeClr val="bg1">
                  <a:lumMod val="95000"/>
                </a:schemeClr>
              </a:solidFill>
              <a:ln>
                <a:solidFill>
                  <a:prstClr val="black"/>
                </a:solidFill>
              </a:ln>
            </c:spPr>
          </c:dPt>
          <c:dPt>
            <c:idx val="29"/>
            <c:invertIfNegative val="0"/>
            <c:bubble3D val="0"/>
            <c:spPr>
              <a:solidFill>
                <a:schemeClr val="bg1">
                  <a:lumMod val="95000"/>
                </a:schemeClr>
              </a:solidFill>
              <a:ln>
                <a:solidFill>
                  <a:prstClr val="black"/>
                </a:solidFill>
              </a:ln>
            </c:spPr>
          </c:dPt>
          <c:cat>
            <c:numRef>
              <c:f>'\Users\Etienne\Documents\Renovassistance\statistiques\[statlogch2018.xlsx]nprojets'!$B$3:$B$32</c:f>
              <c:numCache>
                <c:formatCode>General</c:formatCode>
                <c:ptCount val="30"/>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numCache>
            </c:numRef>
          </c:cat>
          <c:val>
            <c:numRef>
              <c:f>'\Users\Etienne\Documents\Renovassistance\statistiques\[statlogch2018.xlsx]nprojets'!$C$3:$C$32</c:f>
              <c:numCache>
                <c:formatCode>General</c:formatCode>
                <c:ptCount val="30"/>
                <c:pt idx="0">
                  <c:v>1</c:v>
                </c:pt>
                <c:pt idx="1">
                  <c:v>1</c:v>
                </c:pt>
                <c:pt idx="4">
                  <c:v>1</c:v>
                </c:pt>
                <c:pt idx="5">
                  <c:v>1</c:v>
                </c:pt>
                <c:pt idx="6">
                  <c:v>1</c:v>
                </c:pt>
                <c:pt idx="7">
                  <c:v>2</c:v>
                </c:pt>
                <c:pt idx="8">
                  <c:v>2</c:v>
                </c:pt>
                <c:pt idx="9">
                  <c:v>1</c:v>
                </c:pt>
                <c:pt idx="11">
                  <c:v>2</c:v>
                </c:pt>
                <c:pt idx="12">
                  <c:v>2</c:v>
                </c:pt>
                <c:pt idx="13">
                  <c:v>1</c:v>
                </c:pt>
                <c:pt idx="14">
                  <c:v>2</c:v>
                </c:pt>
                <c:pt idx="15">
                  <c:v>1</c:v>
                </c:pt>
                <c:pt idx="16">
                  <c:v>2</c:v>
                </c:pt>
                <c:pt idx="17">
                  <c:v>1</c:v>
                </c:pt>
                <c:pt idx="18">
                  <c:v>4</c:v>
                </c:pt>
                <c:pt idx="19">
                  <c:v>1</c:v>
                </c:pt>
                <c:pt idx="20">
                  <c:v>2</c:v>
                </c:pt>
                <c:pt idx="21">
                  <c:v>1</c:v>
                </c:pt>
                <c:pt idx="22">
                  <c:v>4</c:v>
                </c:pt>
                <c:pt idx="23">
                  <c:v>2</c:v>
                </c:pt>
                <c:pt idx="24">
                  <c:v>0</c:v>
                </c:pt>
                <c:pt idx="25">
                  <c:v>3</c:v>
                </c:pt>
                <c:pt idx="26">
                  <c:v>1</c:v>
                </c:pt>
                <c:pt idx="27">
                  <c:v>1</c:v>
                </c:pt>
                <c:pt idx="28">
                  <c:v>4</c:v>
                </c:pt>
                <c:pt idx="29">
                  <c:v>3</c:v>
                </c:pt>
              </c:numCache>
            </c:numRef>
          </c:val>
        </c:ser>
        <c:dLbls>
          <c:showLegendKey val="0"/>
          <c:showVal val="0"/>
          <c:showCatName val="0"/>
          <c:showSerName val="0"/>
          <c:showPercent val="0"/>
          <c:showBubbleSize val="0"/>
        </c:dLbls>
        <c:gapWidth val="0"/>
        <c:axId val="8409856"/>
        <c:axId val="8411392"/>
      </c:barChart>
      <c:catAx>
        <c:axId val="8409856"/>
        <c:scaling>
          <c:orientation val="minMax"/>
        </c:scaling>
        <c:delete val="0"/>
        <c:axPos val="b"/>
        <c:numFmt formatCode="General" sourceLinked="1"/>
        <c:majorTickMark val="out"/>
        <c:minorTickMark val="none"/>
        <c:tickLblPos val="nextTo"/>
        <c:txPr>
          <a:bodyPr rot="-3960000" vert="horz"/>
          <a:lstStyle/>
          <a:p>
            <a:pPr>
              <a:defRPr/>
            </a:pPr>
            <a:endParaRPr lang="fr-FR"/>
          </a:p>
        </c:txPr>
        <c:crossAx val="8411392"/>
        <c:crosses val="autoZero"/>
        <c:auto val="1"/>
        <c:lblAlgn val="ctr"/>
        <c:lblOffset val="100"/>
        <c:noMultiLvlLbl val="0"/>
      </c:catAx>
      <c:valAx>
        <c:axId val="8411392"/>
        <c:scaling>
          <c:orientation val="minMax"/>
        </c:scaling>
        <c:delete val="0"/>
        <c:axPos val="l"/>
        <c:majorGridlines/>
        <c:numFmt formatCode="General" sourceLinked="1"/>
        <c:majorTickMark val="out"/>
        <c:minorTickMark val="none"/>
        <c:tickLblPos val="nextTo"/>
        <c:crossAx val="8409856"/>
        <c:crosses val="autoZero"/>
        <c:crossBetween val="between"/>
        <c:majorUnit val="1"/>
      </c:valAx>
    </c:plotArea>
    <c:plotVisOnly val="1"/>
    <c:dispBlanksAs val="gap"/>
    <c:showDLblsOverMax val="0"/>
  </c:chart>
  <c:txPr>
    <a:bodyPr/>
    <a:lstStyle/>
    <a:p>
      <a:pPr>
        <a:defRPr sz="1600" b="1"/>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81965528305293"/>
          <c:y val="2.8252405949256341E-2"/>
          <c:w val="0.83151291270666894"/>
          <c:h val="0.49563336299851901"/>
        </c:manualLayout>
      </c:layout>
      <c:barChart>
        <c:barDir val="col"/>
        <c:grouping val="clustered"/>
        <c:varyColors val="0"/>
        <c:ser>
          <c:idx val="0"/>
          <c:order val="0"/>
          <c:tx>
            <c:strRef>
              <c:f>'bilan graphiques'!$B$1</c:f>
              <c:strCache>
                <c:ptCount val="1"/>
                <c:pt idx="0">
                  <c:v>2017</c:v>
                </c:pt>
              </c:strCache>
            </c:strRef>
          </c:tx>
          <c:spPr>
            <a:solidFill>
              <a:srgbClr val="00B050"/>
            </a:solidFill>
          </c:spPr>
          <c:invertIfNegative val="0"/>
          <c:cat>
            <c:strRef>
              <c:f>'bilan graphiques'!$A$2:$A$8</c:f>
              <c:strCache>
                <c:ptCount val="7"/>
                <c:pt idx="0">
                  <c:v>Immeubles en usufruit</c:v>
                </c:pt>
                <c:pt idx="1">
                  <c:v>Immobilisations dans les rénovations</c:v>
                </c:pt>
                <c:pt idx="2">
                  <c:v>Créances à + 1an</c:v>
                </c:pt>
                <c:pt idx="3">
                  <c:v>Créances à - 1an</c:v>
                </c:pt>
                <c:pt idx="4">
                  <c:v>Placements de trésorerie</c:v>
                </c:pt>
                <c:pt idx="5">
                  <c:v>Valeurs disponibles </c:v>
                </c:pt>
                <c:pt idx="6">
                  <c:v>Comptes de régularisation</c:v>
                </c:pt>
              </c:strCache>
            </c:strRef>
          </c:cat>
          <c:val>
            <c:numRef>
              <c:f>'bilan graphiques'!$B$2:$B$8</c:f>
              <c:numCache>
                <c:formatCode>#,##0.00</c:formatCode>
                <c:ptCount val="7"/>
                <c:pt idx="0">
                  <c:v>187583.63</c:v>
                </c:pt>
                <c:pt idx="1">
                  <c:v>6277544.6100000013</c:v>
                </c:pt>
                <c:pt idx="2" formatCode="#,##0">
                  <c:v>189120</c:v>
                </c:pt>
                <c:pt idx="3" formatCode="#,##0">
                  <c:v>753941.97</c:v>
                </c:pt>
                <c:pt idx="4" formatCode="#,##0">
                  <c:v>1676600.6</c:v>
                </c:pt>
                <c:pt idx="5" formatCode="#,##0">
                  <c:v>143233.76999999999</c:v>
                </c:pt>
                <c:pt idx="6" formatCode="#,##0">
                  <c:v>4842.38</c:v>
                </c:pt>
              </c:numCache>
            </c:numRef>
          </c:val>
        </c:ser>
        <c:ser>
          <c:idx val="1"/>
          <c:order val="1"/>
          <c:tx>
            <c:strRef>
              <c:f>'bilan graphiques'!$C$1</c:f>
              <c:strCache>
                <c:ptCount val="1"/>
                <c:pt idx="0">
                  <c:v>2018</c:v>
                </c:pt>
              </c:strCache>
            </c:strRef>
          </c:tx>
          <c:spPr>
            <a:solidFill>
              <a:schemeClr val="accent6">
                <a:lumMod val="75000"/>
              </a:schemeClr>
            </a:solidFill>
          </c:spPr>
          <c:invertIfNegative val="0"/>
          <c:cat>
            <c:strRef>
              <c:f>'bilan graphiques'!$A$2:$A$8</c:f>
              <c:strCache>
                <c:ptCount val="7"/>
                <c:pt idx="0">
                  <c:v>Immeubles en usufruit</c:v>
                </c:pt>
                <c:pt idx="1">
                  <c:v>Immobilisations dans les rénovations</c:v>
                </c:pt>
                <c:pt idx="2">
                  <c:v>Créances à + 1an</c:v>
                </c:pt>
                <c:pt idx="3">
                  <c:v>Créances à - 1an</c:v>
                </c:pt>
                <c:pt idx="4">
                  <c:v>Placements de trésorerie</c:v>
                </c:pt>
                <c:pt idx="5">
                  <c:v>Valeurs disponibles </c:v>
                </c:pt>
                <c:pt idx="6">
                  <c:v>Comptes de régularisation</c:v>
                </c:pt>
              </c:strCache>
            </c:strRef>
          </c:cat>
          <c:val>
            <c:numRef>
              <c:f>'bilan graphiques'!$C$2:$C$8</c:f>
              <c:numCache>
                <c:formatCode>#,##0</c:formatCode>
                <c:ptCount val="7"/>
                <c:pt idx="0">
                  <c:v>161615.75</c:v>
                </c:pt>
                <c:pt idx="1">
                  <c:v>6638102.3600000003</c:v>
                </c:pt>
                <c:pt idx="2">
                  <c:v>239960</c:v>
                </c:pt>
                <c:pt idx="3">
                  <c:v>686273.05999999994</c:v>
                </c:pt>
                <c:pt idx="4">
                  <c:v>2409314.02</c:v>
                </c:pt>
                <c:pt idx="5">
                  <c:v>70041.87</c:v>
                </c:pt>
                <c:pt idx="6">
                  <c:v>3727.43</c:v>
                </c:pt>
              </c:numCache>
            </c:numRef>
          </c:val>
        </c:ser>
        <c:dLbls>
          <c:showLegendKey val="0"/>
          <c:showVal val="0"/>
          <c:showCatName val="0"/>
          <c:showSerName val="0"/>
          <c:showPercent val="0"/>
          <c:showBubbleSize val="0"/>
        </c:dLbls>
        <c:gapWidth val="156"/>
        <c:axId val="163612928"/>
        <c:axId val="163614720"/>
      </c:barChart>
      <c:catAx>
        <c:axId val="163612928"/>
        <c:scaling>
          <c:orientation val="minMax"/>
        </c:scaling>
        <c:delete val="0"/>
        <c:axPos val="b"/>
        <c:majorTickMark val="out"/>
        <c:minorTickMark val="none"/>
        <c:tickLblPos val="nextTo"/>
        <c:txPr>
          <a:bodyPr rot="-2460000"/>
          <a:lstStyle/>
          <a:p>
            <a:pPr>
              <a:defRPr sz="1600" b="1"/>
            </a:pPr>
            <a:endParaRPr lang="fr-FR"/>
          </a:p>
        </c:txPr>
        <c:crossAx val="163614720"/>
        <c:crosses val="autoZero"/>
        <c:auto val="1"/>
        <c:lblAlgn val="ctr"/>
        <c:lblOffset val="100"/>
        <c:noMultiLvlLbl val="0"/>
      </c:catAx>
      <c:valAx>
        <c:axId val="163614720"/>
        <c:scaling>
          <c:orientation val="minMax"/>
        </c:scaling>
        <c:delete val="0"/>
        <c:axPos val="l"/>
        <c:majorGridlines/>
        <c:numFmt formatCode="#,##0\ &quot;€&quot;" sourceLinked="0"/>
        <c:majorTickMark val="out"/>
        <c:minorTickMark val="none"/>
        <c:tickLblPos val="nextTo"/>
        <c:txPr>
          <a:bodyPr/>
          <a:lstStyle/>
          <a:p>
            <a:pPr>
              <a:defRPr sz="1600" b="1"/>
            </a:pPr>
            <a:endParaRPr lang="fr-FR"/>
          </a:p>
        </c:txPr>
        <c:crossAx val="163612928"/>
        <c:crosses val="autoZero"/>
        <c:crossBetween val="between"/>
      </c:valAx>
    </c:plotArea>
    <c:legend>
      <c:legendPos val="r"/>
      <c:layout>
        <c:manualLayout>
          <c:xMode val="edge"/>
          <c:yMode val="edge"/>
          <c:x val="0.81209613941528669"/>
          <c:y val="9.2208734324876057E-2"/>
          <c:w val="0.16927884375473712"/>
          <c:h val="0.23914219457606967"/>
        </c:manualLayout>
      </c:layout>
      <c:overlay val="0"/>
      <c:txPr>
        <a:bodyPr/>
        <a:lstStyle/>
        <a:p>
          <a:pPr>
            <a:defRPr sz="3200"/>
          </a:pPr>
          <a:endParaRPr lang="fr-FR"/>
        </a:p>
      </c:txPr>
    </c:legend>
    <c:plotVisOnly val="1"/>
    <c:dispBlanksAs val="gap"/>
    <c:showDLblsOverMax val="0"/>
  </c:chart>
  <c:txPr>
    <a:bodyPr/>
    <a:lstStyle/>
    <a:p>
      <a:pPr>
        <a:defRPr sz="20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'bilan graphiques'!$B$19</c:f>
              <c:strCache>
                <c:ptCount val="1"/>
                <c:pt idx="0">
                  <c:v>2017</c:v>
                </c:pt>
              </c:strCache>
            </c:strRef>
          </c:tx>
          <c:spPr>
            <a:solidFill>
              <a:srgbClr val="00B050"/>
            </a:solidFill>
          </c:spPr>
          <c:invertIfNegative val="0"/>
          <c:cat>
            <c:strRef>
              <c:f>'bilan graphiques'!$A$20:$A$26</c:f>
              <c:strCache>
                <c:ptCount val="7"/>
                <c:pt idx="0">
                  <c:v>Fonds associatifs</c:v>
                </c:pt>
                <c:pt idx="1">
                  <c:v>Fonds affectés</c:v>
                </c:pt>
                <c:pt idx="2">
                  <c:v>Résultat reporté</c:v>
                </c:pt>
                <c:pt idx="3">
                  <c:v>primes et subsides</c:v>
                </c:pt>
                <c:pt idx="4">
                  <c:v>Dettes &gt;1an</c:v>
                </c:pt>
                <c:pt idx="5">
                  <c:v>Dettes &lt;1an</c:v>
                </c:pt>
                <c:pt idx="6">
                  <c:v>Comptes de régularisation</c:v>
                </c:pt>
              </c:strCache>
            </c:strRef>
          </c:cat>
          <c:val>
            <c:numRef>
              <c:f>'bilan graphiques'!$B$20:$B$26</c:f>
              <c:numCache>
                <c:formatCode>#,##0.00</c:formatCode>
                <c:ptCount val="7"/>
                <c:pt idx="0">
                  <c:v>230764.37</c:v>
                </c:pt>
                <c:pt idx="1">
                  <c:v>313385.9800000001</c:v>
                </c:pt>
                <c:pt idx="2">
                  <c:v>410105.94999999995</c:v>
                </c:pt>
                <c:pt idx="3">
                  <c:v>2940401.9499999997</c:v>
                </c:pt>
                <c:pt idx="4">
                  <c:v>3759903.6100000008</c:v>
                </c:pt>
                <c:pt idx="5">
                  <c:v>1575505.1000000003</c:v>
                </c:pt>
                <c:pt idx="6">
                  <c:v>2800</c:v>
                </c:pt>
              </c:numCache>
            </c:numRef>
          </c:val>
        </c:ser>
        <c:ser>
          <c:idx val="1"/>
          <c:order val="1"/>
          <c:tx>
            <c:strRef>
              <c:f>'bilan graphiques'!$C$19</c:f>
              <c:strCache>
                <c:ptCount val="1"/>
                <c:pt idx="0">
                  <c:v>2018</c:v>
                </c:pt>
              </c:strCache>
            </c:strRef>
          </c:tx>
          <c:spPr>
            <a:solidFill>
              <a:schemeClr val="accent6">
                <a:lumMod val="75000"/>
              </a:schemeClr>
            </a:solidFill>
          </c:spPr>
          <c:invertIfNegative val="0"/>
          <c:cat>
            <c:strRef>
              <c:f>'bilan graphiques'!$A$20:$A$26</c:f>
              <c:strCache>
                <c:ptCount val="7"/>
                <c:pt idx="0">
                  <c:v>Fonds associatifs</c:v>
                </c:pt>
                <c:pt idx="1">
                  <c:v>Fonds affectés</c:v>
                </c:pt>
                <c:pt idx="2">
                  <c:v>Résultat reporté</c:v>
                </c:pt>
                <c:pt idx="3">
                  <c:v>primes et subsides</c:v>
                </c:pt>
                <c:pt idx="4">
                  <c:v>Dettes &gt;1an</c:v>
                </c:pt>
                <c:pt idx="5">
                  <c:v>Dettes &lt;1an</c:v>
                </c:pt>
                <c:pt idx="6">
                  <c:v>Comptes de régularisation</c:v>
                </c:pt>
              </c:strCache>
            </c:strRef>
          </c:cat>
          <c:val>
            <c:numRef>
              <c:f>'bilan graphiques'!$C$20:$C$26</c:f>
              <c:numCache>
                <c:formatCode>#,##0</c:formatCode>
                <c:ptCount val="7"/>
                <c:pt idx="0">
                  <c:v>230764.37</c:v>
                </c:pt>
                <c:pt idx="1">
                  <c:v>344157.31</c:v>
                </c:pt>
                <c:pt idx="2">
                  <c:v>450673.63999999996</c:v>
                </c:pt>
                <c:pt idx="3">
                  <c:v>3323928.8400000003</c:v>
                </c:pt>
                <c:pt idx="4">
                  <c:v>3456376.0800000005</c:v>
                </c:pt>
                <c:pt idx="5">
                  <c:v>2400733.8499999992</c:v>
                </c:pt>
                <c:pt idx="6">
                  <c:v>2400</c:v>
                </c:pt>
              </c:numCache>
            </c:numRef>
          </c:val>
        </c:ser>
        <c:dLbls>
          <c:showLegendKey val="0"/>
          <c:showVal val="0"/>
          <c:showCatName val="0"/>
          <c:showSerName val="0"/>
          <c:showPercent val="0"/>
          <c:showBubbleSize val="0"/>
        </c:dLbls>
        <c:gapWidth val="150"/>
        <c:axId val="212236160"/>
        <c:axId val="212237696"/>
      </c:barChart>
      <c:catAx>
        <c:axId val="212236160"/>
        <c:scaling>
          <c:orientation val="minMax"/>
        </c:scaling>
        <c:delete val="0"/>
        <c:axPos val="b"/>
        <c:majorTickMark val="out"/>
        <c:minorTickMark val="none"/>
        <c:tickLblPos val="nextTo"/>
        <c:txPr>
          <a:bodyPr/>
          <a:lstStyle/>
          <a:p>
            <a:pPr>
              <a:defRPr sz="1600" b="1"/>
            </a:pPr>
            <a:endParaRPr lang="fr-FR"/>
          </a:p>
        </c:txPr>
        <c:crossAx val="212237696"/>
        <c:crosses val="autoZero"/>
        <c:auto val="1"/>
        <c:lblAlgn val="ctr"/>
        <c:lblOffset val="100"/>
        <c:noMultiLvlLbl val="0"/>
      </c:catAx>
      <c:valAx>
        <c:axId val="212237696"/>
        <c:scaling>
          <c:orientation val="minMax"/>
        </c:scaling>
        <c:delete val="0"/>
        <c:axPos val="l"/>
        <c:majorGridlines/>
        <c:numFmt formatCode="#,##0\ &quot;€&quot;" sourceLinked="0"/>
        <c:majorTickMark val="out"/>
        <c:minorTickMark val="none"/>
        <c:tickLblPos val="nextTo"/>
        <c:txPr>
          <a:bodyPr/>
          <a:lstStyle/>
          <a:p>
            <a:pPr>
              <a:defRPr sz="1800" b="1"/>
            </a:pPr>
            <a:endParaRPr lang="fr-FR"/>
          </a:p>
        </c:txPr>
        <c:crossAx val="212236160"/>
        <c:crosses val="autoZero"/>
        <c:crossBetween val="between"/>
      </c:valAx>
    </c:plotArea>
    <c:legend>
      <c:legendPos val="r"/>
      <c:layout>
        <c:manualLayout>
          <c:xMode val="edge"/>
          <c:yMode val="edge"/>
          <c:x val="0.77966501838778746"/>
          <c:y val="0.1783879221908144"/>
          <c:w val="0.16778267574789241"/>
          <c:h val="0.25822534965299804"/>
        </c:manualLayout>
      </c:layout>
      <c:overlay val="0"/>
      <c:txPr>
        <a:bodyPr/>
        <a:lstStyle/>
        <a:p>
          <a:pPr>
            <a:defRPr sz="2400"/>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018390007253"/>
          <c:y val="0.10945216212646397"/>
          <c:w val="0.83649411582994837"/>
          <c:h val="0.58860127646314286"/>
        </c:manualLayout>
      </c:layout>
      <c:barChart>
        <c:barDir val="col"/>
        <c:grouping val="clustered"/>
        <c:varyColors val="0"/>
        <c:ser>
          <c:idx val="0"/>
          <c:order val="0"/>
          <c:tx>
            <c:v>2017</c:v>
          </c:tx>
          <c:spPr>
            <a:solidFill>
              <a:srgbClr val="00B050"/>
            </a:solidFill>
          </c:spPr>
          <c:invertIfNegative val="0"/>
          <c:cat>
            <c:strRef>
              <c:f>'Résultat graphiques'!$A$3:$A$12</c:f>
              <c:strCache>
                <c:ptCount val="10"/>
                <c:pt idx="0">
                  <c:v>loyers payés aux prop.</c:v>
                </c:pt>
                <c:pt idx="1">
                  <c:v>entretiens</c:v>
                </c:pt>
                <c:pt idx="2">
                  <c:v>occupations précaires</c:v>
                </c:pt>
                <c:pt idx="3">
                  <c:v>assurances</c:v>
                </c:pt>
                <c:pt idx="4">
                  <c:v>précomptes immobiliers</c:v>
                </c:pt>
                <c:pt idx="5">
                  <c:v>Amortissements</c:v>
                </c:pt>
                <c:pt idx="6">
                  <c:v>Charges financières</c:v>
                </c:pt>
                <c:pt idx="7">
                  <c:v>loyer et frais de bureau</c:v>
                </c:pt>
                <c:pt idx="8">
                  <c:v>Transfert à réserve</c:v>
                </c:pt>
                <c:pt idx="9">
                  <c:v>bénéfice reporté</c:v>
                </c:pt>
              </c:strCache>
            </c:strRef>
          </c:cat>
          <c:val>
            <c:numRef>
              <c:f>'Résultat graphiques'!$B$3:$B$12</c:f>
              <c:numCache>
                <c:formatCode>#,##0</c:formatCode>
                <c:ptCount val="10"/>
                <c:pt idx="0">
                  <c:v>49949.19</c:v>
                </c:pt>
                <c:pt idx="1">
                  <c:v>77057.72</c:v>
                </c:pt>
                <c:pt idx="2">
                  <c:v>3861.79</c:v>
                </c:pt>
                <c:pt idx="3">
                  <c:v>27631.71</c:v>
                </c:pt>
                <c:pt idx="4">
                  <c:v>47005.83</c:v>
                </c:pt>
                <c:pt idx="5">
                  <c:v>499649.71</c:v>
                </c:pt>
                <c:pt idx="6">
                  <c:v>52549.29</c:v>
                </c:pt>
                <c:pt idx="7">
                  <c:v>19264.170000000002</c:v>
                </c:pt>
                <c:pt idx="8">
                  <c:v>60438.1</c:v>
                </c:pt>
                <c:pt idx="9">
                  <c:v>55924.62</c:v>
                </c:pt>
              </c:numCache>
            </c:numRef>
          </c:val>
        </c:ser>
        <c:ser>
          <c:idx val="1"/>
          <c:order val="1"/>
          <c:tx>
            <c:v>2018</c:v>
          </c:tx>
          <c:spPr>
            <a:solidFill>
              <a:schemeClr val="accent6">
                <a:lumMod val="75000"/>
              </a:schemeClr>
            </a:solidFill>
          </c:spPr>
          <c:invertIfNegative val="0"/>
          <c:cat>
            <c:strRef>
              <c:f>'Résultat graphiques'!$A$3:$A$12</c:f>
              <c:strCache>
                <c:ptCount val="10"/>
                <c:pt idx="0">
                  <c:v>loyers payés aux prop.</c:v>
                </c:pt>
                <c:pt idx="1">
                  <c:v>entretiens</c:v>
                </c:pt>
                <c:pt idx="2">
                  <c:v>occupations précaires</c:v>
                </c:pt>
                <c:pt idx="3">
                  <c:v>assurances</c:v>
                </c:pt>
                <c:pt idx="4">
                  <c:v>précomptes immobiliers</c:v>
                </c:pt>
                <c:pt idx="5">
                  <c:v>Amortissements</c:v>
                </c:pt>
                <c:pt idx="6">
                  <c:v>Charges financières</c:v>
                </c:pt>
                <c:pt idx="7">
                  <c:v>loyer et frais de bureau</c:v>
                </c:pt>
                <c:pt idx="8">
                  <c:v>Transfert à réserve</c:v>
                </c:pt>
                <c:pt idx="9">
                  <c:v>bénéfice reporté</c:v>
                </c:pt>
              </c:strCache>
            </c:strRef>
          </c:cat>
          <c:val>
            <c:numRef>
              <c:f>'Résultat graphiques'!$C$3:$C$12</c:f>
              <c:numCache>
                <c:formatCode>#,##0</c:formatCode>
                <c:ptCount val="10"/>
                <c:pt idx="0">
                  <c:v>49929.5</c:v>
                </c:pt>
                <c:pt idx="1">
                  <c:v>72773.899999999994</c:v>
                </c:pt>
                <c:pt idx="2">
                  <c:v>17964.400000000001</c:v>
                </c:pt>
                <c:pt idx="3">
                  <c:v>31122.3</c:v>
                </c:pt>
                <c:pt idx="4">
                  <c:v>4555.3</c:v>
                </c:pt>
                <c:pt idx="5">
                  <c:v>579185.59</c:v>
                </c:pt>
                <c:pt idx="6">
                  <c:v>126315.34999999999</c:v>
                </c:pt>
                <c:pt idx="7">
                  <c:v>24946.729999999996</c:v>
                </c:pt>
                <c:pt idx="8">
                  <c:v>30771</c:v>
                </c:pt>
                <c:pt idx="9">
                  <c:v>40568</c:v>
                </c:pt>
              </c:numCache>
            </c:numRef>
          </c:val>
        </c:ser>
        <c:dLbls>
          <c:showLegendKey val="0"/>
          <c:showVal val="0"/>
          <c:showCatName val="0"/>
          <c:showSerName val="0"/>
          <c:showPercent val="0"/>
          <c:showBubbleSize val="0"/>
        </c:dLbls>
        <c:gapWidth val="150"/>
        <c:axId val="209917824"/>
        <c:axId val="209919360"/>
      </c:barChart>
      <c:catAx>
        <c:axId val="209917824"/>
        <c:scaling>
          <c:orientation val="minMax"/>
        </c:scaling>
        <c:delete val="0"/>
        <c:axPos val="b"/>
        <c:majorTickMark val="out"/>
        <c:minorTickMark val="none"/>
        <c:tickLblPos val="nextTo"/>
        <c:txPr>
          <a:bodyPr/>
          <a:lstStyle/>
          <a:p>
            <a:pPr>
              <a:defRPr sz="1600" b="1"/>
            </a:pPr>
            <a:endParaRPr lang="fr-FR"/>
          </a:p>
        </c:txPr>
        <c:crossAx val="209919360"/>
        <c:crosses val="autoZero"/>
        <c:auto val="1"/>
        <c:lblAlgn val="ctr"/>
        <c:lblOffset val="100"/>
        <c:noMultiLvlLbl val="0"/>
      </c:catAx>
      <c:valAx>
        <c:axId val="209919360"/>
        <c:scaling>
          <c:orientation val="minMax"/>
          <c:max val="600000"/>
        </c:scaling>
        <c:delete val="0"/>
        <c:axPos val="l"/>
        <c:majorGridlines/>
        <c:numFmt formatCode="#,##0" sourceLinked="1"/>
        <c:majorTickMark val="out"/>
        <c:minorTickMark val="none"/>
        <c:tickLblPos val="nextTo"/>
        <c:txPr>
          <a:bodyPr/>
          <a:lstStyle/>
          <a:p>
            <a:pPr>
              <a:defRPr sz="1600" b="1"/>
            </a:pPr>
            <a:endParaRPr lang="fr-FR"/>
          </a:p>
        </c:txPr>
        <c:crossAx val="209917824"/>
        <c:crosses val="autoZero"/>
        <c:crossBetween val="between"/>
      </c:valAx>
    </c:plotArea>
    <c:legend>
      <c:legendPos val="r"/>
      <c:layout>
        <c:manualLayout>
          <c:xMode val="edge"/>
          <c:yMode val="edge"/>
          <c:x val="0.79467988200046424"/>
          <c:y val="0.17876991989084534"/>
          <c:w val="0.1651837691024394"/>
          <c:h val="0.14524428422350821"/>
        </c:manualLayout>
      </c:layout>
      <c:overlay val="0"/>
      <c:txPr>
        <a:bodyPr/>
        <a:lstStyle/>
        <a:p>
          <a:pPr>
            <a:defRPr sz="3200"/>
          </a:pPr>
          <a:endParaRPr lang="fr-FR"/>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3573928258968"/>
          <c:y val="4.2370147026607845E-2"/>
          <c:w val="0.82273456544044121"/>
          <c:h val="0.60407239977351457"/>
        </c:manualLayout>
      </c:layout>
      <c:barChart>
        <c:barDir val="col"/>
        <c:grouping val="clustered"/>
        <c:varyColors val="0"/>
        <c:ser>
          <c:idx val="0"/>
          <c:order val="0"/>
          <c:tx>
            <c:v>2017</c:v>
          </c:tx>
          <c:spPr>
            <a:solidFill>
              <a:srgbClr val="00B050"/>
            </a:solidFill>
          </c:spPr>
          <c:invertIfNegative val="0"/>
          <c:cat>
            <c:strRef>
              <c:f>'Résultat graphiques'!$A$15:$A$19</c:f>
              <c:strCache>
                <c:ptCount val="5"/>
                <c:pt idx="0">
                  <c:v>loyers reçus</c:v>
                </c:pt>
                <c:pt idx="1">
                  <c:v>occupations précaires</c:v>
                </c:pt>
                <c:pt idx="2">
                  <c:v>Dons et legs</c:v>
                </c:pt>
                <c:pt idx="3">
                  <c:v>primes et amor. des primes</c:v>
                </c:pt>
                <c:pt idx="4">
                  <c:v>Produits financiers</c:v>
                </c:pt>
              </c:strCache>
            </c:strRef>
          </c:cat>
          <c:val>
            <c:numRef>
              <c:f>'Résultat graphiques'!$B$15:$B$19</c:f>
              <c:numCache>
                <c:formatCode>#,##0</c:formatCode>
                <c:ptCount val="5"/>
                <c:pt idx="0">
                  <c:v>669654.87</c:v>
                </c:pt>
                <c:pt idx="1">
                  <c:v>1750</c:v>
                </c:pt>
                <c:pt idx="2">
                  <c:v>51305.68</c:v>
                </c:pt>
                <c:pt idx="3">
                  <c:v>167953.68</c:v>
                </c:pt>
                <c:pt idx="4">
                  <c:v>36.04</c:v>
                </c:pt>
              </c:numCache>
            </c:numRef>
          </c:val>
        </c:ser>
        <c:ser>
          <c:idx val="1"/>
          <c:order val="1"/>
          <c:tx>
            <c:v>2018</c:v>
          </c:tx>
          <c:spPr>
            <a:solidFill>
              <a:schemeClr val="accent6">
                <a:lumMod val="75000"/>
              </a:schemeClr>
            </a:solidFill>
          </c:spPr>
          <c:invertIfNegative val="0"/>
          <c:cat>
            <c:strRef>
              <c:f>'Résultat graphiques'!$A$15:$A$19</c:f>
              <c:strCache>
                <c:ptCount val="5"/>
                <c:pt idx="0">
                  <c:v>loyers reçus</c:v>
                </c:pt>
                <c:pt idx="1">
                  <c:v>occupations précaires</c:v>
                </c:pt>
                <c:pt idx="2">
                  <c:v>Dons et legs</c:v>
                </c:pt>
                <c:pt idx="3">
                  <c:v>primes et amor. des primes</c:v>
                </c:pt>
                <c:pt idx="4">
                  <c:v>Produits financiers</c:v>
                </c:pt>
              </c:strCache>
            </c:strRef>
          </c:cat>
          <c:val>
            <c:numRef>
              <c:f>'Résultat graphiques'!$C$15:$C$19</c:f>
              <c:numCache>
                <c:formatCode>#,##0</c:formatCode>
                <c:ptCount val="5"/>
                <c:pt idx="0">
                  <c:v>724414.05999999971</c:v>
                </c:pt>
                <c:pt idx="1">
                  <c:v>12500</c:v>
                </c:pt>
                <c:pt idx="2">
                  <c:v>44290</c:v>
                </c:pt>
                <c:pt idx="3">
                  <c:v>198802.64</c:v>
                </c:pt>
                <c:pt idx="4">
                  <c:v>492.5</c:v>
                </c:pt>
              </c:numCache>
            </c:numRef>
          </c:val>
        </c:ser>
        <c:dLbls>
          <c:showLegendKey val="0"/>
          <c:showVal val="0"/>
          <c:showCatName val="0"/>
          <c:showSerName val="0"/>
          <c:showPercent val="0"/>
          <c:showBubbleSize val="0"/>
        </c:dLbls>
        <c:gapWidth val="150"/>
        <c:axId val="212171008"/>
        <c:axId val="212193280"/>
      </c:barChart>
      <c:catAx>
        <c:axId val="212171008"/>
        <c:scaling>
          <c:orientation val="minMax"/>
        </c:scaling>
        <c:delete val="0"/>
        <c:axPos val="b"/>
        <c:majorTickMark val="out"/>
        <c:minorTickMark val="none"/>
        <c:tickLblPos val="nextTo"/>
        <c:txPr>
          <a:bodyPr rot="-2700000"/>
          <a:lstStyle/>
          <a:p>
            <a:pPr>
              <a:defRPr sz="1600" b="1"/>
            </a:pPr>
            <a:endParaRPr lang="fr-FR"/>
          </a:p>
        </c:txPr>
        <c:crossAx val="212193280"/>
        <c:crosses val="autoZero"/>
        <c:auto val="1"/>
        <c:lblAlgn val="ctr"/>
        <c:lblOffset val="100"/>
        <c:noMultiLvlLbl val="0"/>
      </c:catAx>
      <c:valAx>
        <c:axId val="212193280"/>
        <c:scaling>
          <c:orientation val="minMax"/>
          <c:max val="800000"/>
        </c:scaling>
        <c:delete val="0"/>
        <c:axPos val="l"/>
        <c:majorGridlines/>
        <c:numFmt formatCode="#,##0" sourceLinked="1"/>
        <c:majorTickMark val="out"/>
        <c:minorTickMark val="none"/>
        <c:tickLblPos val="nextTo"/>
        <c:txPr>
          <a:bodyPr/>
          <a:lstStyle/>
          <a:p>
            <a:pPr>
              <a:defRPr sz="1600" b="1"/>
            </a:pPr>
            <a:endParaRPr lang="fr-FR"/>
          </a:p>
        </c:txPr>
        <c:crossAx val="212171008"/>
        <c:crosses val="autoZero"/>
        <c:crossBetween val="between"/>
      </c:valAx>
    </c:plotArea>
    <c:legend>
      <c:legendPos val="r"/>
      <c:layout>
        <c:manualLayout>
          <c:xMode val="edge"/>
          <c:yMode val="edge"/>
          <c:x val="0.79096755355847492"/>
          <c:y val="0.1696216166277876"/>
          <c:w val="0.15715912517656769"/>
          <c:h val="0.19854716126733898"/>
        </c:manualLayout>
      </c:layout>
      <c:overlay val="0"/>
      <c:txPr>
        <a:bodyPr/>
        <a:lstStyle/>
        <a:p>
          <a:pPr>
            <a:defRPr sz="3200"/>
          </a:pPr>
          <a:endParaRPr lang="fr-F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i="0" u="none" strike="noStrike" baseline="0">
                <a:solidFill>
                  <a:srgbClr val="000000"/>
                </a:solidFill>
                <a:latin typeface="Calibri"/>
                <a:ea typeface="Calibri"/>
                <a:cs typeface="Calibri"/>
              </a:defRPr>
            </a:pPr>
            <a:r>
              <a:rPr lang="fr-BE" sz="2400" b="1" i="0" u="none" strike="noStrike" baseline="0" dirty="0">
                <a:solidFill>
                  <a:srgbClr val="000000"/>
                </a:solidFill>
                <a:latin typeface="Calibri"/>
                <a:cs typeface="Calibri"/>
              </a:rPr>
              <a:t>Couverture du coût des travaux </a:t>
            </a:r>
            <a:r>
              <a:rPr lang="fr-BE" sz="2400" b="1" i="0" u="none" strike="noStrike" baseline="0" dirty="0" smtClean="0">
                <a:solidFill>
                  <a:srgbClr val="000000"/>
                </a:solidFill>
                <a:latin typeface="Calibri"/>
                <a:cs typeface="Calibri"/>
              </a:rPr>
              <a:t>par </a:t>
            </a:r>
            <a:r>
              <a:rPr lang="fr-BE" sz="2400" b="1" i="0" u="none" strike="noStrike" baseline="0" dirty="0">
                <a:solidFill>
                  <a:srgbClr val="000000"/>
                </a:solidFill>
                <a:latin typeface="Calibri"/>
                <a:cs typeface="Calibri"/>
              </a:rPr>
              <a:t>les primes rénovation et </a:t>
            </a:r>
            <a:r>
              <a:rPr lang="fr-BE" sz="2400" b="1" i="0" u="none" strike="noStrike" baseline="0" dirty="0" smtClean="0">
                <a:solidFill>
                  <a:srgbClr val="000000"/>
                </a:solidFill>
                <a:latin typeface="Calibri"/>
                <a:cs typeface="Calibri"/>
              </a:rPr>
              <a:t>énergie (39 </a:t>
            </a:r>
            <a:r>
              <a:rPr lang="fr-BE" sz="2400" b="1" i="0" u="none" strike="noStrike" baseline="0" dirty="0">
                <a:solidFill>
                  <a:srgbClr val="000000"/>
                </a:solidFill>
                <a:latin typeface="Calibri"/>
                <a:cs typeface="Calibri"/>
              </a:rPr>
              <a:t>immeubles)</a:t>
            </a:r>
          </a:p>
        </c:rich>
      </c:tx>
      <c:layout>
        <c:manualLayout>
          <c:xMode val="edge"/>
          <c:yMode val="edge"/>
          <c:x val="0.12096004484350224"/>
          <c:y val="1.2463190731616587E-2"/>
        </c:manualLayout>
      </c:layout>
      <c:overlay val="0"/>
    </c:title>
    <c:autoTitleDeleted val="0"/>
    <c:plotArea>
      <c:layout>
        <c:manualLayout>
          <c:layoutTarget val="inner"/>
          <c:xMode val="edge"/>
          <c:yMode val="edge"/>
          <c:x val="6.3478654803158535E-2"/>
          <c:y val="0.20096455332123592"/>
          <c:w val="0.92048481577020591"/>
          <c:h val="0.61072627732721052"/>
        </c:manualLayout>
      </c:layout>
      <c:lineChart>
        <c:grouping val="standard"/>
        <c:varyColors val="0"/>
        <c:ser>
          <c:idx val="0"/>
          <c:order val="0"/>
          <c:tx>
            <c:v>réno</c:v>
          </c:tx>
          <c:spPr>
            <a:ln w="38100">
              <a:solidFill>
                <a:srgbClr val="FF0000"/>
              </a:solidFill>
              <a:prstDash val="solid"/>
            </a:ln>
          </c:spPr>
          <c:marker>
            <c:symbol val="diamond"/>
            <c:size val="6"/>
            <c:spPr>
              <a:solidFill>
                <a:srgbClr val="FF0000"/>
              </a:solidFill>
              <a:ln>
                <a:noFill/>
              </a:ln>
            </c:spPr>
          </c:marker>
          <c:trendline>
            <c:spPr>
              <a:ln w="38100" cmpd="sng">
                <a:solidFill>
                  <a:schemeClr val="bg1">
                    <a:lumMod val="50000"/>
                  </a:schemeClr>
                </a:solidFill>
                <a:prstDash val="solid"/>
              </a:ln>
            </c:spPr>
            <c:trendlineType val="linear"/>
            <c:dispRSqr val="0"/>
            <c:dispEq val="0"/>
          </c:trendline>
          <c:cat>
            <c:strRef>
              <c:f>[1]Feuil1!$C$2:$C$40</c:f>
              <c:strCache>
                <c:ptCount val="39"/>
                <c:pt idx="0">
                  <c:v>1992 FLEU</c:v>
                </c:pt>
                <c:pt idx="1">
                  <c:v>1993 TN</c:v>
                </c:pt>
                <c:pt idx="2">
                  <c:v>1996 DEME</c:v>
                </c:pt>
                <c:pt idx="3">
                  <c:v>1997 HOLL</c:v>
                </c:pt>
                <c:pt idx="4">
                  <c:v>1998 BRUX</c:v>
                </c:pt>
                <c:pt idx="5">
                  <c:v>1999 FOIN</c:v>
                </c:pt>
                <c:pt idx="6">
                  <c:v>2000 AND3</c:v>
                </c:pt>
                <c:pt idx="7">
                  <c:v>2000 CAMU</c:v>
                </c:pt>
                <c:pt idx="8">
                  <c:v>2001 REMP</c:v>
                </c:pt>
                <c:pt idx="9">
                  <c:v>2003 PREV</c:v>
                </c:pt>
                <c:pt idx="10">
                  <c:v>2003 BERT</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VDEW</c:v>
                </c:pt>
                <c:pt idx="22">
                  <c:v>2010 PORT</c:v>
                </c:pt>
                <c:pt idx="23">
                  <c:v>2010 STUC</c:v>
                </c:pt>
                <c:pt idx="24">
                  <c:v>2011 BOET</c:v>
                </c:pt>
                <c:pt idx="25">
                  <c:v>2012 WAVR</c:v>
                </c:pt>
                <c:pt idx="26">
                  <c:v>2012 CH22</c:v>
                </c:pt>
                <c:pt idx="27">
                  <c:v>2012 MO14</c:v>
                </c:pt>
                <c:pt idx="28">
                  <c:v>2013 CHAM</c:v>
                </c:pt>
                <c:pt idx="29">
                  <c:v>2014 DM17</c:v>
                </c:pt>
                <c:pt idx="30">
                  <c:v>2014 SE13</c:v>
                </c:pt>
                <c:pt idx="31">
                  <c:v>2014 WILL</c:v>
                </c:pt>
                <c:pt idx="32">
                  <c:v>2014 ITTE</c:v>
                </c:pt>
                <c:pt idx="33">
                  <c:v>2015 EE46</c:v>
                </c:pt>
                <c:pt idx="34">
                  <c:v>2015 SE15</c:v>
                </c:pt>
                <c:pt idx="35">
                  <c:v>2017 RO19</c:v>
                </c:pt>
                <c:pt idx="36">
                  <c:v>2017 AN15</c:v>
                </c:pt>
                <c:pt idx="37">
                  <c:v>2017 HAP</c:v>
                </c:pt>
                <c:pt idx="38">
                  <c:v>2018 HHAM</c:v>
                </c:pt>
              </c:strCache>
            </c:strRef>
          </c:cat>
          <c:val>
            <c:numRef>
              <c:f>[1]Feuil1!$D$2:$D$40</c:f>
              <c:numCache>
                <c:formatCode>General</c:formatCode>
                <c:ptCount val="39"/>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10">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19.769079279989903</c:v>
                </c:pt>
                <c:pt idx="21">
                  <c:v>21.824847895271667</c:v>
                </c:pt>
                <c:pt idx="22">
                  <c:v>24.185616312990899</c:v>
                </c:pt>
                <c:pt idx="23">
                  <c:v>19.535575340872725</c:v>
                </c:pt>
                <c:pt idx="24">
                  <c:v>30.060104798109524</c:v>
                </c:pt>
                <c:pt idx="25">
                  <c:v>18.090531685475657</c:v>
                </c:pt>
                <c:pt idx="26">
                  <c:v>17.845805644046397</c:v>
                </c:pt>
                <c:pt idx="27">
                  <c:v>17.045548005419462</c:v>
                </c:pt>
                <c:pt idx="28">
                  <c:v>16.209094550761336</c:v>
                </c:pt>
                <c:pt idx="29">
                  <c:v>15.696915612158689</c:v>
                </c:pt>
                <c:pt idx="30">
                  <c:v>18.374048423216383</c:v>
                </c:pt>
                <c:pt idx="31">
                  <c:v>13.974334178873715</c:v>
                </c:pt>
                <c:pt idx="32">
                  <c:v>19.791775676056133</c:v>
                </c:pt>
                <c:pt idx="33">
                  <c:v>15.473408992635891</c:v>
                </c:pt>
                <c:pt idx="34">
                  <c:v>17.193735203122028</c:v>
                </c:pt>
                <c:pt idx="35">
                  <c:v>15.968640411231799</c:v>
                </c:pt>
                <c:pt idx="36">
                  <c:v>7.3691804906657055</c:v>
                </c:pt>
                <c:pt idx="37">
                  <c:v>12.747012953672703</c:v>
                </c:pt>
                <c:pt idx="38">
                  <c:v>17.999914862822724</c:v>
                </c:pt>
              </c:numCache>
            </c:numRef>
          </c:val>
          <c:smooth val="0"/>
        </c:ser>
        <c:ser>
          <c:idx val="1"/>
          <c:order val="1"/>
          <c:tx>
            <c:v>réno + énergie</c:v>
          </c:tx>
          <c:spPr>
            <a:ln w="38100">
              <a:solidFill>
                <a:srgbClr val="00B050"/>
              </a:solidFill>
              <a:prstDash val="solid"/>
            </a:ln>
          </c:spPr>
          <c:marker>
            <c:symbol val="square"/>
            <c:size val="4"/>
            <c:spPr>
              <a:solidFill>
                <a:srgbClr val="00B050"/>
              </a:solidFill>
              <a:ln>
                <a:noFill/>
              </a:ln>
            </c:spPr>
          </c:marker>
          <c:trendline>
            <c:spPr>
              <a:ln w="38100">
                <a:solidFill>
                  <a:schemeClr val="tx1"/>
                </a:solidFill>
                <a:prstDash val="solid"/>
              </a:ln>
            </c:spPr>
            <c:trendlineType val="linear"/>
            <c:dispRSqr val="0"/>
            <c:dispEq val="0"/>
          </c:trendline>
          <c:cat>
            <c:strRef>
              <c:f>[1]Feuil1!$C$2:$C$40</c:f>
              <c:strCache>
                <c:ptCount val="39"/>
                <c:pt idx="0">
                  <c:v>1992 FLEU</c:v>
                </c:pt>
                <c:pt idx="1">
                  <c:v>1993 TN</c:v>
                </c:pt>
                <c:pt idx="2">
                  <c:v>1996 DEME</c:v>
                </c:pt>
                <c:pt idx="3">
                  <c:v>1997 HOLL</c:v>
                </c:pt>
                <c:pt idx="4">
                  <c:v>1998 BRUX</c:v>
                </c:pt>
                <c:pt idx="5">
                  <c:v>1999 FOIN</c:v>
                </c:pt>
                <c:pt idx="6">
                  <c:v>2000 AND3</c:v>
                </c:pt>
                <c:pt idx="7">
                  <c:v>2000 CAMU</c:v>
                </c:pt>
                <c:pt idx="8">
                  <c:v>2001 REMP</c:v>
                </c:pt>
                <c:pt idx="9">
                  <c:v>2003 PREV</c:v>
                </c:pt>
                <c:pt idx="10">
                  <c:v>2003 BERT</c:v>
                </c:pt>
                <c:pt idx="11">
                  <c:v>2004 CHEV</c:v>
                </c:pt>
                <c:pt idx="12">
                  <c:v>2004 VICT</c:v>
                </c:pt>
                <c:pt idx="13">
                  <c:v>2005 RUCH</c:v>
                </c:pt>
                <c:pt idx="14">
                  <c:v>2006 HAUT</c:v>
                </c:pt>
                <c:pt idx="15">
                  <c:v>2006 NICO</c:v>
                </c:pt>
                <c:pt idx="16">
                  <c:v>2007 MARI</c:v>
                </c:pt>
                <c:pt idx="17">
                  <c:v>2008 LAMB</c:v>
                </c:pt>
                <c:pt idx="18">
                  <c:v>2008 VERH</c:v>
                </c:pt>
                <c:pt idx="19">
                  <c:v>2009 PARV</c:v>
                </c:pt>
                <c:pt idx="20">
                  <c:v>2010 GLOI</c:v>
                </c:pt>
                <c:pt idx="21">
                  <c:v>2010 VDEW</c:v>
                </c:pt>
                <c:pt idx="22">
                  <c:v>2010 PORT</c:v>
                </c:pt>
                <c:pt idx="23">
                  <c:v>2010 STUC</c:v>
                </c:pt>
                <c:pt idx="24">
                  <c:v>2011 BOET</c:v>
                </c:pt>
                <c:pt idx="25">
                  <c:v>2012 WAVR</c:v>
                </c:pt>
                <c:pt idx="26">
                  <c:v>2012 CH22</c:v>
                </c:pt>
                <c:pt idx="27">
                  <c:v>2012 MO14</c:v>
                </c:pt>
                <c:pt idx="28">
                  <c:v>2013 CHAM</c:v>
                </c:pt>
                <c:pt idx="29">
                  <c:v>2014 DM17</c:v>
                </c:pt>
                <c:pt idx="30">
                  <c:v>2014 SE13</c:v>
                </c:pt>
                <c:pt idx="31">
                  <c:v>2014 WILL</c:v>
                </c:pt>
                <c:pt idx="32">
                  <c:v>2014 ITTE</c:v>
                </c:pt>
                <c:pt idx="33">
                  <c:v>2015 EE46</c:v>
                </c:pt>
                <c:pt idx="34">
                  <c:v>2015 SE15</c:v>
                </c:pt>
                <c:pt idx="35">
                  <c:v>2017 RO19</c:v>
                </c:pt>
                <c:pt idx="36">
                  <c:v>2017 AN15</c:v>
                </c:pt>
                <c:pt idx="37">
                  <c:v>2017 HAP</c:v>
                </c:pt>
                <c:pt idx="38">
                  <c:v>2018 HHAM</c:v>
                </c:pt>
              </c:strCache>
            </c:strRef>
          </c:cat>
          <c:val>
            <c:numRef>
              <c:f>[1]Feuil1!$E$2:$E$40</c:f>
              <c:numCache>
                <c:formatCode>General</c:formatCode>
                <c:ptCount val="39"/>
                <c:pt idx="0">
                  <c:v>46.350886688718049</c:v>
                </c:pt>
                <c:pt idx="1">
                  <c:v>37.34789217307992</c:v>
                </c:pt>
                <c:pt idx="2">
                  <c:v>29.032449651925816</c:v>
                </c:pt>
                <c:pt idx="3">
                  <c:v>29.320101577462061</c:v>
                </c:pt>
                <c:pt idx="4">
                  <c:v>28.22359145131291</c:v>
                </c:pt>
                <c:pt idx="5">
                  <c:v>24.448879266582402</c:v>
                </c:pt>
                <c:pt idx="6">
                  <c:v>28.317650852904325</c:v>
                </c:pt>
                <c:pt idx="7">
                  <c:v>30.741472008250195</c:v>
                </c:pt>
                <c:pt idx="8">
                  <c:v>24.771279273233635</c:v>
                </c:pt>
                <c:pt idx="10">
                  <c:v>26.193346170370923</c:v>
                </c:pt>
                <c:pt idx="11">
                  <c:v>31.342542442313636</c:v>
                </c:pt>
                <c:pt idx="12">
                  <c:v>21.088350381348224</c:v>
                </c:pt>
                <c:pt idx="13">
                  <c:v>29.190551905764213</c:v>
                </c:pt>
                <c:pt idx="14">
                  <c:v>26.80899338051286</c:v>
                </c:pt>
                <c:pt idx="15">
                  <c:v>10.615258888724943</c:v>
                </c:pt>
                <c:pt idx="16">
                  <c:v>26.672614297945056</c:v>
                </c:pt>
                <c:pt idx="17">
                  <c:v>17.788171025565052</c:v>
                </c:pt>
                <c:pt idx="18">
                  <c:v>20.15854697193426</c:v>
                </c:pt>
                <c:pt idx="19">
                  <c:v>21.029722853612164</c:v>
                </c:pt>
                <c:pt idx="20">
                  <c:v>20.764071615553345</c:v>
                </c:pt>
                <c:pt idx="21">
                  <c:v>23.464227631832959</c:v>
                </c:pt>
                <c:pt idx="22">
                  <c:v>25.575267120774647</c:v>
                </c:pt>
                <c:pt idx="23">
                  <c:v>21.060685148442424</c:v>
                </c:pt>
                <c:pt idx="24">
                  <c:v>32.676615637521827</c:v>
                </c:pt>
                <c:pt idx="25">
                  <c:v>24.077214505633247</c:v>
                </c:pt>
                <c:pt idx="26">
                  <c:v>22.738677466741336</c:v>
                </c:pt>
                <c:pt idx="27">
                  <c:v>21.278599624139982</c:v>
                </c:pt>
                <c:pt idx="28">
                  <c:v>22.912618867254881</c:v>
                </c:pt>
                <c:pt idx="29">
                  <c:v>22.760592788726115</c:v>
                </c:pt>
                <c:pt idx="30">
                  <c:v>24.418022691289465</c:v>
                </c:pt>
                <c:pt idx="31">
                  <c:v>21.376189635068648</c:v>
                </c:pt>
                <c:pt idx="32">
                  <c:v>26.109850247553506</c:v>
                </c:pt>
                <c:pt idx="33">
                  <c:v>20.021411154892132</c:v>
                </c:pt>
                <c:pt idx="34">
                  <c:v>25.950417617784559</c:v>
                </c:pt>
                <c:pt idx="35">
                  <c:v>24.429763832333244</c:v>
                </c:pt>
                <c:pt idx="36">
                  <c:v>11.422945809333489</c:v>
                </c:pt>
                <c:pt idx="37">
                  <c:v>19.205382405100821</c:v>
                </c:pt>
                <c:pt idx="38">
                  <c:v>21.064853244790669</c:v>
                </c:pt>
              </c:numCache>
            </c:numRef>
          </c:val>
          <c:smooth val="0"/>
        </c:ser>
        <c:dLbls>
          <c:showLegendKey val="0"/>
          <c:showVal val="0"/>
          <c:showCatName val="0"/>
          <c:showSerName val="0"/>
          <c:showPercent val="0"/>
          <c:showBubbleSize val="0"/>
        </c:dLbls>
        <c:marker val="1"/>
        <c:smooth val="0"/>
        <c:axId val="141102464"/>
        <c:axId val="141116928"/>
      </c:lineChart>
      <c:catAx>
        <c:axId val="141102464"/>
        <c:scaling>
          <c:orientation val="minMax"/>
        </c:scaling>
        <c:delete val="0"/>
        <c:axPos val="b"/>
        <c:majorGridlines/>
        <c:title>
          <c:tx>
            <c:rich>
              <a:bodyPr/>
              <a:lstStyle/>
              <a:p>
                <a:pPr>
                  <a:defRPr sz="1800" b="1" i="0" u="none" strike="noStrike" baseline="0">
                    <a:solidFill>
                      <a:srgbClr val="000000"/>
                    </a:solidFill>
                    <a:latin typeface="Calibri"/>
                    <a:ea typeface="Calibri"/>
                    <a:cs typeface="Calibri"/>
                  </a:defRPr>
                </a:pPr>
                <a:r>
                  <a:rPr lang="fr-BE" sz="1800"/>
                  <a:t>année de mise en location + immeuble</a:t>
                </a:r>
              </a:p>
            </c:rich>
          </c:tx>
          <c:layout>
            <c:manualLayout>
              <c:xMode val="edge"/>
              <c:yMode val="edge"/>
              <c:x val="0.37306898538913347"/>
              <c:y val="0.944304027947512"/>
            </c:manualLayout>
          </c:layout>
          <c:overlay val="0"/>
        </c:title>
        <c:numFmt formatCode="#,##0.00" sourceLinked="0"/>
        <c:majorTickMark val="cross"/>
        <c:minorTickMark val="none"/>
        <c:tickLblPos val="nextTo"/>
        <c:txPr>
          <a:bodyPr rot="-4560000" vert="horz"/>
          <a:lstStyle/>
          <a:p>
            <a:pPr>
              <a:defRPr sz="1200" b="1" i="0" u="none" strike="noStrike" baseline="0">
                <a:solidFill>
                  <a:srgbClr val="000000"/>
                </a:solidFill>
                <a:latin typeface="Calibri"/>
                <a:ea typeface="Calibri"/>
                <a:cs typeface="Calibri"/>
              </a:defRPr>
            </a:pPr>
            <a:endParaRPr lang="fr-FR"/>
          </a:p>
        </c:txPr>
        <c:crossAx val="141116928"/>
        <c:crosses val="autoZero"/>
        <c:auto val="1"/>
        <c:lblAlgn val="ctr"/>
        <c:lblOffset val="100"/>
        <c:noMultiLvlLbl val="0"/>
      </c:catAx>
      <c:valAx>
        <c:axId val="141116928"/>
        <c:scaling>
          <c:orientation val="minMax"/>
          <c:max val="50"/>
        </c:scaling>
        <c:delete val="0"/>
        <c:axPos val="l"/>
        <c:majorGridlines/>
        <c:title>
          <c:tx>
            <c:rich>
              <a:bodyPr rot="0" vert="horz"/>
              <a:lstStyle/>
              <a:p>
                <a:pPr algn="ctr">
                  <a:defRPr sz="1800" b="1" i="0" u="none" strike="noStrike" baseline="0">
                    <a:solidFill>
                      <a:srgbClr val="000000"/>
                    </a:solidFill>
                    <a:latin typeface="Calibri"/>
                    <a:ea typeface="Calibri"/>
                    <a:cs typeface="Calibri"/>
                  </a:defRPr>
                </a:pPr>
                <a:r>
                  <a:rPr lang="fr-BE" sz="1800"/>
                  <a:t>taux  (%)</a:t>
                </a:r>
              </a:p>
            </c:rich>
          </c:tx>
          <c:layout>
            <c:manualLayout>
              <c:xMode val="edge"/>
              <c:yMode val="edge"/>
              <c:x val="3.281442098719977E-2"/>
              <c:y val="0.13211312975212494"/>
            </c:manualLayout>
          </c:layout>
          <c:overlay val="0"/>
        </c:title>
        <c:numFmt formatCode="General" sourceLinked="0"/>
        <c:majorTickMark val="out"/>
        <c:minorTickMark val="none"/>
        <c:tickLblPos val="nextTo"/>
        <c:txPr>
          <a:bodyPr rot="0" vert="horz"/>
          <a:lstStyle/>
          <a:p>
            <a:pPr>
              <a:defRPr sz="1600" b="1" i="0" u="none" strike="noStrike" baseline="0">
                <a:solidFill>
                  <a:srgbClr val="000000"/>
                </a:solidFill>
                <a:latin typeface="Calibri"/>
                <a:ea typeface="Calibri"/>
                <a:cs typeface="Calibri"/>
              </a:defRPr>
            </a:pPr>
            <a:endParaRPr lang="fr-FR"/>
          </a:p>
        </c:txPr>
        <c:crossAx val="141102464"/>
        <c:crosses val="autoZero"/>
        <c:crossBetween val="between"/>
      </c:valAx>
    </c:plotArea>
    <c:legend>
      <c:legendPos val="r"/>
      <c:legendEntry>
        <c:idx val="2"/>
        <c:delete val="1"/>
      </c:legendEntry>
      <c:legendEntry>
        <c:idx val="3"/>
        <c:delete val="1"/>
      </c:legendEntry>
      <c:layout>
        <c:manualLayout>
          <c:xMode val="edge"/>
          <c:yMode val="edge"/>
          <c:x val="0.27154983238776959"/>
          <c:y val="0.13416393184777223"/>
          <c:w val="0.38052131030436476"/>
          <c:h val="5.4072487576286778E-2"/>
        </c:manualLayout>
      </c:layout>
      <c:overlay val="0"/>
      <c:txPr>
        <a:bodyPr/>
        <a:lstStyle/>
        <a:p>
          <a:pPr>
            <a:defRPr sz="2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0.9275</cdr:x>
      <cdr:y>0.60112</cdr:y>
    </cdr:from>
    <cdr:to>
      <cdr:x>0.97401</cdr:x>
      <cdr:y>0.79497</cdr:y>
    </cdr:to>
    <cdr:sp macro="" textlink="">
      <cdr:nvSpPr>
        <cdr:cNvPr id="2" name="ZoneTexte 1"/>
        <cdr:cNvSpPr txBox="1"/>
      </cdr:nvSpPr>
      <cdr:spPr>
        <a:xfrm xmlns:a="http://schemas.openxmlformats.org/drawingml/2006/main" rot="18620937">
          <a:off x="7636118" y="3971042"/>
          <a:ext cx="1158584" cy="401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2000" dirty="0"/>
            <a:t>en</a:t>
          </a:r>
          <a:r>
            <a:rPr lang="fr-BE" sz="2000" baseline="0" dirty="0"/>
            <a:t>  cours</a:t>
          </a:r>
          <a:endParaRPr lang="fr-BE"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0.79339</cdr:x>
      <cdr:y>0</cdr:y>
    </cdr:from>
    <cdr:to>
      <cdr:x>0.99998</cdr:x>
      <cdr:y>0.15014</cdr:y>
    </cdr:to>
    <cdr:pic>
      <cdr:nvPicPr>
        <cdr:cNvPr id="3" name="Imag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912768" y="-356248"/>
          <a:ext cx="1800000" cy="90461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0.33833</cdr:x>
      <cdr:y>0.03162</cdr:y>
    </cdr:from>
    <cdr:to>
      <cdr:x>0.675</cdr:x>
      <cdr:y>0.12289</cdr:y>
    </cdr:to>
    <cdr:sp macro="" textlink="">
      <cdr:nvSpPr>
        <cdr:cNvPr id="2" name="ZoneTexte 1"/>
        <cdr:cNvSpPr txBox="1"/>
      </cdr:nvSpPr>
      <cdr:spPr>
        <a:xfrm xmlns:a="http://schemas.openxmlformats.org/drawingml/2006/main">
          <a:off x="1322565" y="99994"/>
          <a:ext cx="1316051" cy="288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a:t>Charges</a:t>
          </a:r>
        </a:p>
      </cdr:txBody>
    </cdr:sp>
  </cdr:relSizeAnchor>
</c:userShapes>
</file>

<file path=ppt/drawings/drawing4.xml><?xml version="1.0" encoding="utf-8"?>
<c:userShapes xmlns:c="http://schemas.openxmlformats.org/drawingml/2006/chart">
  <cdr:relSizeAnchor xmlns:cdr="http://schemas.openxmlformats.org/drawingml/2006/chartDrawing">
    <cdr:from>
      <cdr:x>0.42116</cdr:x>
      <cdr:y>0.20225</cdr:y>
    </cdr:from>
    <cdr:to>
      <cdr:x>1</cdr:x>
      <cdr:y>0.33708</cdr:y>
    </cdr:to>
    <cdr:sp macro="" textlink="">
      <cdr:nvSpPr>
        <cdr:cNvPr id="6" name="ZoneTexte 5"/>
        <cdr:cNvSpPr txBox="1"/>
      </cdr:nvSpPr>
      <cdr:spPr>
        <a:xfrm xmlns:a="http://schemas.openxmlformats.org/drawingml/2006/main">
          <a:off x="3669567" y="1296144"/>
          <a:ext cx="5043401" cy="86409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r-BE" sz="1800" dirty="0"/>
            <a:t>1992 FLEU et 1993 TN: autres critères de calcul</a:t>
          </a:r>
        </a:p>
        <a:p xmlns:a="http://schemas.openxmlformats.org/drawingml/2006/main">
          <a:r>
            <a:rPr lang="fr-BE" sz="1800" dirty="0"/>
            <a:t>2003 PREV:  travaux non pris en </a:t>
          </a:r>
          <a:r>
            <a:rPr lang="fr-BE" sz="1800" dirty="0" smtClean="0"/>
            <a:t>charge</a:t>
          </a:r>
        </a:p>
        <a:p xmlns:a="http://schemas.openxmlformats.org/drawingml/2006/main">
          <a:r>
            <a:rPr lang="fr-BE" sz="1800" dirty="0" smtClean="0"/>
            <a:t>2017 HAP et 2018 HHAM: valeurs provisoires</a:t>
          </a:r>
        </a:p>
        <a:p xmlns:a="http://schemas.openxmlformats.org/drawingml/2006/main">
          <a:endParaRPr lang="fr-BE"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E634385-D186-4C6A-B914-96709B6A4867}" type="slidenum">
              <a:t>‹N°›</a:t>
            </a:fld>
            <a:endParaRPr lang="fr-BE"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70800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BE"/>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BE" sz="1400" kern="1200">
                <a:latin typeface="Times New Roman" pitchFamily="18"/>
                <a:ea typeface="Arial Unicode MS" pitchFamily="2"/>
                <a:cs typeface="Tahoma" pitchFamily="2"/>
              </a:defRPr>
            </a:lvl1pPr>
          </a:lstStyle>
          <a:p>
            <a:pPr lvl="0"/>
            <a:fld id="{370157F7-862B-4CE9-8A74-28A24C4D27B3}" type="slidenum">
              <a:t>‹N°›</a:t>
            </a:fld>
            <a:endParaRPr lang="fr-BE"/>
          </a:p>
        </p:txBody>
      </p:sp>
    </p:spTree>
    <p:extLst>
      <p:ext uri="{BB962C8B-B14F-4D97-AF65-F5344CB8AC3E}">
        <p14:creationId xmlns:p14="http://schemas.microsoft.com/office/powerpoint/2010/main" val="2456481470"/>
      </p:ext>
    </p:extLst>
  </p:cSld>
  <p:clrMap bg1="lt1" tx1="dk1" bg2="lt2" tx2="dk2" accent1="accent1" accent2="accent2" accent3="accent3" accent4="accent4" accent5="accent5" accent6="accent6" hlink="hlink" folHlink="folHlink"/>
  <p:notesStyle>
    <a:lvl1pPr marL="216000" marR="0" indent="-216000" rtl="0" hangingPunct="0">
      <a:tabLst/>
      <a:defRPr lang="fr-B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706442D2-5305-4D00-877C-40F431AE8335}" type="slidenum">
              <a:rPr lang="fr-BE" smtClean="0"/>
              <a:t>‹N°›</a:t>
            </a:fld>
            <a:endParaRPr lang="fr-BE"/>
          </a:p>
        </p:txBody>
      </p:sp>
    </p:spTree>
    <p:extLst>
      <p:ext uri="{BB962C8B-B14F-4D97-AF65-F5344CB8AC3E}">
        <p14:creationId xmlns:p14="http://schemas.microsoft.com/office/powerpoint/2010/main" val="45558853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6BAD0E11-A1F1-4DBF-8F11-1CCE55AD7FA9}" type="slidenum">
              <a:rPr lang="fr-BE" smtClean="0"/>
              <a:t>‹N°›</a:t>
            </a:fld>
            <a:endParaRPr lang="fr-BE"/>
          </a:p>
        </p:txBody>
      </p:sp>
    </p:spTree>
    <p:extLst>
      <p:ext uri="{BB962C8B-B14F-4D97-AF65-F5344CB8AC3E}">
        <p14:creationId xmlns:p14="http://schemas.microsoft.com/office/powerpoint/2010/main" val="219573514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F232D8E4-D0CF-47E7-912E-CFF3CB1CBF9D}" type="slidenum">
              <a:rPr lang="fr-BE" smtClean="0"/>
              <a:t>‹N°›</a:t>
            </a:fld>
            <a:endParaRPr lang="fr-BE"/>
          </a:p>
        </p:txBody>
      </p:sp>
    </p:spTree>
    <p:extLst>
      <p:ext uri="{BB962C8B-B14F-4D97-AF65-F5344CB8AC3E}">
        <p14:creationId xmlns:p14="http://schemas.microsoft.com/office/powerpoint/2010/main" val="811201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318D5543-6F39-4D89-B2F2-E1EBA053E82E}" type="slidenum">
              <a:rPr lang="fr-BE" smtClean="0"/>
              <a:t>‹N°›</a:t>
            </a:fld>
            <a:endParaRPr lang="fr-BE"/>
          </a:p>
        </p:txBody>
      </p:sp>
    </p:spTree>
    <p:extLst>
      <p:ext uri="{BB962C8B-B14F-4D97-AF65-F5344CB8AC3E}">
        <p14:creationId xmlns:p14="http://schemas.microsoft.com/office/powerpoint/2010/main" val="38255797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B888A09E-4A2B-4409-A155-766A4EA2882D}" type="slidenum">
              <a:rPr lang="fr-BE" smtClean="0"/>
              <a:t>‹N°›</a:t>
            </a:fld>
            <a:endParaRPr lang="fr-BE"/>
          </a:p>
        </p:txBody>
      </p:sp>
    </p:spTree>
    <p:extLst>
      <p:ext uri="{BB962C8B-B14F-4D97-AF65-F5344CB8AC3E}">
        <p14:creationId xmlns:p14="http://schemas.microsoft.com/office/powerpoint/2010/main" val="16035748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BDF849A8-4237-4845-8DE4-39D285A608A0}" type="slidenum">
              <a:rPr lang="fr-BE" smtClean="0"/>
              <a:t>‹N°›</a:t>
            </a:fld>
            <a:endParaRPr lang="fr-BE"/>
          </a:p>
        </p:txBody>
      </p:sp>
    </p:spTree>
    <p:extLst>
      <p:ext uri="{BB962C8B-B14F-4D97-AF65-F5344CB8AC3E}">
        <p14:creationId xmlns:p14="http://schemas.microsoft.com/office/powerpoint/2010/main" val="37470285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8" name="Espace réservé du pied de page 7"/>
          <p:cNvSpPr>
            <a:spLocks noGrp="1"/>
          </p:cNvSpPr>
          <p:nvPr>
            <p:ph type="ftr" sz="quarter" idx="11"/>
          </p:nvPr>
        </p:nvSpPr>
        <p:spPr/>
        <p:txBody>
          <a:bodyPr/>
          <a:lstStyle/>
          <a:p>
            <a:pPr lvl="0"/>
            <a:endParaRPr lang="fr-BE"/>
          </a:p>
        </p:txBody>
      </p:sp>
      <p:sp>
        <p:nvSpPr>
          <p:cNvPr id="9" name="Espace réservé du numéro de diapositive 8"/>
          <p:cNvSpPr>
            <a:spLocks noGrp="1"/>
          </p:cNvSpPr>
          <p:nvPr>
            <p:ph type="sldNum" sz="quarter" idx="12"/>
          </p:nvPr>
        </p:nvSpPr>
        <p:spPr/>
        <p:txBody>
          <a:bodyPr/>
          <a:lstStyle/>
          <a:p>
            <a:pPr lvl="0"/>
            <a:fld id="{CDDEEAE4-E510-4F1A-8467-F3C2B60E6CBF}" type="slidenum">
              <a:rPr lang="fr-BE" smtClean="0"/>
              <a:t>‹N°›</a:t>
            </a:fld>
            <a:endParaRPr lang="fr-BE"/>
          </a:p>
        </p:txBody>
      </p:sp>
    </p:spTree>
    <p:extLst>
      <p:ext uri="{BB962C8B-B14F-4D97-AF65-F5344CB8AC3E}">
        <p14:creationId xmlns:p14="http://schemas.microsoft.com/office/powerpoint/2010/main" val="7637560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4" name="Espace réservé du pied de page 3"/>
          <p:cNvSpPr>
            <a:spLocks noGrp="1"/>
          </p:cNvSpPr>
          <p:nvPr>
            <p:ph type="ftr" sz="quarter" idx="11"/>
          </p:nvPr>
        </p:nvSpPr>
        <p:spPr/>
        <p:txBody>
          <a:bodyPr/>
          <a:lstStyle/>
          <a:p>
            <a:pPr lvl="0"/>
            <a:endParaRPr lang="fr-BE"/>
          </a:p>
        </p:txBody>
      </p:sp>
      <p:sp>
        <p:nvSpPr>
          <p:cNvPr id="5" name="Espace réservé du numéro de diapositive 4"/>
          <p:cNvSpPr>
            <a:spLocks noGrp="1"/>
          </p:cNvSpPr>
          <p:nvPr>
            <p:ph type="sldNum" sz="quarter" idx="12"/>
          </p:nvPr>
        </p:nvSpPr>
        <p:spPr/>
        <p:txBody>
          <a:bodyPr/>
          <a:lstStyle/>
          <a:p>
            <a:pPr lvl="0"/>
            <a:fld id="{751833AE-D9B4-47DB-AE88-9652DB0B30C4}" type="slidenum">
              <a:rPr lang="fr-BE" smtClean="0"/>
              <a:t>‹N°›</a:t>
            </a:fld>
            <a:endParaRPr lang="fr-BE"/>
          </a:p>
        </p:txBody>
      </p:sp>
    </p:spTree>
    <p:extLst>
      <p:ext uri="{BB962C8B-B14F-4D97-AF65-F5344CB8AC3E}">
        <p14:creationId xmlns:p14="http://schemas.microsoft.com/office/powerpoint/2010/main" val="180293951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3" name="Espace réservé du pied de page 2"/>
          <p:cNvSpPr>
            <a:spLocks noGrp="1"/>
          </p:cNvSpPr>
          <p:nvPr>
            <p:ph type="ftr" sz="quarter" idx="11"/>
          </p:nvPr>
        </p:nvSpPr>
        <p:spPr/>
        <p:txBody>
          <a:bodyPr/>
          <a:lstStyle/>
          <a:p>
            <a:pPr lvl="0"/>
            <a:endParaRPr lang="fr-BE"/>
          </a:p>
        </p:txBody>
      </p:sp>
      <p:sp>
        <p:nvSpPr>
          <p:cNvPr id="4" name="Espace réservé du numéro de diapositive 3"/>
          <p:cNvSpPr>
            <a:spLocks noGrp="1"/>
          </p:cNvSpPr>
          <p:nvPr>
            <p:ph type="sldNum" sz="quarter" idx="12"/>
          </p:nvPr>
        </p:nvSpPr>
        <p:spPr/>
        <p:txBody>
          <a:bodyPr/>
          <a:lstStyle/>
          <a:p>
            <a:pPr lvl="0"/>
            <a:fld id="{90C2C1B2-7E78-49D1-A945-1038EA1BD5DA}" type="slidenum">
              <a:rPr lang="fr-BE" smtClean="0"/>
              <a:t>‹N°›</a:t>
            </a:fld>
            <a:endParaRPr lang="fr-BE"/>
          </a:p>
        </p:txBody>
      </p:sp>
    </p:spTree>
    <p:extLst>
      <p:ext uri="{BB962C8B-B14F-4D97-AF65-F5344CB8AC3E}">
        <p14:creationId xmlns:p14="http://schemas.microsoft.com/office/powerpoint/2010/main" val="287943688"/>
      </p:ext>
    </p:extLst>
  </p:cSld>
  <p:clrMapOvr>
    <a:masterClrMapping/>
  </p:clrMapOvr>
  <p:transition spd="slow">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F67B12D9-A940-4A27-9B28-7A293B1A4039}" type="slidenum">
              <a:rPr lang="fr-BE" smtClean="0"/>
              <a:t>‹N°›</a:t>
            </a:fld>
            <a:endParaRPr lang="fr-BE"/>
          </a:p>
        </p:txBody>
      </p:sp>
    </p:spTree>
    <p:extLst>
      <p:ext uri="{BB962C8B-B14F-4D97-AF65-F5344CB8AC3E}">
        <p14:creationId xmlns:p14="http://schemas.microsoft.com/office/powerpoint/2010/main" val="60425826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23-04-19</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C0E330C5-840A-445B-8F75-29595E7234F5}" type="slidenum">
              <a:rPr lang="fr-BE" smtClean="0"/>
              <a:t>‹N°›</a:t>
            </a:fld>
            <a:endParaRPr lang="fr-BE"/>
          </a:p>
        </p:txBody>
      </p:sp>
    </p:spTree>
    <p:extLst>
      <p:ext uri="{BB962C8B-B14F-4D97-AF65-F5344CB8AC3E}">
        <p14:creationId xmlns:p14="http://schemas.microsoft.com/office/powerpoint/2010/main" val="6602582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E020DA1B-F267-4091-BA0C-C4C52CD27253}" type="datetime1">
              <a:rPr lang="fr-BE" smtClean="0"/>
              <a:pPr lvl="0"/>
              <a:t>23-04-19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83A02A5-CF23-4251-BCCD-6F0F631D4BB5}" type="slidenum">
              <a:rPr lang="fr-BE" smtClean="0"/>
              <a:t>‹N°›</a:t>
            </a:fld>
            <a:endParaRPr lang="fr-BE"/>
          </a:p>
        </p:txBody>
      </p:sp>
    </p:spTree>
    <p:extLst>
      <p:ext uri="{BB962C8B-B14F-4D97-AF65-F5344CB8AC3E}">
        <p14:creationId xmlns:p14="http://schemas.microsoft.com/office/powerpoint/2010/main" val="139727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16.png"/><Relationship Id="rId2" Type="http://schemas.openxmlformats.org/officeDocument/2006/relationships/image" Target="../media/image17.png"/><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ZoneTexte 8"/>
          <p:cNvSpPr/>
          <p:nvPr/>
        </p:nvSpPr>
        <p:spPr>
          <a:xfrm>
            <a:off x="1599095" y="5805263"/>
            <a:ext cx="6041519" cy="121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fr-BE" sz="2400" b="1" i="0" u="none" strike="noStrike" kern="1200" spc="0" dirty="0">
                <a:ln>
                  <a:noFill/>
                </a:ln>
                <a:solidFill>
                  <a:srgbClr val="000000"/>
                </a:solidFill>
                <a:latin typeface="Calibri" pitchFamily="18"/>
                <a:ea typeface="Microsoft YaHei" pitchFamily="2"/>
                <a:cs typeface="Mangal" pitchFamily="2"/>
              </a:rPr>
              <a:t>ASSEMBLEE GENERALE DU </a:t>
            </a:r>
            <a:r>
              <a:rPr lang="fr-BE" sz="2400" b="1" i="0" u="none" strike="noStrike" kern="1200" spc="0" dirty="0" smtClean="0">
                <a:ln>
                  <a:noFill/>
                </a:ln>
                <a:solidFill>
                  <a:srgbClr val="000000"/>
                </a:solidFill>
                <a:latin typeface="Calibri" pitchFamily="18"/>
                <a:ea typeface="Microsoft YaHei" pitchFamily="2"/>
                <a:cs typeface="Mangal" pitchFamily="2"/>
              </a:rPr>
              <a:t>25 </a:t>
            </a:r>
            <a:r>
              <a:rPr lang="fr-BE" sz="2400" b="1" i="0" u="none" strike="noStrike" kern="1200" spc="0" dirty="0">
                <a:ln>
                  <a:noFill/>
                </a:ln>
                <a:solidFill>
                  <a:srgbClr val="000000"/>
                </a:solidFill>
                <a:latin typeface="Calibri" pitchFamily="18"/>
                <a:ea typeface="Microsoft YaHei" pitchFamily="2"/>
                <a:cs typeface="Mangal" pitchFamily="2"/>
              </a:rPr>
              <a:t>AVRIL </a:t>
            </a:r>
            <a:r>
              <a:rPr lang="fr-BE" sz="2400" b="1" dirty="0" smtClean="0">
                <a:solidFill>
                  <a:srgbClr val="000000"/>
                </a:solidFill>
                <a:latin typeface="Calibri" pitchFamily="18"/>
                <a:ea typeface="Microsoft YaHei" pitchFamily="2"/>
                <a:cs typeface="Mangal" pitchFamily="2"/>
              </a:rPr>
              <a:t>2019</a:t>
            </a:r>
          </a:p>
          <a:p>
            <a:pPr>
              <a:defRPr sz="1800"/>
            </a:pPr>
            <a:r>
              <a:rPr lang="fr-BE" sz="2400" b="1" dirty="0">
                <a:solidFill>
                  <a:srgbClr val="000000"/>
                </a:solidFill>
                <a:latin typeface="Calibri" pitchFamily="18"/>
                <a:ea typeface="Microsoft YaHei" pitchFamily="2"/>
                <a:cs typeface="Mangal" pitchFamily="2"/>
              </a:rPr>
              <a:t> </a:t>
            </a:r>
            <a:r>
              <a:rPr lang="fr-BE" sz="2400" b="1" dirty="0" smtClean="0">
                <a:solidFill>
                  <a:srgbClr val="000000"/>
                </a:solidFill>
                <a:latin typeface="Calibri" pitchFamily="18"/>
                <a:ea typeface="Microsoft YaHei" pitchFamily="2"/>
                <a:cs typeface="Mangal" pitchFamily="2"/>
              </a:rPr>
              <a:t>          RAPPORT </a:t>
            </a:r>
            <a:r>
              <a:rPr lang="fr-BE" sz="2400" b="1" dirty="0">
                <a:solidFill>
                  <a:srgbClr val="000000"/>
                </a:solidFill>
                <a:latin typeface="Calibri" pitchFamily="18"/>
                <a:ea typeface="Microsoft YaHei" pitchFamily="2"/>
                <a:cs typeface="Mangal" pitchFamily="2"/>
              </a:rPr>
              <a:t>D’ ACTIVITE </a:t>
            </a:r>
            <a:r>
              <a:rPr lang="fr-BE" sz="2400" b="1" dirty="0" smtClean="0">
                <a:solidFill>
                  <a:srgbClr val="000000"/>
                </a:solidFill>
                <a:latin typeface="Calibri" pitchFamily="18"/>
                <a:ea typeface="Microsoft YaHei" pitchFamily="2"/>
                <a:cs typeface="Mangal" pitchFamily="2"/>
              </a:rPr>
              <a:t>2018</a:t>
            </a:r>
            <a:endParaRPr lang="fr-BE" sz="2400" b="1" dirty="0">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 </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43061"/>
            <a:ext cx="5270620" cy="527062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266904"/>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a:stretch>
            <a:fillRect/>
          </a:stretch>
        </p:blipFill>
        <p:spPr>
          <a:xfrm>
            <a:off x="395640" y="188640"/>
            <a:ext cx="2104560" cy="923400"/>
          </a:xfrm>
          <a:prstGeom prst="rect">
            <a:avLst/>
          </a:prstGeom>
          <a:noFill/>
          <a:ln>
            <a:noFill/>
          </a:ln>
        </p:spPr>
      </p:pic>
      <p:sp>
        <p:nvSpPr>
          <p:cNvPr id="4" name="Rectangle 3"/>
          <p:cNvSpPr/>
          <p:nvPr/>
        </p:nvSpPr>
        <p:spPr>
          <a:xfrm>
            <a:off x="2627784" y="954486"/>
            <a:ext cx="4680000"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Réunions de locataires – Education au logement</a:t>
            </a:r>
          </a:p>
        </p:txBody>
      </p:sp>
      <p:sp>
        <p:nvSpPr>
          <p:cNvPr id="5" name="ZoneTexte 4"/>
          <p:cNvSpPr/>
          <p:nvPr/>
        </p:nvSpPr>
        <p:spPr>
          <a:xfrm>
            <a:off x="395640" y="1351800"/>
            <a:ext cx="8391960" cy="43800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buClr>
                <a:srgbClr val="003399"/>
              </a:buClr>
              <a:buSzPct val="45000"/>
              <a:defRPr sz="1800"/>
            </a:pPr>
            <a:endParaRPr lang="fr-BE" dirty="0" smtClean="0">
              <a:latin typeface="Calibri" pitchFamily="18"/>
              <a:sym typeface="Wingdings" panose="05000000000000000000" pitchFamily="2" charset="2"/>
            </a:endParaRPr>
          </a:p>
          <a:p>
            <a:pPr lvl="0" algn="just">
              <a:buClr>
                <a:srgbClr val="003399"/>
              </a:buClr>
              <a:buSzPct val="45000"/>
              <a:defRPr sz="1800"/>
            </a:pPr>
            <a:endParaRPr lang="fr-BE" sz="2400" dirty="0" smtClean="0">
              <a:latin typeface="Calibri" pitchFamily="18"/>
              <a:sym typeface="Wingdings" panose="05000000000000000000" pitchFamily="2" charset="2"/>
            </a:endParaRPr>
          </a:p>
          <a:p>
            <a:pPr lvl="0" algn="just">
              <a:buClr>
                <a:srgbClr val="003399"/>
              </a:buClr>
              <a:buSzPct val="45000"/>
              <a:defRPr sz="1800"/>
            </a:pPr>
            <a:r>
              <a:rPr lang="fr-BE" sz="2400" dirty="0" smtClean="0">
                <a:latin typeface="Calibri" pitchFamily="18"/>
                <a:sym typeface="Wingdings" panose="05000000000000000000" pitchFamily="2" charset="2"/>
              </a:rPr>
              <a:t></a:t>
            </a:r>
            <a:r>
              <a:rPr lang="fr-BE" sz="3200" dirty="0" smtClean="0">
                <a:latin typeface="Calibri" pitchFamily="18"/>
                <a:sym typeface="Wingdings" panose="05000000000000000000" pitchFamily="2" charset="2"/>
              </a:rPr>
              <a:t> </a:t>
            </a:r>
            <a:r>
              <a:rPr lang="fr-BE" sz="2400" b="0" i="0" u="none" strike="noStrike" kern="1200" spc="0" dirty="0" smtClean="0">
                <a:ln>
                  <a:noFill/>
                </a:ln>
                <a:solidFill>
                  <a:srgbClr val="000000"/>
                </a:solidFill>
                <a:latin typeface="Calibri" pitchFamily="18"/>
                <a:ea typeface="Microsoft YaHei" pitchFamily="2"/>
                <a:cs typeface="Mangal" pitchFamily="2"/>
              </a:rPr>
              <a:t>2 réunions de </a:t>
            </a:r>
            <a:r>
              <a:rPr lang="fr-BE" sz="2400" b="0" i="0" u="none" strike="noStrike" kern="1200" spc="0" dirty="0">
                <a:ln>
                  <a:noFill/>
                </a:ln>
                <a:solidFill>
                  <a:srgbClr val="000000"/>
                </a:solidFill>
                <a:latin typeface="Calibri" pitchFamily="18"/>
                <a:ea typeface="Microsoft YaHei" pitchFamily="2"/>
                <a:cs typeface="Mangal" pitchFamily="2"/>
              </a:rPr>
              <a:t>locataires </a:t>
            </a:r>
            <a:r>
              <a:rPr lang="fr-BE" sz="2400" b="0" i="0" u="none" strike="noStrike" kern="1200" spc="0" dirty="0" smtClean="0">
                <a:ln>
                  <a:noFill/>
                </a:ln>
                <a:solidFill>
                  <a:srgbClr val="000000"/>
                </a:solidFill>
                <a:latin typeface="Calibri" pitchFamily="18"/>
                <a:ea typeface="Microsoft YaHei" pitchFamily="2"/>
                <a:cs typeface="Mangal" pitchFamily="2"/>
              </a:rPr>
              <a:t>organisées </a:t>
            </a:r>
            <a:r>
              <a:rPr lang="fr-BE" sz="2400" b="0" i="0" u="none" strike="noStrike" kern="1200" spc="0" dirty="0">
                <a:ln>
                  <a:noFill/>
                </a:ln>
                <a:solidFill>
                  <a:srgbClr val="000000"/>
                </a:solidFill>
                <a:latin typeface="Calibri" pitchFamily="18"/>
                <a:ea typeface="Microsoft YaHei" pitchFamily="2"/>
                <a:cs typeface="Mangal" pitchFamily="2"/>
              </a:rPr>
              <a:t>en </a:t>
            </a:r>
            <a:r>
              <a:rPr lang="fr-BE" sz="2400" b="0" i="0" u="none" strike="noStrike" kern="1200" spc="0" dirty="0" smtClean="0">
                <a:ln>
                  <a:noFill/>
                </a:ln>
                <a:solidFill>
                  <a:srgbClr val="000000"/>
                </a:solidFill>
                <a:latin typeface="Calibri" pitchFamily="18"/>
                <a:ea typeface="Microsoft YaHei" pitchFamily="2"/>
                <a:cs typeface="Mangal" pitchFamily="2"/>
              </a:rPr>
              <a:t>2018</a:t>
            </a:r>
          </a:p>
          <a:p>
            <a:pPr marL="0" marR="0" lvl="0" indent="0" algn="just" rtl="0" hangingPunct="1">
              <a:lnSpc>
                <a:spcPct val="100000"/>
              </a:lnSpc>
              <a:spcBef>
                <a:spcPts val="0"/>
              </a:spcBef>
              <a:spcAft>
                <a:spcPts val="0"/>
              </a:spcAft>
              <a:buClr>
                <a:srgbClr val="003399"/>
              </a:buClr>
              <a:buSzPct val="45000"/>
              <a:buFont typeface="StarSymbol"/>
              <a:buChar char="-"/>
              <a:tabLst/>
              <a:defRPr sz="1800"/>
            </a:pPr>
            <a:endParaRPr lang="fr-BE" sz="2400" b="0" i="0" u="none" strike="noStrike" kern="1200" spc="0" dirty="0">
              <a:ln>
                <a:noFill/>
              </a:ln>
              <a:solidFill>
                <a:srgbClr val="000000"/>
              </a:solidFill>
              <a:latin typeface="Calibri" pitchFamily="18"/>
              <a:ea typeface="Microsoft YaHei" pitchFamily="2"/>
              <a:cs typeface="Mangal" pitchFamily="2"/>
            </a:endParaRPr>
          </a:p>
          <a:p>
            <a:pPr lvl="0" algn="just">
              <a:buClr>
                <a:srgbClr val="003399"/>
              </a:buClr>
              <a:buSzPct val="45000"/>
              <a:defRPr sz="1800"/>
            </a:pPr>
            <a:r>
              <a:rPr lang="fr-BE" sz="2400" dirty="0">
                <a:latin typeface="Calibri" pitchFamily="18"/>
                <a:sym typeface="Wingdings" panose="05000000000000000000" pitchFamily="2" charset="2"/>
              </a:rPr>
              <a:t></a:t>
            </a:r>
            <a:r>
              <a:rPr lang="fr-BE" sz="3200" dirty="0" smtClean="0">
                <a:latin typeface="Calibri" pitchFamily="18"/>
                <a:sym typeface="Wingdings" panose="05000000000000000000" pitchFamily="2" charset="2"/>
              </a:rPr>
              <a:t> </a:t>
            </a:r>
            <a:r>
              <a:rPr lang="fr-BE" sz="2400" b="0" i="0" u="none" strike="noStrike" kern="1200" spc="0" dirty="0" smtClean="0">
                <a:ln>
                  <a:noFill/>
                </a:ln>
                <a:solidFill>
                  <a:srgbClr val="000000"/>
                </a:solidFill>
                <a:latin typeface="Calibri" pitchFamily="18"/>
                <a:ea typeface="Microsoft YaHei" pitchFamily="2"/>
                <a:cs typeface="Mangal" pitchFamily="2"/>
              </a:rPr>
              <a:t>40 visites </a:t>
            </a:r>
            <a:r>
              <a:rPr lang="fr-BE" sz="2400" b="0" i="0" u="none" strike="noStrike" kern="1200" spc="0" dirty="0">
                <a:ln>
                  <a:noFill/>
                </a:ln>
                <a:solidFill>
                  <a:srgbClr val="000000"/>
                </a:solidFill>
                <a:latin typeface="Calibri" pitchFamily="18"/>
                <a:ea typeface="Microsoft YaHei" pitchFamily="2"/>
                <a:cs typeface="Mangal" pitchFamily="2"/>
              </a:rPr>
              <a:t>à </a:t>
            </a:r>
            <a:r>
              <a:rPr lang="fr-BE" sz="2400" b="0" i="0" u="none" strike="noStrike" kern="1200" spc="0" dirty="0" smtClean="0">
                <a:ln>
                  <a:noFill/>
                </a:ln>
                <a:solidFill>
                  <a:srgbClr val="000000"/>
                </a:solidFill>
                <a:latin typeface="Calibri" pitchFamily="18"/>
                <a:ea typeface="Microsoft YaHei" pitchFamily="2"/>
                <a:cs typeface="Mangal" pitchFamily="2"/>
              </a:rPr>
              <a:t>domicile</a:t>
            </a:r>
          </a:p>
          <a:p>
            <a:pPr lvl="1" algn="just">
              <a:buClr>
                <a:srgbClr val="003399"/>
              </a:buClr>
              <a:buSzPct val="45000"/>
              <a:buFont typeface="StarSymbol"/>
              <a:buChar char="-"/>
              <a:defRPr sz="1800"/>
            </a:pPr>
            <a:endParaRPr lang="fr-BE" sz="2400" b="0" i="0" u="none" strike="noStrike" kern="1200" spc="0" dirty="0">
              <a:ln>
                <a:noFill/>
              </a:ln>
              <a:solidFill>
                <a:srgbClr val="000000"/>
              </a:solidFill>
              <a:latin typeface="Calibri" pitchFamily="18"/>
              <a:ea typeface="Microsoft YaHei" pitchFamily="2"/>
              <a:cs typeface="Mangal" pitchFamily="2"/>
            </a:endParaRPr>
          </a:p>
          <a:p>
            <a:pPr lvl="0" algn="just">
              <a:buClr>
                <a:srgbClr val="003399"/>
              </a:buClr>
              <a:buSzPct val="45000"/>
              <a:defRPr sz="1800"/>
            </a:pPr>
            <a:r>
              <a:rPr lang="fr-BE" sz="2400" dirty="0" smtClean="0">
                <a:latin typeface="Calibri" pitchFamily="18"/>
                <a:sym typeface="Wingdings" panose="05000000000000000000" pitchFamily="2" charset="2"/>
              </a:rPr>
              <a:t> </a:t>
            </a:r>
            <a:r>
              <a:rPr lang="fr-BE" sz="2400" dirty="0" smtClean="0">
                <a:solidFill>
                  <a:srgbClr val="000000"/>
                </a:solidFill>
                <a:latin typeface="Calibri" pitchFamily="18"/>
                <a:ea typeface="Microsoft YaHei" pitchFamily="2"/>
                <a:sym typeface="Wingdings" panose="05000000000000000000" pitchFamily="2" charset="2"/>
              </a:rPr>
              <a:t>Projet 2019 : visite systématique au domicile des nouveaux locataires – remise et explications de la farde d’accueil </a:t>
            </a:r>
          </a:p>
          <a:p>
            <a:pPr lvl="0" algn="just">
              <a:buClr>
                <a:srgbClr val="003399"/>
              </a:buClr>
              <a:buSzPct val="45000"/>
              <a:defRPr sz="1800"/>
            </a:pPr>
            <a:endParaRPr lang="fr-BE" sz="2400" dirty="0" smtClean="0">
              <a:solidFill>
                <a:srgbClr val="000000"/>
              </a:solidFill>
              <a:latin typeface="Calibri" pitchFamily="18"/>
              <a:ea typeface="Microsoft YaHei" pitchFamily="2"/>
              <a:sym typeface="Wingdings" panose="05000000000000000000" pitchFamily="2" charset="2"/>
            </a:endParaRPr>
          </a:p>
          <a:p>
            <a:pPr lvl="0" algn="just">
              <a:buClr>
                <a:srgbClr val="003399"/>
              </a:buClr>
              <a:buSzPct val="45000"/>
              <a:defRPr sz="1800"/>
            </a:pPr>
            <a:r>
              <a:rPr lang="fr-BE" sz="2400" dirty="0" smtClean="0">
                <a:solidFill>
                  <a:srgbClr val="000000"/>
                </a:solidFill>
                <a:latin typeface="Calibri" pitchFamily="18"/>
                <a:ea typeface="Microsoft YaHei" pitchFamily="2"/>
                <a:sym typeface="Wingdings" panose="05000000000000000000" pitchFamily="2" charset="2"/>
              </a:rPr>
              <a:t> </a:t>
            </a:r>
          </a:p>
          <a:p>
            <a:pPr lvl="0" algn="just">
              <a:buClr>
                <a:srgbClr val="003399"/>
              </a:buClr>
              <a:buSzPct val="45000"/>
              <a:defRPr sz="1800"/>
            </a:pPr>
            <a:r>
              <a:rPr lang="fr-BE" sz="2400" b="0" i="0" u="none" strike="noStrike" kern="1200" spc="0" dirty="0" smtClean="0">
                <a:ln>
                  <a:noFill/>
                </a:ln>
                <a:solidFill>
                  <a:srgbClr val="000000"/>
                </a:solidFill>
                <a:latin typeface="Calibri" pitchFamily="18"/>
                <a:ea typeface="Microsoft YaHei" pitchFamily="2"/>
                <a:cs typeface="Mangal" pitchFamily="2"/>
                <a:sym typeface="Wingdings" panose="05000000000000000000" pitchFamily="2" charset="2"/>
              </a:rPr>
              <a:t>     </a:t>
            </a:r>
            <a:endParaRPr lang="fr-BE" sz="2400" b="0" i="0" u="none" strike="noStrike" kern="1200" spc="0" dirty="0">
              <a:ln>
                <a:noFill/>
              </a:ln>
              <a:solidFill>
                <a:srgbClr val="000000"/>
              </a:solidFill>
              <a:latin typeface="Calibri" pitchFamily="18"/>
              <a:ea typeface="Microsoft YaHei" pitchFamily="2"/>
              <a:cs typeface="Mangal" pitchFamily="2"/>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600" y="207425"/>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a:stretch>
            <a:fillRect/>
          </a:stretch>
        </p:blipFill>
        <p:spPr>
          <a:xfrm>
            <a:off x="407880" y="304920"/>
            <a:ext cx="2104560" cy="923400"/>
          </a:xfrm>
          <a:prstGeom prst="rect">
            <a:avLst/>
          </a:prstGeom>
          <a:noFill/>
          <a:ln>
            <a:noFill/>
          </a:ln>
        </p:spPr>
      </p:pic>
      <p:graphicFrame>
        <p:nvGraphicFramePr>
          <p:cNvPr id="6" name="Tableau 5"/>
          <p:cNvGraphicFramePr>
            <a:graphicFrameLocks noGrp="1"/>
          </p:cNvGraphicFramePr>
          <p:nvPr>
            <p:extLst>
              <p:ext uri="{D42A27DB-BD31-4B8C-83A1-F6EECF244321}">
                <p14:modId xmlns:p14="http://schemas.microsoft.com/office/powerpoint/2010/main" val="1806334690"/>
              </p:ext>
            </p:extLst>
          </p:nvPr>
        </p:nvGraphicFramePr>
        <p:xfrm>
          <a:off x="798555" y="1412775"/>
          <a:ext cx="7556995" cy="4787441"/>
        </p:xfrm>
        <a:graphic>
          <a:graphicData uri="http://schemas.openxmlformats.org/drawingml/2006/table">
            <a:tbl>
              <a:tblPr>
                <a:tableStyleId>{5C22544A-7EE6-4342-B048-85BDC9FD1C3A}</a:tableStyleId>
              </a:tblPr>
              <a:tblGrid>
                <a:gridCol w="2874945"/>
                <a:gridCol w="636595"/>
                <a:gridCol w="1047301"/>
                <a:gridCol w="739271"/>
                <a:gridCol w="759806"/>
                <a:gridCol w="739271"/>
                <a:gridCol w="759806"/>
              </a:tblGrid>
              <a:tr h="453909">
                <a:tc>
                  <a:txBody>
                    <a:bodyPr/>
                    <a:lstStyle/>
                    <a:p>
                      <a:pPr algn="l" fontAlgn="b"/>
                      <a:endParaRPr lang="fr-BE" sz="2200" b="1" i="0" u="none" strike="noStrike" dirty="0">
                        <a:effectLst/>
                        <a:latin typeface="+mn-lt"/>
                      </a:endParaRPr>
                    </a:p>
                  </a:txBody>
                  <a:tcPr marL="108000" marR="9525" marT="9525" marB="0" anchor="b"/>
                </a:tc>
                <a:tc gridSpan="2">
                  <a:txBody>
                    <a:bodyPr/>
                    <a:lstStyle/>
                    <a:p>
                      <a:pPr algn="ctr" fontAlgn="b"/>
                      <a:r>
                        <a:rPr lang="fr-BE" sz="2200" b="1" u="none" strike="noStrike" dirty="0">
                          <a:effectLst/>
                          <a:latin typeface="+mn-lt"/>
                        </a:rPr>
                        <a:t>2016</a:t>
                      </a:r>
                      <a:endParaRPr lang="fr-BE" sz="2200" b="1" i="0" u="none" strike="noStrike" dirty="0">
                        <a:effectLst/>
                        <a:latin typeface="+mn-lt"/>
                      </a:endParaRPr>
                    </a:p>
                  </a:txBody>
                  <a:tcPr marL="9525" marR="9525" marT="9525" marB="0" anchor="b"/>
                </a:tc>
                <a:tc hMerge="1">
                  <a:txBody>
                    <a:bodyPr/>
                    <a:lstStyle/>
                    <a:p>
                      <a:endParaRPr lang="fr-BE"/>
                    </a:p>
                  </a:txBody>
                  <a:tcPr/>
                </a:tc>
                <a:tc gridSpan="2">
                  <a:txBody>
                    <a:bodyPr/>
                    <a:lstStyle/>
                    <a:p>
                      <a:pPr algn="ctr" fontAlgn="b"/>
                      <a:r>
                        <a:rPr lang="fr-BE" sz="2200" b="1" u="none" strike="noStrike" dirty="0">
                          <a:effectLst/>
                          <a:latin typeface="+mn-lt"/>
                        </a:rPr>
                        <a:t>2017</a:t>
                      </a:r>
                      <a:endParaRPr lang="fr-BE" sz="2200" b="1" i="0" u="none" strike="noStrike" dirty="0">
                        <a:effectLst/>
                        <a:latin typeface="+mn-lt"/>
                      </a:endParaRPr>
                    </a:p>
                  </a:txBody>
                  <a:tcPr marL="9525" marR="9525" marT="9525" marB="0" anchor="b"/>
                </a:tc>
                <a:tc hMerge="1">
                  <a:txBody>
                    <a:bodyPr/>
                    <a:lstStyle/>
                    <a:p>
                      <a:endParaRPr lang="fr-BE"/>
                    </a:p>
                  </a:txBody>
                  <a:tcPr/>
                </a:tc>
                <a:tc gridSpan="2">
                  <a:txBody>
                    <a:bodyPr/>
                    <a:lstStyle/>
                    <a:p>
                      <a:pPr algn="ctr" fontAlgn="b"/>
                      <a:r>
                        <a:rPr lang="fr-BE" sz="2200" b="1" u="none" strike="noStrike" dirty="0" smtClean="0">
                          <a:effectLst/>
                          <a:latin typeface="+mn-lt"/>
                        </a:rPr>
                        <a:t>2018</a:t>
                      </a:r>
                      <a:endParaRPr lang="fr-BE" sz="2200" b="1" i="0" u="none" strike="noStrike" dirty="0">
                        <a:effectLst/>
                        <a:latin typeface="+mn-lt"/>
                      </a:endParaRPr>
                    </a:p>
                  </a:txBody>
                  <a:tcPr marL="9525" marR="9525" marT="9525" marB="0" anchor="b"/>
                </a:tc>
                <a:tc hMerge="1">
                  <a:txBody>
                    <a:bodyPr/>
                    <a:lstStyle/>
                    <a:p>
                      <a:endParaRPr lang="fr-BE"/>
                    </a:p>
                  </a:txBody>
                  <a:tcPr/>
                </a:tc>
              </a:tr>
              <a:tr h="659831">
                <a:tc>
                  <a:txBody>
                    <a:bodyPr/>
                    <a:lstStyle/>
                    <a:p>
                      <a:pPr algn="l" fontAlgn="b"/>
                      <a:r>
                        <a:rPr lang="fr-BE" sz="2200" b="1" u="none" strike="noStrike" dirty="0">
                          <a:effectLst/>
                          <a:latin typeface="+mn-lt"/>
                        </a:rPr>
                        <a:t>Ressources du ménage</a:t>
                      </a:r>
                      <a:endParaRPr lang="fr-BE" sz="2200" b="1" i="0" u="none" strike="noStrike" dirty="0">
                        <a:effectLst/>
                        <a:latin typeface="+mn-lt"/>
                      </a:endParaRPr>
                    </a:p>
                  </a:txBody>
                  <a:tcPr marL="108000"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r>
              <a:tr h="453909">
                <a:tc>
                  <a:txBody>
                    <a:bodyPr/>
                    <a:lstStyle/>
                    <a:p>
                      <a:pPr algn="l" fontAlgn="b"/>
                      <a:r>
                        <a:rPr lang="fr-BE" sz="2200" u="none" strike="noStrike" dirty="0">
                          <a:effectLst/>
                          <a:latin typeface="+mn-lt"/>
                        </a:rPr>
                        <a:t>Travail</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16</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16</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19</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18</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20</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18</a:t>
                      </a:r>
                      <a:endParaRPr lang="fr-BE" sz="2200" b="0" i="1" u="none" strike="noStrike" dirty="0">
                        <a:effectLst/>
                        <a:latin typeface="+mn-lt"/>
                      </a:endParaRPr>
                    </a:p>
                  </a:txBody>
                  <a:tcPr marL="9525" marR="9525" marT="9525" marB="0" anchor="b"/>
                </a:tc>
              </a:tr>
              <a:tr h="0">
                <a:tc>
                  <a:txBody>
                    <a:bodyPr/>
                    <a:lstStyle/>
                    <a:p>
                      <a:pPr algn="l" fontAlgn="b"/>
                      <a:r>
                        <a:rPr lang="fr-BE" sz="2200" u="none" strike="noStrike" dirty="0">
                          <a:effectLst/>
                          <a:latin typeface="+mn-lt"/>
                        </a:rPr>
                        <a:t>Chômage</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39</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39</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40</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38</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39</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35</a:t>
                      </a:r>
                      <a:endParaRPr lang="fr-BE" sz="2200" b="0" i="1" u="none" strike="noStrike" dirty="0">
                        <a:effectLst/>
                        <a:latin typeface="+mn-lt"/>
                      </a:endParaRPr>
                    </a:p>
                  </a:txBody>
                  <a:tcPr marL="9525" marR="9525" marT="9525" marB="0" anchor="b"/>
                </a:tc>
              </a:tr>
              <a:tr h="461426">
                <a:tc>
                  <a:txBody>
                    <a:bodyPr/>
                    <a:lstStyle/>
                    <a:p>
                      <a:pPr algn="l" fontAlgn="b"/>
                      <a:r>
                        <a:rPr lang="fr-BE" sz="2200" u="none" strike="noStrike" dirty="0">
                          <a:effectLst/>
                          <a:latin typeface="+mn-lt"/>
                        </a:rPr>
                        <a:t>CPAS revenu d'insertion</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32</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32</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36</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34</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36</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33</a:t>
                      </a:r>
                      <a:endParaRPr lang="fr-BE" sz="2200" b="0" i="1" u="none" strike="noStrike" dirty="0">
                        <a:effectLst/>
                        <a:latin typeface="+mn-lt"/>
                      </a:endParaRPr>
                    </a:p>
                  </a:txBody>
                  <a:tcPr marL="9525" marR="9525" marT="9525" marB="0" anchor="b"/>
                </a:tc>
              </a:tr>
              <a:tr h="453909">
                <a:tc>
                  <a:txBody>
                    <a:bodyPr/>
                    <a:lstStyle/>
                    <a:p>
                      <a:pPr algn="l" fontAlgn="b"/>
                      <a:r>
                        <a:rPr lang="fr-BE" sz="2200" u="none" strike="noStrike" dirty="0">
                          <a:effectLst/>
                          <a:latin typeface="+mn-lt"/>
                        </a:rPr>
                        <a:t>Mutuelle</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5</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5</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5</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5</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5</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5</a:t>
                      </a:r>
                      <a:endParaRPr lang="fr-BE" sz="2200" b="0" i="1" u="none" strike="noStrike" dirty="0">
                        <a:effectLst/>
                        <a:latin typeface="+mn-lt"/>
                      </a:endParaRPr>
                    </a:p>
                  </a:txBody>
                  <a:tcPr marL="9525" marR="9525" marT="9525" marB="0" anchor="b"/>
                </a:tc>
              </a:tr>
              <a:tr h="453909">
                <a:tc>
                  <a:txBody>
                    <a:bodyPr/>
                    <a:lstStyle/>
                    <a:p>
                      <a:pPr algn="l" fontAlgn="b"/>
                      <a:r>
                        <a:rPr lang="fr-BE" sz="2200" u="none" strike="noStrike" dirty="0">
                          <a:effectLst/>
                          <a:latin typeface="+mn-lt"/>
                        </a:rPr>
                        <a:t>Pension</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4</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4</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3</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a:t>
                      </a:r>
                      <a:endParaRPr lang="fr-BE" sz="2200" b="0" i="1" u="none" strike="noStrike" dirty="0">
                        <a:effectLst/>
                        <a:latin typeface="+mn-lt"/>
                      </a:endParaRPr>
                    </a:p>
                  </a:txBody>
                  <a:tcPr marL="9525" marR="9525" marT="9525" marB="0" anchor="b"/>
                </a:tc>
              </a:tr>
              <a:tr h="453909">
                <a:tc>
                  <a:txBody>
                    <a:bodyPr/>
                    <a:lstStyle/>
                    <a:p>
                      <a:pPr algn="l" fontAlgn="b"/>
                      <a:r>
                        <a:rPr lang="fr-BE" sz="2200" u="none" strike="noStrike" dirty="0">
                          <a:effectLst/>
                          <a:latin typeface="+mn-lt"/>
                        </a:rPr>
                        <a:t>Allocation handicapé</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1" u="none" strike="noStrike" dirty="0">
                        <a:effectLst/>
                        <a:latin typeface="+mn-lt"/>
                      </a:endParaRPr>
                    </a:p>
                  </a:txBody>
                  <a:tcPr marL="9525" marR="9525" marT="9525" marB="0" anchor="b"/>
                </a:tc>
              </a:tr>
              <a:tr h="453909">
                <a:tc>
                  <a:txBody>
                    <a:bodyPr/>
                    <a:lstStyle/>
                    <a:p>
                      <a:pPr algn="l" fontAlgn="b"/>
                      <a:r>
                        <a:rPr lang="fr-BE" sz="2200" u="none" strike="noStrike" dirty="0">
                          <a:effectLst/>
                          <a:latin typeface="+mn-lt"/>
                        </a:rPr>
                        <a:t>Autres</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1</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1</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1</a:t>
                      </a:r>
                      <a:endParaRPr lang="fr-BE" sz="2200" b="0" i="1"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a:t>
                      </a:r>
                      <a:endParaRPr lang="fr-BE" sz="2200" b="0" i="1" u="none" strike="noStrike" dirty="0">
                        <a:effectLst/>
                        <a:latin typeface="+mn-lt"/>
                      </a:endParaRPr>
                    </a:p>
                  </a:txBody>
                  <a:tcPr marL="9525" marR="9525" marT="9525" marB="0" anchor="b"/>
                </a:tc>
              </a:tr>
              <a:tr h="597925">
                <a:tc>
                  <a:txBody>
                    <a:bodyPr/>
                    <a:lstStyle/>
                    <a:p>
                      <a:pPr algn="l" fontAlgn="b"/>
                      <a:r>
                        <a:rPr lang="fr-BE" sz="2200" b="1" u="none" strike="noStrike" dirty="0">
                          <a:effectLst/>
                          <a:latin typeface="+mn-lt"/>
                        </a:rPr>
                        <a:t>Total</a:t>
                      </a:r>
                      <a:endParaRPr lang="fr-BE" sz="2200" b="1" i="0" u="none" strike="noStrike" dirty="0">
                        <a:effectLst/>
                        <a:latin typeface="+mn-lt"/>
                      </a:endParaRPr>
                    </a:p>
                  </a:txBody>
                  <a:tcPr marL="108000" marR="9525" marT="9525" marB="108000" anchor="b"/>
                </a:tc>
                <a:tc>
                  <a:txBody>
                    <a:bodyPr/>
                    <a:lstStyle/>
                    <a:p>
                      <a:pPr algn="ctr" fontAlgn="b"/>
                      <a:r>
                        <a:rPr lang="fr-BE" sz="2200" b="1" u="none" strike="noStrike" dirty="0" smtClean="0">
                          <a:effectLst/>
                          <a:latin typeface="+mn-lt"/>
                        </a:rPr>
                        <a:t>99</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1"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106</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1" u="none" strike="noStrike" dirty="0">
                        <a:effectLst/>
                        <a:latin typeface="+mn-lt"/>
                      </a:endParaRPr>
                    </a:p>
                  </a:txBody>
                  <a:tcPr marL="9525" marR="9525" marT="9525" marB="108000" anchor="b"/>
                </a:tc>
                <a:tc>
                  <a:txBody>
                    <a:bodyPr/>
                    <a:lstStyle/>
                    <a:p>
                      <a:pPr algn="ctr" fontAlgn="b"/>
                      <a:r>
                        <a:rPr lang="fr-BE" sz="2200" b="1" u="none" strike="noStrike" dirty="0" smtClean="0">
                          <a:effectLst/>
                          <a:latin typeface="+mn-lt"/>
                        </a:rPr>
                        <a:t>110</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1" u="none" strike="noStrike" dirty="0">
                        <a:effectLst/>
                        <a:latin typeface="+mn-lt"/>
                      </a:endParaRPr>
                    </a:p>
                  </a:txBody>
                  <a:tcPr marL="9525" marR="9525" marT="9525" marB="108000" anchor="b"/>
                </a:tc>
              </a:tr>
            </a:tbl>
          </a:graphicData>
        </a:graphic>
      </p:graphicFrame>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600" y="207425"/>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4" name="Picture 2"/>
          <p:cNvPicPr>
            <a:picLocks noChangeAspect="1"/>
          </p:cNvPicPr>
          <p:nvPr/>
        </p:nvPicPr>
        <p:blipFill>
          <a:blip r:embed="rId3">
            <a:lum/>
            <a:alphaModFix/>
          </a:blip>
          <a:srcRect/>
          <a:stretch>
            <a:fillRect/>
          </a:stretch>
        </p:blipFill>
        <p:spPr>
          <a:xfrm>
            <a:off x="452880" y="351360"/>
            <a:ext cx="2104560" cy="923400"/>
          </a:xfrm>
          <a:prstGeom prst="rect">
            <a:avLst/>
          </a:prstGeom>
          <a:noFill/>
          <a:ln>
            <a:noFill/>
          </a:ln>
        </p:spPr>
      </p:pic>
      <p:graphicFrame>
        <p:nvGraphicFramePr>
          <p:cNvPr id="5" name="Tableau 4"/>
          <p:cNvGraphicFramePr>
            <a:graphicFrameLocks noGrp="1"/>
          </p:cNvGraphicFramePr>
          <p:nvPr>
            <p:extLst>
              <p:ext uri="{D42A27DB-BD31-4B8C-83A1-F6EECF244321}">
                <p14:modId xmlns:p14="http://schemas.microsoft.com/office/powerpoint/2010/main" val="19056534"/>
              </p:ext>
            </p:extLst>
          </p:nvPr>
        </p:nvGraphicFramePr>
        <p:xfrm>
          <a:off x="683568" y="1484784"/>
          <a:ext cx="8064897" cy="4640513"/>
        </p:xfrm>
        <a:graphic>
          <a:graphicData uri="http://schemas.openxmlformats.org/drawingml/2006/table">
            <a:tbl>
              <a:tblPr>
                <a:tableStyleId>{5C22544A-7EE6-4342-B048-85BDC9FD1C3A}</a:tableStyleId>
              </a:tblPr>
              <a:tblGrid>
                <a:gridCol w="3006363"/>
                <a:gridCol w="960730"/>
                <a:gridCol w="725448"/>
                <a:gridCol w="960730"/>
                <a:gridCol w="725448"/>
                <a:gridCol w="960730"/>
                <a:gridCol w="725448"/>
              </a:tblGrid>
              <a:tr h="472052">
                <a:tc>
                  <a:txBody>
                    <a:bodyPr/>
                    <a:lstStyle/>
                    <a:p>
                      <a:pPr algn="l" fontAlgn="b"/>
                      <a:endParaRPr lang="fr-BE" sz="2200" b="1" i="0" u="none" strike="noStrike" dirty="0">
                        <a:effectLst/>
                        <a:latin typeface="+mn-lt"/>
                      </a:endParaRPr>
                    </a:p>
                  </a:txBody>
                  <a:tcPr marL="108000" marR="9525" marT="9525" marB="0" anchor="b"/>
                </a:tc>
                <a:tc gridSpan="2">
                  <a:txBody>
                    <a:bodyPr/>
                    <a:lstStyle/>
                    <a:p>
                      <a:pPr algn="ctr" fontAlgn="b"/>
                      <a:r>
                        <a:rPr lang="fr-BE" sz="2200" b="1" u="none" strike="noStrike" dirty="0">
                          <a:effectLst/>
                          <a:latin typeface="+mn-lt"/>
                        </a:rPr>
                        <a:t>2016</a:t>
                      </a:r>
                      <a:endParaRPr lang="fr-BE" sz="2200" b="1" i="0" u="none" strike="noStrike" dirty="0">
                        <a:effectLst/>
                        <a:latin typeface="+mn-lt"/>
                      </a:endParaRPr>
                    </a:p>
                  </a:txBody>
                  <a:tcPr marL="9525" marR="9525" marT="9525" marB="0" anchor="b"/>
                </a:tc>
                <a:tc hMerge="1">
                  <a:txBody>
                    <a:bodyPr/>
                    <a:lstStyle/>
                    <a:p>
                      <a:endParaRPr lang="fr-BE"/>
                    </a:p>
                  </a:txBody>
                  <a:tcPr/>
                </a:tc>
                <a:tc gridSpan="2">
                  <a:txBody>
                    <a:bodyPr/>
                    <a:lstStyle/>
                    <a:p>
                      <a:pPr algn="ctr" fontAlgn="b"/>
                      <a:r>
                        <a:rPr lang="fr-BE" sz="2200" b="1" u="none" strike="noStrike" dirty="0">
                          <a:effectLst/>
                          <a:latin typeface="+mn-lt"/>
                        </a:rPr>
                        <a:t>2017</a:t>
                      </a:r>
                      <a:endParaRPr lang="fr-BE" sz="2200" b="1" i="0" u="none" strike="noStrike" dirty="0">
                        <a:effectLst/>
                        <a:latin typeface="+mn-lt"/>
                      </a:endParaRPr>
                    </a:p>
                  </a:txBody>
                  <a:tcPr marL="9525" marR="9525" marT="9525" marB="0" anchor="b"/>
                </a:tc>
                <a:tc hMerge="1">
                  <a:txBody>
                    <a:bodyPr/>
                    <a:lstStyle/>
                    <a:p>
                      <a:endParaRPr lang="fr-BE"/>
                    </a:p>
                  </a:txBody>
                  <a:tcPr/>
                </a:tc>
                <a:tc gridSpan="2">
                  <a:txBody>
                    <a:bodyPr/>
                    <a:lstStyle/>
                    <a:p>
                      <a:pPr algn="ctr" fontAlgn="b"/>
                      <a:r>
                        <a:rPr lang="fr-BE" sz="2200" b="1" u="none" strike="noStrike" dirty="0" smtClean="0">
                          <a:effectLst/>
                          <a:latin typeface="+mn-lt"/>
                        </a:rPr>
                        <a:t>2018</a:t>
                      </a:r>
                      <a:endParaRPr lang="fr-BE" sz="2200" b="1" i="0" u="none" strike="noStrike" dirty="0">
                        <a:effectLst/>
                        <a:latin typeface="+mn-lt"/>
                      </a:endParaRPr>
                    </a:p>
                  </a:txBody>
                  <a:tcPr marL="9525" marR="9525" marT="9525" marB="0" anchor="b"/>
                </a:tc>
                <a:tc hMerge="1">
                  <a:txBody>
                    <a:bodyPr/>
                    <a:lstStyle/>
                    <a:p>
                      <a:endParaRPr lang="fr-BE"/>
                    </a:p>
                  </a:txBody>
                  <a:tcPr/>
                </a:tc>
              </a:tr>
              <a:tr h="608065">
                <a:tc>
                  <a:txBody>
                    <a:bodyPr/>
                    <a:lstStyle/>
                    <a:p>
                      <a:pPr algn="ctr" fontAlgn="b"/>
                      <a:r>
                        <a:rPr lang="fr-BE" sz="2200" b="1" u="none" strike="noStrike" dirty="0">
                          <a:effectLst/>
                          <a:latin typeface="+mn-lt"/>
                        </a:rPr>
                        <a:t>Situation familiale</a:t>
                      </a:r>
                      <a:endParaRPr lang="fr-BE" sz="2200" b="1" i="0" u="none" strike="noStrike" dirty="0">
                        <a:effectLst/>
                        <a:latin typeface="+mn-lt"/>
                      </a:endParaRPr>
                    </a:p>
                  </a:txBody>
                  <a:tcPr marL="108000"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err="1">
                          <a:effectLst/>
                          <a:latin typeface="+mn-lt"/>
                        </a:rPr>
                        <a:t>Nbr</a:t>
                      </a:r>
                      <a:endParaRPr lang="fr-BE" sz="2200" b="1" i="0" u="none" strike="noStrike" dirty="0">
                        <a:effectLst/>
                        <a:latin typeface="+mn-lt"/>
                      </a:endParaRPr>
                    </a:p>
                  </a:txBody>
                  <a:tcPr marL="9525" marR="9525" marT="9525" marB="0" anchor="b"/>
                </a:tc>
                <a:tc>
                  <a:txBody>
                    <a:bodyPr/>
                    <a:lstStyle/>
                    <a:p>
                      <a:pPr algn="ctr" fontAlgn="b"/>
                      <a:r>
                        <a:rPr lang="fr-BE" sz="2200" b="1" u="none" strike="noStrike" dirty="0">
                          <a:effectLst/>
                          <a:latin typeface="+mn-lt"/>
                        </a:rPr>
                        <a:t>%</a:t>
                      </a:r>
                      <a:endParaRPr lang="fr-BE" sz="2200" b="1" i="0" u="none" strike="noStrike" dirty="0">
                        <a:effectLst/>
                        <a:latin typeface="+mn-lt"/>
                      </a:endParaRPr>
                    </a:p>
                  </a:txBody>
                  <a:tcPr marL="9525" marR="9525" marT="9525" marB="0" anchor="b"/>
                </a:tc>
              </a:tr>
              <a:tr h="648072">
                <a:tc>
                  <a:txBody>
                    <a:bodyPr/>
                    <a:lstStyle/>
                    <a:p>
                      <a:pPr algn="l" fontAlgn="b"/>
                      <a:r>
                        <a:rPr lang="fr-BE" sz="2200" u="none" strike="noStrike" dirty="0">
                          <a:effectLst/>
                          <a:latin typeface="+mn-lt"/>
                        </a:rPr>
                        <a:t>Isolé</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20</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20</a:t>
                      </a:r>
                      <a:endParaRPr lang="fr-BE" sz="2200" b="0" i="0" u="none" strike="noStrike" dirty="0">
                        <a:effectLst/>
                        <a:latin typeface="+mn-lt"/>
                      </a:endParaRPr>
                    </a:p>
                  </a:txBody>
                  <a:tcPr marL="9525" marR="9525" marT="9525" marB="0" anchor="b"/>
                </a:tc>
                <a:tc>
                  <a:txBody>
                    <a:bodyPr/>
                    <a:lstStyle/>
                    <a:p>
                      <a:pPr algn="ctr" fontAlgn="b"/>
                      <a:r>
                        <a:rPr lang="fr-BE" sz="2200" u="none" strike="noStrike">
                          <a:effectLst/>
                          <a:latin typeface="+mn-lt"/>
                        </a:rPr>
                        <a:t>20</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19</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15</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14</a:t>
                      </a:r>
                      <a:endParaRPr lang="fr-BE" sz="2200" b="0" i="0" u="none" strike="noStrike" dirty="0">
                        <a:effectLst/>
                        <a:latin typeface="+mn-lt"/>
                      </a:endParaRPr>
                    </a:p>
                  </a:txBody>
                  <a:tcPr marL="9525" marR="9525" marT="9525" marB="0" anchor="b"/>
                </a:tc>
              </a:tr>
              <a:tr h="472052">
                <a:tc>
                  <a:txBody>
                    <a:bodyPr/>
                    <a:lstStyle/>
                    <a:p>
                      <a:pPr algn="l" fontAlgn="b"/>
                      <a:r>
                        <a:rPr lang="fr-BE" sz="2200" u="none" strike="noStrike" dirty="0">
                          <a:effectLst/>
                          <a:latin typeface="+mn-lt"/>
                        </a:rPr>
                        <a:t>Couple</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a:effectLst/>
                          <a:latin typeface="+mn-lt"/>
                        </a:rPr>
                        <a:t>2</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5</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5</a:t>
                      </a:r>
                      <a:endParaRPr lang="fr-BE" sz="2200" b="0" i="0" u="none" strike="noStrike" dirty="0">
                        <a:effectLst/>
                        <a:latin typeface="+mn-lt"/>
                      </a:endParaRPr>
                    </a:p>
                  </a:txBody>
                  <a:tcPr marL="9525" marR="9525" marT="9525" marB="0" anchor="b"/>
                </a:tc>
              </a:tr>
              <a:tr h="472052">
                <a:tc>
                  <a:txBody>
                    <a:bodyPr/>
                    <a:lstStyle/>
                    <a:p>
                      <a:pPr algn="l" fontAlgn="b"/>
                      <a:r>
                        <a:rPr lang="fr-BE" sz="2200" u="none" strike="noStrike" dirty="0" err="1">
                          <a:effectLst/>
                          <a:latin typeface="+mn-lt"/>
                        </a:rPr>
                        <a:t>Fraterie</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2</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1</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1</a:t>
                      </a:r>
                      <a:endParaRPr lang="fr-BE" sz="2200" b="0" i="0" u="none" strike="noStrike" dirty="0">
                        <a:effectLst/>
                        <a:latin typeface="+mn-lt"/>
                      </a:endParaRPr>
                    </a:p>
                  </a:txBody>
                  <a:tcPr marL="9525" marR="9525" marT="9525" marB="0" anchor="b"/>
                </a:tc>
              </a:tr>
              <a:tr h="472052">
                <a:tc>
                  <a:txBody>
                    <a:bodyPr/>
                    <a:lstStyle/>
                    <a:p>
                      <a:pPr algn="l" fontAlgn="b"/>
                      <a:r>
                        <a:rPr lang="fr-BE" sz="2200" u="none" strike="noStrike" dirty="0">
                          <a:effectLst/>
                          <a:latin typeface="+mn-lt"/>
                        </a:rPr>
                        <a:t>Femme seule + enfant(s)</a:t>
                      </a:r>
                      <a:endParaRPr lang="fr-BE" sz="2200" b="0" i="0" u="none" strike="noStrike" dirty="0">
                        <a:effectLst/>
                        <a:latin typeface="+mn-lt"/>
                      </a:endParaRPr>
                    </a:p>
                  </a:txBody>
                  <a:tcPr marL="108000" marR="9525" marT="9525" marB="0" anchor="b"/>
                </a:tc>
                <a:tc>
                  <a:txBody>
                    <a:bodyPr/>
                    <a:lstStyle/>
                    <a:p>
                      <a:pPr algn="ctr" fontAlgn="b"/>
                      <a:r>
                        <a:rPr lang="fr-BE" sz="2200" u="none" strike="noStrike" dirty="0">
                          <a:effectLst/>
                          <a:latin typeface="+mn-lt"/>
                        </a:rPr>
                        <a:t>39</a:t>
                      </a:r>
                      <a:endParaRPr lang="fr-BE" sz="2200" b="0" i="0" u="none" strike="noStrike" dirty="0">
                        <a:effectLst/>
                        <a:latin typeface="+mn-lt"/>
                      </a:endParaRPr>
                    </a:p>
                  </a:txBody>
                  <a:tcPr marL="9525" marR="9525" marT="9525" marB="0" anchor="b"/>
                </a:tc>
                <a:tc>
                  <a:txBody>
                    <a:bodyPr/>
                    <a:lstStyle/>
                    <a:p>
                      <a:pPr algn="ctr" fontAlgn="b"/>
                      <a:r>
                        <a:rPr lang="fr-BE" sz="2200" u="none" strike="noStrike">
                          <a:effectLst/>
                          <a:latin typeface="+mn-lt"/>
                        </a:rPr>
                        <a:t>39</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44</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42</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48</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44</a:t>
                      </a:r>
                      <a:endParaRPr lang="fr-BE" sz="2200" b="0" i="0" u="none" strike="noStrike" dirty="0">
                        <a:effectLst/>
                        <a:latin typeface="+mn-lt"/>
                      </a:endParaRPr>
                    </a:p>
                  </a:txBody>
                  <a:tcPr marL="9525" marR="9525" marT="9525" marB="0" anchor="b"/>
                </a:tc>
              </a:tr>
              <a:tr h="472052">
                <a:tc>
                  <a:txBody>
                    <a:bodyPr/>
                    <a:lstStyle/>
                    <a:p>
                      <a:pPr algn="l" fontAlgn="b"/>
                      <a:r>
                        <a:rPr lang="fr-BE" sz="2200" u="none" strike="noStrike" dirty="0">
                          <a:effectLst/>
                          <a:latin typeface="+mn-lt"/>
                        </a:rPr>
                        <a:t>Homme seul + enfant(s)</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7</a:t>
                      </a:r>
                      <a:endParaRPr lang="fr-BE" sz="2200" b="0" i="0" u="none" strike="noStrike">
                        <a:effectLst/>
                        <a:latin typeface="+mn-lt"/>
                      </a:endParaRPr>
                    </a:p>
                  </a:txBody>
                  <a:tcPr marL="9525" marR="9525" marT="9525" marB="0" anchor="b"/>
                </a:tc>
                <a:tc>
                  <a:txBody>
                    <a:bodyPr/>
                    <a:lstStyle/>
                    <a:p>
                      <a:pPr algn="ctr" fontAlgn="b"/>
                      <a:r>
                        <a:rPr lang="fr-BE" sz="2200" u="none" strike="noStrike">
                          <a:effectLst/>
                          <a:latin typeface="+mn-lt"/>
                        </a:rPr>
                        <a:t>7</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8</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8</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8</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7</a:t>
                      </a:r>
                      <a:endParaRPr lang="fr-BE" sz="2200" b="0" i="0" u="none" strike="noStrike" dirty="0">
                        <a:effectLst/>
                        <a:latin typeface="+mn-lt"/>
                      </a:endParaRPr>
                    </a:p>
                  </a:txBody>
                  <a:tcPr marL="9525" marR="9525" marT="9525" marB="0" anchor="b"/>
                </a:tc>
              </a:tr>
              <a:tr h="472052">
                <a:tc>
                  <a:txBody>
                    <a:bodyPr/>
                    <a:lstStyle/>
                    <a:p>
                      <a:pPr algn="l" fontAlgn="b"/>
                      <a:r>
                        <a:rPr lang="fr-BE" sz="2200" u="none" strike="noStrike" dirty="0">
                          <a:effectLst/>
                          <a:latin typeface="+mn-lt"/>
                        </a:rPr>
                        <a:t>Couple + enfant(s)</a:t>
                      </a:r>
                      <a:endParaRPr lang="fr-BE" sz="2200" b="0" i="0" u="none" strike="noStrike" dirty="0">
                        <a:effectLst/>
                        <a:latin typeface="+mn-lt"/>
                      </a:endParaRPr>
                    </a:p>
                  </a:txBody>
                  <a:tcPr marL="108000" marR="9525" marT="9525" marB="0" anchor="b"/>
                </a:tc>
                <a:tc>
                  <a:txBody>
                    <a:bodyPr/>
                    <a:lstStyle/>
                    <a:p>
                      <a:pPr algn="ctr" fontAlgn="b"/>
                      <a:r>
                        <a:rPr lang="fr-BE" sz="2200" u="none" strike="noStrike">
                          <a:effectLst/>
                          <a:latin typeface="+mn-lt"/>
                        </a:rPr>
                        <a:t>29</a:t>
                      </a:r>
                      <a:endParaRPr lang="fr-BE" sz="2200" b="0" i="0" u="none" strike="noStrike">
                        <a:effectLst/>
                        <a:latin typeface="+mn-lt"/>
                      </a:endParaRPr>
                    </a:p>
                  </a:txBody>
                  <a:tcPr marL="9525" marR="9525" marT="9525" marB="0" anchor="b"/>
                </a:tc>
                <a:tc>
                  <a:txBody>
                    <a:bodyPr/>
                    <a:lstStyle/>
                    <a:p>
                      <a:pPr algn="ctr" fontAlgn="b"/>
                      <a:r>
                        <a:rPr lang="fr-BE" sz="2200" u="none" strike="noStrike">
                          <a:effectLst/>
                          <a:latin typeface="+mn-lt"/>
                        </a:rPr>
                        <a:t>29</a:t>
                      </a:r>
                      <a:endParaRPr lang="fr-BE" sz="2200" b="0" i="0" u="none" strike="noStrike">
                        <a:effectLst/>
                        <a:latin typeface="+mn-lt"/>
                      </a:endParaRPr>
                    </a:p>
                  </a:txBody>
                  <a:tcPr marL="9525" marR="9525" marT="9525" marB="0" anchor="b"/>
                </a:tc>
                <a:tc>
                  <a:txBody>
                    <a:bodyPr/>
                    <a:lstStyle/>
                    <a:p>
                      <a:pPr algn="ctr" fontAlgn="b"/>
                      <a:r>
                        <a:rPr lang="fr-BE" sz="2200" u="none" strike="noStrike" dirty="0">
                          <a:effectLst/>
                          <a:latin typeface="+mn-lt"/>
                        </a:rPr>
                        <a:t>30</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a:effectLst/>
                          <a:latin typeface="+mn-lt"/>
                        </a:rPr>
                        <a:t>28</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33</a:t>
                      </a:r>
                      <a:endParaRPr lang="fr-BE" sz="2200" b="0" i="0" u="none" strike="noStrike" dirty="0">
                        <a:effectLst/>
                        <a:latin typeface="+mn-lt"/>
                      </a:endParaRPr>
                    </a:p>
                  </a:txBody>
                  <a:tcPr marL="9525" marR="9525" marT="9525" marB="0" anchor="b"/>
                </a:tc>
                <a:tc>
                  <a:txBody>
                    <a:bodyPr/>
                    <a:lstStyle/>
                    <a:p>
                      <a:pPr algn="ctr" fontAlgn="b"/>
                      <a:r>
                        <a:rPr lang="fr-BE" sz="2200" u="none" strike="noStrike" dirty="0" smtClean="0">
                          <a:effectLst/>
                          <a:latin typeface="+mn-lt"/>
                        </a:rPr>
                        <a:t>30</a:t>
                      </a:r>
                      <a:endParaRPr lang="fr-BE" sz="2200" b="0" i="0" u="none" strike="noStrike" dirty="0">
                        <a:effectLst/>
                        <a:latin typeface="+mn-lt"/>
                      </a:endParaRPr>
                    </a:p>
                  </a:txBody>
                  <a:tcPr marL="9525" marR="9525" marT="9525" marB="0" anchor="b"/>
                </a:tc>
              </a:tr>
              <a:tr h="552064">
                <a:tc>
                  <a:txBody>
                    <a:bodyPr/>
                    <a:lstStyle/>
                    <a:p>
                      <a:pPr algn="l" fontAlgn="b"/>
                      <a:r>
                        <a:rPr lang="fr-BE" sz="2200" b="1" u="none" strike="noStrike" dirty="0">
                          <a:effectLst/>
                          <a:latin typeface="+mn-lt"/>
                        </a:rPr>
                        <a:t>Total</a:t>
                      </a:r>
                      <a:endParaRPr lang="fr-BE" sz="2200" b="1" i="0" u="none" strike="noStrike" dirty="0">
                        <a:effectLst/>
                        <a:latin typeface="+mn-lt"/>
                      </a:endParaRPr>
                    </a:p>
                  </a:txBody>
                  <a:tcPr marL="108000" marR="9525" marT="9525" marB="108000" anchor="b"/>
                </a:tc>
                <a:tc>
                  <a:txBody>
                    <a:bodyPr/>
                    <a:lstStyle/>
                    <a:p>
                      <a:pPr algn="ctr" fontAlgn="b"/>
                      <a:r>
                        <a:rPr lang="fr-BE" sz="2200" b="1" u="none" strike="noStrike" dirty="0">
                          <a:effectLst/>
                          <a:latin typeface="+mn-lt"/>
                        </a:rPr>
                        <a:t>99</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106</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smtClean="0">
                          <a:effectLst/>
                          <a:latin typeface="+mn-lt"/>
                        </a:rPr>
                        <a:t>110</a:t>
                      </a:r>
                      <a:endParaRPr lang="fr-BE" sz="2200" b="1" i="0" u="none" strike="noStrike" dirty="0">
                        <a:effectLst/>
                        <a:latin typeface="+mn-lt"/>
                      </a:endParaRPr>
                    </a:p>
                  </a:txBody>
                  <a:tcPr marL="9525" marR="9525" marT="9525" marB="108000" anchor="b"/>
                </a:tc>
                <a:tc>
                  <a:txBody>
                    <a:bodyPr/>
                    <a:lstStyle/>
                    <a:p>
                      <a:pPr algn="ctr" fontAlgn="b"/>
                      <a:r>
                        <a:rPr lang="fr-BE" sz="2200" b="1" u="none" strike="noStrike" dirty="0">
                          <a:effectLst/>
                          <a:latin typeface="+mn-lt"/>
                        </a:rPr>
                        <a:t>100</a:t>
                      </a:r>
                      <a:endParaRPr lang="fr-BE" sz="2200" b="1" i="0" u="none" strike="noStrike" dirty="0">
                        <a:effectLst/>
                        <a:latin typeface="+mn-lt"/>
                      </a:endParaRPr>
                    </a:p>
                  </a:txBody>
                  <a:tcPr marL="9525" marR="9525" marT="9525" marB="108000" anchor="b"/>
                </a:tc>
              </a:tr>
            </a:tbl>
          </a:graphicData>
        </a:graphic>
      </p:graphicFrame>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600" y="207425"/>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953955575"/>
              </p:ext>
            </p:extLst>
          </p:nvPr>
        </p:nvGraphicFramePr>
        <p:xfrm>
          <a:off x="251520" y="176039"/>
          <a:ext cx="7632848" cy="6542854"/>
        </p:xfrm>
        <a:graphic>
          <a:graphicData uri="http://schemas.openxmlformats.org/drawingml/2006/table">
            <a:tbl>
              <a:tblPr>
                <a:tableStyleId>{5C22544A-7EE6-4342-B048-85BDC9FD1C3A}</a:tableStyleId>
              </a:tblPr>
              <a:tblGrid>
                <a:gridCol w="945018"/>
                <a:gridCol w="3891638"/>
                <a:gridCol w="1342316"/>
                <a:gridCol w="1453876"/>
              </a:tblGrid>
              <a:tr h="247226">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ctr" rtl="0" fontAlgn="b"/>
                      <a:r>
                        <a:rPr lang="fr-BE" sz="1600" b="1" u="none" strike="noStrike" dirty="0">
                          <a:effectLst/>
                        </a:rPr>
                        <a:t>ACTIF</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effectLst/>
                        </a:rPr>
                        <a:t>2.018</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solidFill>
                            <a:schemeClr val="bg1">
                              <a:lumMod val="50000"/>
                            </a:schemeClr>
                          </a:solidFill>
                          <a:effectLst/>
                        </a:rPr>
                        <a:t>            2.017</a:t>
                      </a:r>
                      <a:endParaRPr lang="fr-BE" sz="1600" b="1"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IMMOBILISES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6.799.718</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6.465.128</a:t>
                      </a:r>
                      <a:endParaRPr lang="fr-BE" sz="1600" b="1"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22</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Immeubles </a:t>
                      </a:r>
                      <a:r>
                        <a:rPr lang="fr-BE" sz="1600" u="none" strike="noStrike" dirty="0">
                          <a:effectLst/>
                        </a:rPr>
                        <a:t>en usufruit</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161.616</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187.584</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26</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Immobilisations </a:t>
                      </a:r>
                      <a:r>
                        <a:rPr lang="fr-BE" sz="1600" u="none" strike="noStrike" dirty="0">
                          <a:effectLst/>
                        </a:rPr>
                        <a:t>dans les rénovations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6.638.102</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a:solidFill>
                            <a:schemeClr val="bg1">
                              <a:lumMod val="50000"/>
                            </a:schemeClr>
                          </a:solidFill>
                          <a:effectLst/>
                        </a:rPr>
                        <a:t>6.277.545</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260xx0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baseline="0" dirty="0" smtClean="0">
                          <a:effectLst/>
                        </a:rPr>
                        <a:t>        </a:t>
                      </a:r>
                      <a:r>
                        <a:rPr lang="fr-BE" sz="1600" i="1" u="none" strike="noStrike" dirty="0" smtClean="0">
                          <a:effectLst/>
                        </a:rPr>
                        <a:t>Investissements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12.616.232</a:t>
                      </a:r>
                    </a:p>
                  </a:txBody>
                  <a:tcPr marL="5039" marR="5039" marT="5039" marB="0" anchor="b"/>
                </a:tc>
                <a:tc>
                  <a:txBody>
                    <a:bodyPr/>
                    <a:lstStyle/>
                    <a:p>
                      <a:pPr algn="r" rtl="0" fontAlgn="b"/>
                      <a:r>
                        <a:rPr lang="fr-BE" sz="1600" i="1" u="none" strike="noStrike" dirty="0">
                          <a:solidFill>
                            <a:schemeClr val="bg1">
                              <a:lumMod val="50000"/>
                            </a:schemeClr>
                          </a:solidFill>
                          <a:effectLst/>
                        </a:rPr>
                        <a:t>11.767.959</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260xx9</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Amortissements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a:t>
                      </a:r>
                      <a:r>
                        <a:rPr lang="fr-BE" sz="1600" i="1" u="none" strike="noStrike" dirty="0" smtClean="0">
                          <a:solidFill>
                            <a:schemeClr val="tx1"/>
                          </a:solidFill>
                          <a:effectLst/>
                        </a:rPr>
                        <a:t>5.97</a:t>
                      </a:r>
                      <a:r>
                        <a:rPr lang="fr-BE" sz="1600" b="0" i="1" u="none" strike="noStrike" dirty="0" smtClean="0">
                          <a:solidFill>
                            <a:schemeClr val="tx1"/>
                          </a:solidFill>
                          <a:effectLst/>
                          <a:latin typeface="Calibri"/>
                        </a:rPr>
                        <a:t>8.129</a:t>
                      </a:r>
                      <a:endParaRPr lang="fr-BE" sz="1600" i="1" u="none" strike="noStrike" dirty="0" smtClean="0">
                        <a:solidFill>
                          <a:schemeClr val="tx1"/>
                        </a:solidFill>
                        <a:effectLst/>
                      </a:endParaRPr>
                    </a:p>
                  </a:txBody>
                  <a:tcPr marL="5039" marR="5039" marT="5039" marB="0" anchor="b"/>
                </a:tc>
                <a:tc>
                  <a:txBody>
                    <a:bodyPr/>
                    <a:lstStyle/>
                    <a:p>
                      <a:pPr algn="r" rtl="0" fontAlgn="b"/>
                      <a:r>
                        <a:rPr lang="fr-BE" sz="1600" i="1" u="none" strike="noStrike" dirty="0">
                          <a:solidFill>
                            <a:schemeClr val="bg1">
                              <a:lumMod val="50000"/>
                            </a:schemeClr>
                          </a:solidFill>
                          <a:effectLst/>
                        </a:rPr>
                        <a:t>-5.490.414</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CIRCULANTS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3.409.316</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2.767.739</a:t>
                      </a:r>
                      <a:endParaRPr lang="fr-BE" sz="1600" b="1"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29</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239.960</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189.120</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40/41</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686.273</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a:solidFill>
                            <a:schemeClr val="bg1">
                              <a:lumMod val="50000"/>
                            </a:schemeClr>
                          </a:solidFill>
                          <a:effectLst/>
                        </a:rPr>
                        <a:t>753.942</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400000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Clients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425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a:solidFill>
                            <a:schemeClr val="bg1">
                              <a:lumMod val="50000"/>
                            </a:schemeClr>
                          </a:solidFill>
                          <a:effectLst/>
                        </a:rPr>
                        <a:t>160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400100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Fournisseur débiteur </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155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415070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Participation propriétaire </a:t>
                      </a:r>
                      <a:r>
                        <a:rPr lang="fr-BE" sz="1600" i="1" u="none" strike="noStrike" dirty="0" err="1" smtClean="0">
                          <a:effectLst/>
                        </a:rPr>
                        <a:t>Anethan</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11.000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11.000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b="0" i="1" u="none" strike="noStrike" dirty="0" smtClean="0">
                          <a:solidFill>
                            <a:schemeClr val="tx1"/>
                          </a:solidFill>
                          <a:effectLst/>
                          <a:latin typeface="Calibri"/>
                        </a:rPr>
                        <a:t>415080</a:t>
                      </a:r>
                      <a:endParaRPr lang="fr-BE" sz="1600" b="0" i="1" u="none" strike="noStrike" dirty="0">
                        <a:solidFill>
                          <a:schemeClr val="tx1"/>
                        </a:solidFill>
                        <a:effectLst/>
                        <a:latin typeface="Calibri"/>
                      </a:endParaRPr>
                    </a:p>
                  </a:txBody>
                  <a:tcPr marL="72000" marR="5039" marT="5039" marB="0" anchor="b"/>
                </a:tc>
                <a:tc>
                  <a:txBody>
                    <a:bodyPr/>
                    <a:lstStyle/>
                    <a:p>
                      <a:pPr algn="l" rtl="0" fontAlgn="b"/>
                      <a:r>
                        <a:rPr lang="fr-BE" sz="1600" b="0" i="1" u="none" strike="noStrike" dirty="0" smtClean="0">
                          <a:solidFill>
                            <a:schemeClr val="tx1"/>
                          </a:solidFill>
                          <a:effectLst/>
                          <a:latin typeface="Calibri"/>
                        </a:rPr>
                        <a:t>       Participation propriétaire </a:t>
                      </a:r>
                      <a:r>
                        <a:rPr lang="fr-BE" sz="1600" b="0" i="1" u="none" strike="noStrike" dirty="0" err="1" smtClean="0">
                          <a:solidFill>
                            <a:schemeClr val="tx1"/>
                          </a:solidFill>
                          <a:effectLst/>
                          <a:latin typeface="Calibri"/>
                        </a:rPr>
                        <a:t>Lefevre</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2.760</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bg1">
                              <a:lumMod val="50000"/>
                            </a:schemeClr>
                          </a:solidFill>
                          <a:effectLst/>
                          <a:latin typeface="Calibri"/>
                        </a:rPr>
                        <a:t>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Primes </a:t>
                      </a:r>
                      <a:r>
                        <a:rPr lang="fr-BE" sz="1600" i="1" u="none" strike="noStrike" dirty="0">
                          <a:effectLst/>
                        </a:rPr>
                        <a:t>rénovation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158.255</a:t>
                      </a:r>
                    </a:p>
                  </a:txBody>
                  <a:tcPr marL="5039" marR="5039" marT="5039" marB="0" anchor="b"/>
                </a:tc>
                <a:tc>
                  <a:txBody>
                    <a:bodyPr/>
                    <a:lstStyle/>
                    <a:p>
                      <a:pPr algn="r" rtl="0" fontAlgn="b"/>
                      <a:r>
                        <a:rPr lang="fr-BE" sz="1600" i="1" u="none" strike="noStrike" dirty="0">
                          <a:solidFill>
                            <a:schemeClr val="bg1">
                              <a:lumMod val="50000"/>
                            </a:schemeClr>
                          </a:solidFill>
                          <a:effectLst/>
                        </a:rPr>
                        <a:t>103.607</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a:effectLst/>
                        </a:rPr>
                        <a:t>415110</a:t>
                      </a:r>
                      <a:endParaRPr lang="fr-BE" sz="1600" b="0" i="1" u="none" strike="noStrike">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Primes </a:t>
                      </a:r>
                      <a:r>
                        <a:rPr lang="fr-BE" sz="1600" i="1" u="none" strike="noStrike" dirty="0">
                          <a:effectLst/>
                        </a:rPr>
                        <a:t>façade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14.587</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20.849</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415130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Participation propriétaire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383.334</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253.334</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415140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Subside </a:t>
                      </a:r>
                      <a:r>
                        <a:rPr lang="fr-BE" sz="1600" i="1" u="none" strike="noStrike" dirty="0">
                          <a:effectLst/>
                        </a:rPr>
                        <a:t>Région </a:t>
                      </a:r>
                      <a:r>
                        <a:rPr lang="fr-BE" sz="1600" i="1" u="none" strike="noStrike" dirty="0" err="1">
                          <a:effectLst/>
                        </a:rPr>
                        <a:t>Bxl</a:t>
                      </a:r>
                      <a:r>
                        <a:rPr lang="fr-BE" sz="1600" i="1" u="none" strike="noStrike" dirty="0">
                          <a:effectLst/>
                        </a:rPr>
                        <a:t> Capitale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78.940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129.826</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Primes </a:t>
                      </a:r>
                      <a:r>
                        <a:rPr lang="fr-BE" sz="1600" i="1" u="none" strike="noStrike" dirty="0">
                          <a:effectLst/>
                        </a:rPr>
                        <a:t>énergie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54.352</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a:effectLst/>
                        </a:rPr>
                        <a:t>415300</a:t>
                      </a:r>
                      <a:endParaRPr lang="fr-BE" sz="1600" b="0" i="1" u="none" strike="noStrike">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Don </a:t>
                      </a:r>
                      <a:r>
                        <a:rPr lang="fr-BE" sz="1600" i="1" u="none" strike="noStrike" dirty="0">
                          <a:effectLst/>
                        </a:rPr>
                        <a:t>Nif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28.000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47.000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415320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Fonds </a:t>
                      </a:r>
                      <a:r>
                        <a:rPr lang="fr-BE" sz="1600" i="1" u="none" strike="noStrike" dirty="0" err="1">
                          <a:effectLst/>
                        </a:rPr>
                        <a:t>Generet</a:t>
                      </a:r>
                      <a:r>
                        <a:rPr lang="fr-BE" sz="1600" i="1" u="none" strike="noStrike" dirty="0">
                          <a:effectLst/>
                        </a:rPr>
                        <a:t> à recevoir </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125.000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415400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Legs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5.000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5.000</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a:effectLst/>
                        </a:rPr>
                        <a:t>416100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Précompte </a:t>
                      </a:r>
                      <a:r>
                        <a:rPr lang="fr-BE" sz="1600" i="1" u="none" strike="noStrike" dirty="0">
                          <a:effectLst/>
                        </a:rPr>
                        <a:t>immobilier à récupérer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3.815</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3.815</a:t>
                      </a:r>
                      <a:endParaRPr lang="fr-BE" sz="1600" b="0" i="1"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50/53</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85725" algn="l"/>
                        </a:tabLst>
                      </a:pPr>
                      <a:r>
                        <a:rPr lang="fr-BE" sz="1600" u="none" strike="noStrike" dirty="0">
                          <a:effectLst/>
                        </a:rPr>
                        <a:t>  Placements de trésorerie</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2.409.314</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a:solidFill>
                            <a:schemeClr val="bg1">
                              <a:lumMod val="50000"/>
                            </a:schemeClr>
                          </a:solidFill>
                          <a:effectLst/>
                        </a:rPr>
                        <a:t>1.676.601</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54-58</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Valeurs disponibles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70.042</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a:solidFill>
                            <a:schemeClr val="bg1">
                              <a:lumMod val="50000"/>
                            </a:schemeClr>
                          </a:solidFill>
                          <a:effectLst/>
                        </a:rPr>
                        <a:t>143.234</a:t>
                      </a:r>
                      <a:endParaRPr lang="fr-BE" sz="1600" b="0" i="0" u="none" strike="noStrike" dirty="0">
                        <a:solidFill>
                          <a:schemeClr val="bg1">
                            <a:lumMod val="50000"/>
                          </a:schemeClr>
                        </a:solidFill>
                        <a:effectLst/>
                        <a:latin typeface="Calibri"/>
                      </a:endParaRPr>
                    </a:p>
                  </a:txBody>
                  <a:tcPr marL="5039" marR="72000" marT="5039" marB="0" anchor="b"/>
                </a:tc>
              </a:tr>
              <a:tr h="242449">
                <a:tc>
                  <a:txBody>
                    <a:bodyPr/>
                    <a:lstStyle/>
                    <a:p>
                      <a:pPr algn="l" rtl="0" fontAlgn="b"/>
                      <a:r>
                        <a:rPr lang="fr-BE" sz="1600" u="none" strike="noStrike" dirty="0" smtClean="0">
                          <a:effectLst/>
                        </a:rPr>
                        <a:t>490/1</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u="none" strike="noStrike" dirty="0">
                          <a:effectLst/>
                        </a:rPr>
                        <a:t>  </a:t>
                      </a:r>
                      <a:r>
                        <a:rPr lang="fr-BE" sz="1600" u="none" strike="noStrike" dirty="0" err="1" smtClean="0">
                          <a:effectLst/>
                        </a:rPr>
                        <a:t>Cptes</a:t>
                      </a:r>
                      <a:r>
                        <a:rPr lang="fr-BE" sz="1600" u="none" strike="noStrike" dirty="0" smtClean="0">
                          <a:effectLst/>
                        </a:rPr>
                        <a:t> régularisation – charges à reporter</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3.727</a:t>
                      </a:r>
                    </a:p>
                  </a:txBody>
                  <a:tcPr marL="5039" marR="5039" marT="5039" marB="0" anchor="b"/>
                </a:tc>
                <a:tc>
                  <a:txBody>
                    <a:bodyPr/>
                    <a:lstStyle/>
                    <a:p>
                      <a:pPr algn="r" rtl="0" fontAlgn="b"/>
                      <a:r>
                        <a:rPr lang="fr-BE" sz="1600" u="none" strike="noStrike" dirty="0">
                          <a:solidFill>
                            <a:schemeClr val="bg1">
                              <a:lumMod val="50000"/>
                            </a:schemeClr>
                          </a:solidFill>
                          <a:effectLst/>
                        </a:rPr>
                        <a:t>4.842</a:t>
                      </a:r>
                      <a:endParaRPr lang="fr-BE" sz="1600" b="0" i="0" u="none" strike="noStrike" dirty="0">
                        <a:solidFill>
                          <a:schemeClr val="bg1">
                            <a:lumMod val="50000"/>
                          </a:schemeClr>
                        </a:solidFill>
                        <a:effectLst/>
                        <a:latin typeface="Calibri"/>
                      </a:endParaRPr>
                    </a:p>
                  </a:txBody>
                  <a:tcPr marL="5039" marR="72000" marT="5039" marB="0" anchor="b"/>
                </a:tc>
              </a:tr>
              <a:tr h="312588">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Total ACTIF</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effectLst/>
                        </a:rPr>
                        <a:t>10.209.034</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a:solidFill>
                            <a:schemeClr val="bg1">
                              <a:lumMod val="50000"/>
                            </a:schemeClr>
                          </a:solidFill>
                          <a:effectLst/>
                        </a:rPr>
                        <a:t>9.232.867</a:t>
                      </a:r>
                      <a:endParaRPr lang="fr-BE" sz="1600" b="1" i="0" u="none" strike="noStrike" dirty="0">
                        <a:solidFill>
                          <a:schemeClr val="bg1">
                            <a:lumMod val="50000"/>
                          </a:schemeClr>
                        </a:solidFill>
                        <a:effectLst/>
                        <a:latin typeface="Calibri"/>
                      </a:endParaRPr>
                    </a:p>
                  </a:txBody>
                  <a:tcPr marL="5039" marR="72000" marT="5039" marB="72000" anchor="b"/>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847" y="404664"/>
            <a:ext cx="1252153"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9144000" cy="461665"/>
          </a:xfrm>
          <a:prstGeom prst="rect">
            <a:avLst/>
          </a:prstGeom>
          <a:noFill/>
        </p:spPr>
        <p:txBody>
          <a:bodyPr wrap="square" rtlCol="0">
            <a:spAutoFit/>
          </a:bodyPr>
          <a:lstStyle/>
          <a:p>
            <a:pPr algn="ctr"/>
            <a:r>
              <a:rPr lang="fr-BE" sz="2400" b="1" dirty="0" smtClean="0"/>
              <a:t>2017 - Actif</a:t>
            </a:r>
            <a:endParaRPr lang="fr-BE" sz="2400" b="1" dirty="0"/>
          </a:p>
        </p:txBody>
      </p:sp>
      <p:graphicFrame>
        <p:nvGraphicFramePr>
          <p:cNvPr id="6" name="Graphique 5"/>
          <p:cNvGraphicFramePr/>
          <p:nvPr>
            <p:extLst>
              <p:ext uri="{D42A27DB-BD31-4B8C-83A1-F6EECF244321}">
                <p14:modId xmlns:p14="http://schemas.microsoft.com/office/powerpoint/2010/main" val="1178853083"/>
              </p:ext>
            </p:extLst>
          </p:nvPr>
        </p:nvGraphicFramePr>
        <p:xfrm>
          <a:off x="323528" y="578298"/>
          <a:ext cx="8820472" cy="6279702"/>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271" y="125989"/>
            <a:ext cx="1800000" cy="904615"/>
          </a:xfrm>
          <a:prstGeom prst="rect">
            <a:avLst/>
          </a:prstGeom>
        </p:spPr>
      </p:pic>
    </p:spTree>
    <p:extLst>
      <p:ext uri="{BB962C8B-B14F-4D97-AF65-F5344CB8AC3E}">
        <p14:creationId xmlns:p14="http://schemas.microsoft.com/office/powerpoint/2010/main" val="207120534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736773608"/>
              </p:ext>
            </p:extLst>
          </p:nvPr>
        </p:nvGraphicFramePr>
        <p:xfrm>
          <a:off x="467544" y="210984"/>
          <a:ext cx="7251201" cy="6469771"/>
        </p:xfrm>
        <a:graphic>
          <a:graphicData uri="http://schemas.openxmlformats.org/drawingml/2006/table">
            <a:tbl>
              <a:tblPr>
                <a:tableStyleId>{5C22544A-7EE6-4342-B048-85BDC9FD1C3A}</a:tableStyleId>
              </a:tblPr>
              <a:tblGrid>
                <a:gridCol w="866347"/>
                <a:gridCol w="4077747"/>
                <a:gridCol w="1106746"/>
                <a:gridCol w="1200361"/>
              </a:tblGrid>
              <a:tr h="299884">
                <a:tc>
                  <a:txBody>
                    <a:bodyPr/>
                    <a:lstStyle/>
                    <a:p>
                      <a:pPr algn="l" rtl="0" fontAlgn="b"/>
                      <a:r>
                        <a:rPr lang="fr-BE" sz="1500" u="none" strike="noStrike" dirty="0">
                          <a:effectLst/>
                        </a:rPr>
                        <a:t> </a:t>
                      </a:r>
                      <a:endParaRPr lang="fr-BE" sz="1500" b="1" i="0" u="none" strike="noStrike" dirty="0">
                        <a:solidFill>
                          <a:srgbClr val="003399"/>
                        </a:solidFill>
                        <a:effectLst/>
                        <a:latin typeface="Calibri"/>
                      </a:endParaRPr>
                    </a:p>
                  </a:txBody>
                  <a:tcPr marL="72000" marR="6479" marT="6479" marB="0" anchor="b"/>
                </a:tc>
                <a:tc>
                  <a:txBody>
                    <a:bodyPr/>
                    <a:lstStyle/>
                    <a:p>
                      <a:pPr algn="ctr" rtl="0" fontAlgn="b"/>
                      <a:r>
                        <a:rPr lang="fr-BE" sz="2000" b="1" u="none" strike="noStrike" dirty="0">
                          <a:effectLst/>
                        </a:rPr>
                        <a:t>PASSIF</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effectLst/>
                        </a:rPr>
                        <a:t>2.018</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a:solidFill>
                            <a:schemeClr val="bg1">
                              <a:lumMod val="50000"/>
                            </a:schemeClr>
                          </a:solidFill>
                          <a:effectLst/>
                        </a:rPr>
                        <a:t>2.017</a:t>
                      </a:r>
                      <a:endParaRPr lang="fr-BE" sz="2000" b="1"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b="1" u="none" strike="noStrike" dirty="0" smtClean="0">
                          <a:effectLst/>
                        </a:rPr>
                        <a:t>10/15</a:t>
                      </a:r>
                    </a:p>
                  </a:txBody>
                  <a:tcPr marL="72000" marR="6479" marT="6479" marB="0" anchor="b"/>
                </a:tc>
                <a:tc>
                  <a:txBody>
                    <a:bodyPr/>
                    <a:lstStyle/>
                    <a:p>
                      <a:pPr algn="l" rtl="0" fontAlgn="b"/>
                      <a:r>
                        <a:rPr lang="fr-BE" sz="1800" b="1" u="none" strike="noStrike" dirty="0">
                          <a:effectLst/>
                        </a:rPr>
                        <a:t>Fonds Social</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4.349.524</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a:solidFill>
                            <a:schemeClr val="bg1">
                              <a:lumMod val="50000"/>
                            </a:schemeClr>
                          </a:solidFill>
                          <a:effectLst/>
                        </a:rPr>
                        <a:t>3.894.658</a:t>
                      </a:r>
                      <a:endParaRPr lang="fr-BE" sz="1800" b="1"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10</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associatifs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230.764</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230.764</a:t>
                      </a:r>
                      <a:endParaRPr lang="fr-BE" sz="1800" b="0"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13</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affectés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344.157</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313.386</a:t>
                      </a:r>
                      <a:endParaRPr lang="fr-BE" sz="1800" b="0"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14</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baseline="0" dirty="0" smtClean="0">
                          <a:effectLst/>
                        </a:rPr>
                        <a:t>  </a:t>
                      </a:r>
                      <a:r>
                        <a:rPr lang="fr-BE" sz="1800" u="none" strike="noStrike" dirty="0" smtClean="0">
                          <a:effectLst/>
                        </a:rPr>
                        <a:t>Résultat </a:t>
                      </a:r>
                      <a:r>
                        <a:rPr lang="fr-BE" sz="1800" u="none" strike="noStrike" dirty="0">
                          <a:effectLst/>
                        </a:rPr>
                        <a:t>reporté</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450.674</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410.106</a:t>
                      </a:r>
                      <a:endParaRPr lang="fr-BE" sz="1800" b="0"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a:effectLst/>
                        </a:rPr>
                        <a:t>15</a:t>
                      </a:r>
                      <a:endParaRPr lang="fr-BE" sz="1800" b="0" i="0" u="none" strike="noStrike">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Primes </a:t>
                      </a:r>
                      <a:r>
                        <a:rPr lang="fr-BE" sz="1800" u="none" strike="noStrike" dirty="0">
                          <a:effectLst/>
                        </a:rPr>
                        <a:t>et subsides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3.323.929</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2.940.402</a:t>
                      </a:r>
                      <a:endParaRPr lang="fr-BE" sz="1800" b="0"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151000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Primes et </a:t>
                      </a:r>
                      <a:r>
                        <a:rPr lang="fr-BE" sz="1800" i="1" u="none" strike="noStrike" dirty="0">
                          <a:effectLst/>
                        </a:rPr>
                        <a:t>participations propriétaires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5.133.838</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a:solidFill>
                            <a:schemeClr val="bg1">
                              <a:lumMod val="50000"/>
                            </a:schemeClr>
                          </a:solidFill>
                          <a:effectLst/>
                        </a:rPr>
                        <a:t>4.677.035</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a:effectLst/>
                        </a:rPr>
                        <a:t>151009</a:t>
                      </a:r>
                      <a:endParaRPr lang="fr-BE" sz="1800" b="0" i="1" u="none" strike="noStrike">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Amortissements </a:t>
                      </a:r>
                      <a:r>
                        <a:rPr lang="fr-BE" sz="1800" i="1" u="none" strike="noStrike" dirty="0">
                          <a:effectLst/>
                        </a:rPr>
                        <a:t>primes et part. </a:t>
                      </a:r>
                      <a:r>
                        <a:rPr lang="fr-BE" sz="1800" i="1" u="none" strike="noStrike" dirty="0" err="1">
                          <a:effectLst/>
                        </a:rPr>
                        <a:t>prop</a:t>
                      </a:r>
                      <a:r>
                        <a:rPr lang="fr-BE" sz="1800" i="1" u="none" strike="noStrike" dirty="0">
                          <a:effectLst/>
                        </a:rPr>
                        <a:t>.</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-2.190.509</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a:solidFill>
                            <a:schemeClr val="bg1">
                              <a:lumMod val="50000"/>
                            </a:schemeClr>
                          </a:solidFill>
                          <a:effectLst/>
                        </a:rPr>
                        <a:t>-2.017.233</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152000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Subsides </a:t>
                      </a:r>
                      <a:r>
                        <a:rPr lang="fr-BE" sz="1800" i="1" u="none" strike="noStrike" dirty="0">
                          <a:effectLst/>
                        </a:rPr>
                        <a:t>projets futurs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380.600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a:solidFill>
                            <a:schemeClr val="bg1">
                              <a:lumMod val="50000"/>
                            </a:schemeClr>
                          </a:solidFill>
                          <a:effectLst/>
                        </a:rPr>
                        <a:t>280.600</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b="1" u="none" strike="noStrike" dirty="0">
                          <a:effectLst/>
                        </a:rPr>
                        <a:t>17</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&gt;1an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3.456.376</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a:solidFill>
                            <a:schemeClr val="bg1">
                              <a:lumMod val="50000"/>
                            </a:schemeClr>
                          </a:solidFill>
                          <a:effectLst/>
                        </a:rPr>
                        <a:t>3.759.904</a:t>
                      </a:r>
                      <a:endParaRPr lang="fr-BE" sz="1800" b="1" i="0"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174</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180975" algn="l"/>
                        </a:tabLst>
                      </a:pPr>
                      <a:r>
                        <a:rPr lang="fr-BE" sz="1800" u="none" strike="noStrike" dirty="0" smtClean="0">
                          <a:effectLst/>
                        </a:rPr>
                        <a:t>     Emprunts </a:t>
                      </a:r>
                      <a:r>
                        <a:rPr lang="fr-BE" sz="1800" u="none" strike="noStrike" dirty="0">
                          <a:effectLst/>
                        </a:rPr>
                        <a:t>particuliers (prêts)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5.166.650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4.780.850</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174999</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a:effectLst/>
                        </a:rPr>
                        <a:t> </a:t>
                      </a:r>
                      <a:r>
                        <a:rPr lang="fr-BE" sz="1800" u="none" strike="noStrike" dirty="0" smtClean="0">
                          <a:effectLst/>
                        </a:rPr>
                        <a:t>    dont </a:t>
                      </a:r>
                      <a:r>
                        <a:rPr lang="fr-BE" sz="1800" u="none" strike="noStrike" dirty="0">
                          <a:effectLst/>
                        </a:rPr>
                        <a:t>: emprunt reconduits pour 1 an</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-2.357.295</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a:t>
                      </a:r>
                      <a:r>
                        <a:rPr lang="fr-BE" sz="1800" u="none" strike="noStrike" dirty="0" smtClean="0">
                          <a:solidFill>
                            <a:schemeClr val="bg1">
                              <a:lumMod val="50000"/>
                            </a:schemeClr>
                          </a:solidFill>
                          <a:effectLst/>
                        </a:rPr>
                        <a:t>1.547.441</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179100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pour index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607.830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493.844</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179101</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précompte sur index</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39.190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32.651</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b="1" u="none" strike="noStrike" dirty="0">
                          <a:effectLst/>
                        </a:rPr>
                        <a:t>42-48</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&lt;1an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2.400.734</a:t>
                      </a:r>
                      <a:endParaRPr lang="fr-BE" sz="1800" b="1" i="1"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a:solidFill>
                            <a:schemeClr val="bg1">
                              <a:lumMod val="50000"/>
                            </a:schemeClr>
                          </a:solidFill>
                          <a:effectLst/>
                        </a:rPr>
                        <a:t>1.575.505</a:t>
                      </a:r>
                      <a:endParaRPr lang="fr-BE" sz="1800" b="1"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42</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265113" algn="l"/>
                        </a:tabLst>
                      </a:pPr>
                      <a:r>
                        <a:rPr lang="fr-BE" sz="1800" u="none" strike="noStrike" dirty="0" smtClean="0">
                          <a:effectLst/>
                        </a:rPr>
                        <a:t>     Dettes </a:t>
                      </a:r>
                      <a:r>
                        <a:rPr lang="fr-BE" sz="1800" u="none" strike="noStrike" dirty="0">
                          <a:effectLst/>
                        </a:rPr>
                        <a:t>&gt; 1an échéants dans l'année</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2.357.295</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1.547.442</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44</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Fournisseurs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21.628</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6.132</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45</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Impôts </a:t>
                      </a:r>
                      <a:r>
                        <a:rPr lang="fr-BE" sz="1800" u="none" strike="noStrike" dirty="0">
                          <a:effectLst/>
                        </a:rPr>
                        <a:t>et taxes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21.811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21.931</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48</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Autres </a:t>
                      </a:r>
                      <a:r>
                        <a:rPr lang="fr-BE" sz="1800" u="none" strike="noStrike" dirty="0">
                          <a:effectLst/>
                        </a:rPr>
                        <a:t>dettes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479" marR="72000" marT="6479" marB="0" anchor="b"/>
                </a:tc>
              </a:tr>
              <a:tr h="299884">
                <a:tc>
                  <a:txBody>
                    <a:bodyPr/>
                    <a:lstStyle/>
                    <a:p>
                      <a:pPr algn="l" rtl="0" fontAlgn="b"/>
                      <a:r>
                        <a:rPr lang="fr-BE" sz="1800" u="none" strike="noStrike" dirty="0">
                          <a:effectLst/>
                        </a:rPr>
                        <a:t>49</a:t>
                      </a:r>
                      <a:endParaRPr lang="fr-BE" sz="1800" b="1" i="0" u="none" strike="noStrike" dirty="0">
                        <a:solidFill>
                          <a:srgbClr val="003399"/>
                        </a:solidFill>
                        <a:effectLst/>
                        <a:latin typeface="Calibri"/>
                      </a:endParaRPr>
                    </a:p>
                  </a:txBody>
                  <a:tcPr marL="72000" marR="6479" marT="6479" marB="0" anchor="b"/>
                </a:tc>
                <a:tc>
                  <a:txBody>
                    <a:bodyPr/>
                    <a:lstStyle/>
                    <a:p>
                      <a:pPr algn="l" rtl="0" fontAlgn="b">
                        <a:tabLst>
                          <a:tab pos="0" algn="l"/>
                        </a:tabLst>
                      </a:pPr>
                      <a:r>
                        <a:rPr lang="fr-BE" sz="1800" b="1" u="none" strike="noStrike" dirty="0">
                          <a:effectLst/>
                        </a:rPr>
                        <a:t>Comptes de régularisation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2.400</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a:solidFill>
                            <a:schemeClr val="bg1">
                              <a:lumMod val="50000"/>
                            </a:schemeClr>
                          </a:solidFill>
                          <a:effectLst/>
                        </a:rPr>
                        <a:t>2.800</a:t>
                      </a:r>
                      <a:endParaRPr lang="fr-BE" sz="1800" b="1" i="0" u="none" strike="noStrike" dirty="0">
                        <a:solidFill>
                          <a:schemeClr val="bg1">
                            <a:lumMod val="50000"/>
                          </a:schemeClr>
                        </a:solidFill>
                        <a:effectLst/>
                        <a:latin typeface="Calibri"/>
                      </a:endParaRPr>
                    </a:p>
                  </a:txBody>
                  <a:tcPr marL="6479" marR="72000" marT="6479" marB="0" anchor="b"/>
                </a:tc>
              </a:tr>
              <a:tr h="460696">
                <a:tc>
                  <a:txBody>
                    <a:bodyPr/>
                    <a:lstStyle/>
                    <a:p>
                      <a:pPr algn="l" rtl="0" fontAlgn="b"/>
                      <a:r>
                        <a:rPr lang="fr-BE" sz="1800" u="none" strike="noStrike" dirty="0">
                          <a:effectLst/>
                        </a:rPr>
                        <a:t> </a:t>
                      </a:r>
                      <a:endParaRPr lang="fr-BE" sz="1800" b="0" i="0" u="none" strike="noStrike" dirty="0">
                        <a:solidFill>
                          <a:srgbClr val="003399"/>
                        </a:solidFill>
                        <a:effectLst/>
                        <a:latin typeface="Calibri"/>
                      </a:endParaRPr>
                    </a:p>
                  </a:txBody>
                  <a:tcPr marL="72000" marR="6479" marT="6479" marB="108000" anchor="b"/>
                </a:tc>
                <a:tc>
                  <a:txBody>
                    <a:bodyPr/>
                    <a:lstStyle/>
                    <a:p>
                      <a:pPr algn="l" rtl="0" fontAlgn="b"/>
                      <a:r>
                        <a:rPr lang="fr-BE" sz="1800" b="1" u="none" strike="noStrike" dirty="0">
                          <a:effectLst/>
                        </a:rPr>
                        <a:t>Total </a:t>
                      </a:r>
                      <a:r>
                        <a:rPr lang="fr-BE" sz="1800" b="1" u="none" strike="noStrike" dirty="0" smtClean="0">
                          <a:effectLst/>
                        </a:rPr>
                        <a:t> PASSIF</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smtClean="0">
                          <a:effectLst/>
                        </a:rPr>
                        <a:t>10.209.034</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a:solidFill>
                            <a:schemeClr val="bg1">
                              <a:lumMod val="50000"/>
                            </a:schemeClr>
                          </a:solidFill>
                          <a:effectLst/>
                        </a:rPr>
                        <a:t>9.232.867</a:t>
                      </a:r>
                      <a:endParaRPr lang="fr-BE" sz="1800" b="1" i="0" u="none" strike="noStrike" dirty="0">
                        <a:solidFill>
                          <a:schemeClr val="bg1">
                            <a:lumMod val="50000"/>
                          </a:schemeClr>
                        </a:solidFill>
                        <a:effectLst/>
                        <a:latin typeface="Calibri"/>
                      </a:endParaRPr>
                    </a:p>
                  </a:txBody>
                  <a:tcPr marL="6479" marR="72000" marT="6479" marB="108000" anchor="b"/>
                </a:tc>
              </a:tr>
            </a:tbl>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153" y="441213"/>
            <a:ext cx="1252153"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6632"/>
            <a:ext cx="9144000" cy="461665"/>
          </a:xfrm>
          <a:prstGeom prst="rect">
            <a:avLst/>
          </a:prstGeom>
          <a:noFill/>
        </p:spPr>
        <p:txBody>
          <a:bodyPr wrap="square" rtlCol="0">
            <a:spAutoFit/>
          </a:bodyPr>
          <a:lstStyle/>
          <a:p>
            <a:pPr algn="ctr"/>
            <a:r>
              <a:rPr lang="fr-BE" sz="2400" b="1" dirty="0" smtClean="0"/>
              <a:t>2018 - Passif</a:t>
            </a:r>
            <a:endParaRPr lang="fr-BE" sz="2400" b="1" dirty="0"/>
          </a:p>
        </p:txBody>
      </p:sp>
      <p:graphicFrame>
        <p:nvGraphicFramePr>
          <p:cNvPr id="4" name="Graphique 3"/>
          <p:cNvGraphicFramePr/>
          <p:nvPr>
            <p:extLst>
              <p:ext uri="{D42A27DB-BD31-4B8C-83A1-F6EECF244321}">
                <p14:modId xmlns:p14="http://schemas.microsoft.com/office/powerpoint/2010/main" val="1833933649"/>
              </p:ext>
            </p:extLst>
          </p:nvPr>
        </p:nvGraphicFramePr>
        <p:xfrm>
          <a:off x="323528" y="578297"/>
          <a:ext cx="8820472" cy="6279703"/>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88395"/>
            <a:ext cx="1800000" cy="904615"/>
          </a:xfrm>
          <a:prstGeom prst="rect">
            <a:avLst/>
          </a:prstGeom>
        </p:spPr>
      </p:pic>
    </p:spTree>
    <p:extLst>
      <p:ext uri="{BB962C8B-B14F-4D97-AF65-F5344CB8AC3E}">
        <p14:creationId xmlns:p14="http://schemas.microsoft.com/office/powerpoint/2010/main" val="343089791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274892061"/>
              </p:ext>
            </p:extLst>
          </p:nvPr>
        </p:nvGraphicFramePr>
        <p:xfrm>
          <a:off x="395536" y="260644"/>
          <a:ext cx="7113162" cy="6329317"/>
        </p:xfrm>
        <a:graphic>
          <a:graphicData uri="http://schemas.openxmlformats.org/drawingml/2006/table">
            <a:tbl>
              <a:tblPr>
                <a:tableStyleId>{5C22544A-7EE6-4342-B048-85BDC9FD1C3A}</a:tableStyleId>
              </a:tblPr>
              <a:tblGrid>
                <a:gridCol w="749178"/>
                <a:gridCol w="2952328"/>
                <a:gridCol w="1296144"/>
                <a:gridCol w="819368"/>
                <a:gridCol w="1296144"/>
              </a:tblGrid>
              <a:tr h="462330">
                <a:tc>
                  <a:txBody>
                    <a:bodyPr/>
                    <a:lstStyle/>
                    <a:p>
                      <a:pPr algn="l" fontAlgn="ctr"/>
                      <a:r>
                        <a:rPr lang="fr-BE" sz="1800" b="1" u="none" strike="noStrike" dirty="0">
                          <a:effectLst/>
                        </a:rPr>
                        <a:t> </a:t>
                      </a:r>
                      <a:endParaRPr lang="fr-BE" sz="1800" b="1" i="0" u="none" strike="noStrike" dirty="0">
                        <a:solidFill>
                          <a:srgbClr val="000000"/>
                        </a:solidFill>
                        <a:effectLst/>
                        <a:latin typeface="Arial"/>
                      </a:endParaRPr>
                    </a:p>
                  </a:txBody>
                  <a:tcPr marL="72000" marR="5665" marT="5665" marB="0" anchor="ctr"/>
                </a:tc>
                <a:tc>
                  <a:txBody>
                    <a:bodyPr/>
                    <a:lstStyle/>
                    <a:p>
                      <a:pPr algn="ctr" rtl="0" fontAlgn="ctr"/>
                      <a:r>
                        <a:rPr lang="fr-BE" sz="1800" b="1" u="none" strike="noStrike" dirty="0">
                          <a:effectLst/>
                        </a:rPr>
                        <a:t>Charges</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solidFill>
                            <a:schemeClr val="bg1">
                              <a:lumMod val="65000"/>
                            </a:schemeClr>
                          </a:solidFill>
                          <a:effectLst/>
                        </a:rPr>
                        <a:t>budget 2018</a:t>
                      </a:r>
                      <a:endParaRPr lang="fr-BE" sz="1800" b="1" i="0" u="none" strike="noStrike" dirty="0">
                        <a:solidFill>
                          <a:schemeClr val="bg1">
                            <a:lumMod val="65000"/>
                          </a:schemeClr>
                        </a:solidFill>
                        <a:effectLst/>
                        <a:latin typeface="Calibri"/>
                      </a:endParaRPr>
                    </a:p>
                  </a:txBody>
                  <a:tcPr marL="5665" marR="72000" marT="5665" marB="0" anchor="ctr"/>
                </a:tc>
                <a:tc>
                  <a:txBody>
                    <a:bodyPr/>
                    <a:lstStyle/>
                    <a:p>
                      <a:pPr algn="ctr" rtl="0" fontAlgn="ctr"/>
                      <a:r>
                        <a:rPr lang="fr-BE" sz="1800" b="1" u="none" strike="noStrike" dirty="0" smtClean="0">
                          <a:effectLst/>
                        </a:rPr>
                        <a:t>2.018</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effectLst/>
                        </a:rPr>
                        <a:t>budget </a:t>
                      </a:r>
                      <a:r>
                        <a:rPr lang="fr-BE" sz="1800" b="1" u="none" strike="noStrike" dirty="0" smtClean="0">
                          <a:effectLst/>
                        </a:rPr>
                        <a:t>2019</a:t>
                      </a:r>
                      <a:endParaRPr lang="fr-BE" sz="1800" b="1" i="0" u="none" strike="noStrike" dirty="0">
                        <a:solidFill>
                          <a:srgbClr val="003399"/>
                        </a:solidFill>
                        <a:effectLst/>
                        <a:latin typeface="Calibri"/>
                      </a:endParaRPr>
                    </a:p>
                  </a:txBody>
                  <a:tcPr marL="5665" marR="72000" marT="5665" marB="0" anchor="ctr"/>
                </a:tc>
              </a:tr>
              <a:tr h="235220">
                <a:tc>
                  <a:txBody>
                    <a:bodyPr/>
                    <a:lstStyle/>
                    <a:p>
                      <a:pPr algn="l" rtl="0" fontAlgn="ctr"/>
                      <a:r>
                        <a:rPr lang="fr-BE" sz="1800" b="1" u="none" strike="noStrike" dirty="0">
                          <a:effectLst/>
                        </a:rPr>
                        <a:t>61</a:t>
                      </a:r>
                      <a:endParaRPr lang="fr-BE" sz="1800" b="1" i="0" u="none" strike="noStrike" dirty="0">
                        <a:solidFill>
                          <a:srgbClr val="003399"/>
                        </a:solidFill>
                        <a:effectLst/>
                        <a:latin typeface="Calibri"/>
                      </a:endParaRPr>
                    </a:p>
                  </a:txBody>
                  <a:tcPr marL="72000" marR="5665" marT="5665" marB="0" anchor="ctr"/>
                </a:tc>
                <a:tc>
                  <a:txBody>
                    <a:bodyPr/>
                    <a:lstStyle/>
                    <a:p>
                      <a:pPr algn="l" rtl="0" fontAlgn="ctr"/>
                      <a:r>
                        <a:rPr lang="fr-BE" sz="1800" b="1" u="none" strike="noStrike" dirty="0">
                          <a:effectLst/>
                        </a:rPr>
                        <a:t>Services et biens divers</a:t>
                      </a:r>
                      <a:endParaRPr lang="fr-BE" sz="1800" b="1" i="0" u="none" strike="noStrike" dirty="0">
                        <a:solidFill>
                          <a:srgbClr val="003399"/>
                        </a:solidFill>
                        <a:effectLst/>
                        <a:latin typeface="Calibri"/>
                      </a:endParaRPr>
                    </a:p>
                  </a:txBody>
                  <a:tcPr marL="5665" marR="5665" marT="5665" marB="0" anchor="ctr"/>
                </a:tc>
                <a:tc>
                  <a:txBody>
                    <a:bodyPr/>
                    <a:lstStyle/>
                    <a:p>
                      <a:pPr algn="r" rtl="0" fontAlgn="b"/>
                      <a:r>
                        <a:rPr lang="fr-BE" sz="1800" b="1" u="none" strike="noStrike" dirty="0">
                          <a:solidFill>
                            <a:schemeClr val="bg1">
                              <a:lumMod val="65000"/>
                            </a:schemeClr>
                          </a:solidFill>
                          <a:effectLst/>
                        </a:rPr>
                        <a:t>267.870</a:t>
                      </a:r>
                      <a:endParaRPr lang="fr-BE" sz="18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800" b="1" u="none" strike="noStrike" dirty="0" smtClean="0">
                          <a:effectLst/>
                        </a:rPr>
                        <a:t>201.292</a:t>
                      </a:r>
                      <a:endParaRPr lang="fr-BE" sz="1800" b="1" i="0" u="none" strike="noStrike" dirty="0">
                        <a:solidFill>
                          <a:srgbClr val="003399"/>
                        </a:solidFill>
                        <a:effectLst/>
                        <a:latin typeface="Calibri"/>
                      </a:endParaRPr>
                    </a:p>
                  </a:txBody>
                  <a:tcPr marL="5665" marR="5665" marT="5665" marB="0" anchor="b"/>
                </a:tc>
                <a:tc>
                  <a:txBody>
                    <a:bodyPr/>
                    <a:lstStyle/>
                    <a:p>
                      <a:pPr algn="r" rtl="0" fontAlgn="b"/>
                      <a:r>
                        <a:rPr lang="fr-BE" sz="1800" b="1" u="none" strike="noStrike" dirty="0" smtClean="0">
                          <a:effectLst/>
                        </a:rPr>
                        <a:t>286.630</a:t>
                      </a:r>
                      <a:endParaRPr lang="fr-BE" sz="18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des immeubles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249.100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179.199</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272.930</a:t>
                      </a:r>
                      <a:endParaRPr lang="fr-BE" sz="1500" b="0" i="0" u="none" strike="noStrike" dirty="0">
                        <a:solidFill>
                          <a:srgbClr val="003399"/>
                        </a:solidFill>
                        <a:effectLst/>
                        <a:latin typeface="Calibri"/>
                      </a:endParaRPr>
                    </a:p>
                  </a:txBody>
                  <a:tcPr marL="5665" marR="72000" marT="5665" marB="0" anchor="b"/>
                </a:tc>
              </a:tr>
              <a:tr h="219362">
                <a:tc>
                  <a:txBody>
                    <a:bodyPr/>
                    <a:lstStyle/>
                    <a:p>
                      <a:pPr algn="l" rtl="0" fontAlgn="b"/>
                      <a:r>
                        <a:rPr lang="fr-BE" sz="1500" u="none" strike="noStrike">
                          <a:effectLst/>
                        </a:rPr>
                        <a:t>610.000</a:t>
                      </a:r>
                      <a:endParaRPr lang="fr-BE" sz="1500" b="0" i="1" u="none" strike="noStrike">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Loyers </a:t>
                      </a:r>
                      <a:r>
                        <a:rPr lang="fr-BE" sz="1500" u="none" strike="noStrike" dirty="0">
                          <a:effectLst/>
                        </a:rPr>
                        <a:t>et charges (payés aux </a:t>
                      </a:r>
                      <a:r>
                        <a:rPr lang="fr-BE" sz="1500" u="none" strike="noStrike" dirty="0" err="1">
                          <a:effectLst/>
                        </a:rPr>
                        <a:t>prop</a:t>
                      </a:r>
                      <a:r>
                        <a:rPr lang="fr-BE" sz="1500" u="none" strike="noStrike" dirty="0">
                          <a:effectLst/>
                        </a:rPr>
                        <a:t>.)</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51.000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49.930</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49.930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610.001</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Loyer </a:t>
                      </a:r>
                      <a:r>
                        <a:rPr lang="fr-BE" sz="1500"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2.100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1.976</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2.500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610.002</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Charges </a:t>
                      </a:r>
                      <a:r>
                        <a:rPr lang="fr-BE" sz="1500"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1.000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878</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1.000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Entretien </a:t>
                      </a:r>
                      <a:r>
                        <a:rPr lang="fr-BE" sz="1500"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156.000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72.774</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175.000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610.203</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Van Haelen</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5.517</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610.204</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a:t>
                      </a:r>
                      <a:r>
                        <a:rPr lang="fr-BE" sz="1500" u="none" strike="noStrike" dirty="0" err="1" smtClean="0">
                          <a:effectLst/>
                        </a:rPr>
                        <a:t>Dekens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2.000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5.349</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2.500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610.205</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G  de B</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3.000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5.907</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610.205</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a:t>
                      </a:r>
                      <a:r>
                        <a:rPr lang="fr-BE" sz="1500" u="none" strike="noStrike" dirty="0" smtClean="0">
                          <a:effectLst/>
                        </a:rPr>
                        <a:t>Dailly</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65000"/>
                            </a:schemeClr>
                          </a:solidFill>
                          <a:effectLst/>
                        </a:rPr>
                        <a:t>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1.192</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6.000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610.300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Assurances </a:t>
                      </a:r>
                      <a:r>
                        <a:rPr lang="fr-BE" sz="1500"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29.000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31.122</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33.000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610.400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Précomptes </a:t>
                      </a:r>
                      <a:r>
                        <a:rPr lang="fr-BE" sz="1500" u="none" strike="noStrike" dirty="0">
                          <a:effectLst/>
                        </a:rPr>
                        <a:t>immobiliers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5.000</a:t>
                      </a:r>
                      <a:endParaRPr lang="fr-BE" sz="1500" b="0" i="1"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4.555</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2.000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612</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F</a:t>
                      </a:r>
                      <a:r>
                        <a:rPr lang="fr-BE" sz="1500" u="none" strike="noStrike" dirty="0" smtClean="0">
                          <a:effectLst/>
                        </a:rPr>
                        <a:t>rais </a:t>
                      </a:r>
                      <a:r>
                        <a:rPr lang="fr-BE" sz="1500" u="none" strike="noStrike" dirty="0">
                          <a:effectLst/>
                        </a:rPr>
                        <a:t>de bureau</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3.720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2.704</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4.800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613</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P</a:t>
                      </a:r>
                      <a:r>
                        <a:rPr lang="fr-BE" sz="1500" u="none" strike="noStrike" dirty="0" smtClean="0">
                          <a:effectLst/>
                        </a:rPr>
                        <a:t>romotion</a:t>
                      </a:r>
                      <a:r>
                        <a:rPr lang="fr-BE" sz="1500" u="none" strike="noStrike" dirty="0">
                          <a:effectLst/>
                        </a:rPr>
                        <a:t>, publicité</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65000"/>
                            </a:schemeClr>
                          </a:solidFill>
                          <a:effectLst/>
                        </a:rPr>
                        <a:t>7.150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11.997</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1.000</a:t>
                      </a:r>
                      <a:endParaRPr lang="fr-BE" sz="1500" b="0" i="0" u="none" strike="noStrike" dirty="0">
                        <a:solidFill>
                          <a:srgbClr val="003399"/>
                        </a:solidFill>
                        <a:effectLst/>
                        <a:latin typeface="Calibri"/>
                      </a:endParaRPr>
                    </a:p>
                  </a:txBody>
                  <a:tcPr marL="5665" marR="72000" marT="5665" marB="0" anchor="b"/>
                </a:tc>
              </a:tr>
              <a:tr h="213629">
                <a:tc>
                  <a:txBody>
                    <a:bodyPr/>
                    <a:lstStyle/>
                    <a:p>
                      <a:pPr algn="l" rtl="0" fontAlgn="b"/>
                      <a:r>
                        <a:rPr lang="fr-BE" sz="1500" u="none" strike="noStrike" dirty="0">
                          <a:effectLst/>
                        </a:rPr>
                        <a:t>614</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Cotisations</a:t>
                      </a:r>
                      <a:r>
                        <a:rPr lang="fr-BE" sz="1500" u="none" strike="noStrike" dirty="0">
                          <a:effectLst/>
                        </a:rPr>
                        <a:t>, documents, formations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300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80</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300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615</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Honoraires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3.200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0" i="0" u="none" strike="noStrike" dirty="0" smtClean="0">
                          <a:solidFill>
                            <a:schemeClr val="dk1"/>
                          </a:solidFill>
                          <a:effectLst/>
                          <a:latin typeface="+mn-lt"/>
                        </a:rPr>
                        <a:t>3.146</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3.200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616</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Autres </a:t>
                      </a:r>
                      <a:r>
                        <a:rPr lang="fr-BE" sz="1500" u="none" strike="noStrike" dirty="0">
                          <a:effectLst/>
                        </a:rPr>
                        <a:t>frais généraux</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65000"/>
                            </a:schemeClr>
                          </a:solidFill>
                          <a:effectLst/>
                        </a:rPr>
                        <a:t>4.400</a:t>
                      </a:r>
                      <a:endParaRPr lang="fr-BE" sz="1500" b="0"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u="none" strike="noStrike" dirty="0" smtClean="0">
                          <a:effectLst/>
                        </a:rPr>
                        <a:t>4.167</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4.400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63</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Amortissements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65000"/>
                            </a:schemeClr>
                          </a:solidFill>
                          <a:effectLst/>
                        </a:rPr>
                        <a:t>516.000</a:t>
                      </a:r>
                      <a:endParaRPr lang="fr-BE" sz="15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1" u="none" strike="noStrike" dirty="0" smtClean="0">
                          <a:effectLst/>
                        </a:rPr>
                        <a:t>579.186</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616.000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64</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Autres charges d'exploitation</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65000"/>
                            </a:schemeClr>
                          </a:solidFill>
                          <a:effectLst/>
                        </a:rPr>
                        <a:t>2.600</a:t>
                      </a:r>
                      <a:endParaRPr lang="fr-BE" sz="15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1" u="none" strike="noStrike" dirty="0" smtClean="0">
                          <a:effectLst/>
                        </a:rPr>
                        <a:t>2.667</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65</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financières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65000"/>
                            </a:schemeClr>
                          </a:solidFill>
                          <a:effectLst/>
                        </a:rPr>
                        <a:t>101.020</a:t>
                      </a:r>
                      <a:endParaRPr lang="fr-BE" sz="15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1" u="none" strike="noStrike" dirty="0" smtClean="0">
                          <a:effectLst/>
                        </a:rPr>
                        <a:t>126.315</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128.100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a:effectLst/>
                        </a:rPr>
                        <a:t>66</a:t>
                      </a:r>
                      <a:endParaRPr lang="fr-BE" sz="1500" b="1" i="0" u="none" strike="noStrike">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exceptionnelles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65000"/>
                            </a:schemeClr>
                          </a:solidFill>
                          <a:effectLst/>
                        </a:rPr>
                        <a:t>0</a:t>
                      </a:r>
                      <a:endParaRPr lang="fr-BE" sz="15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72000" marT="5665" marB="0" anchor="b"/>
                </a:tc>
              </a:tr>
              <a:tr h="152220">
                <a:tc>
                  <a:txBody>
                    <a:bodyPr/>
                    <a:lstStyle/>
                    <a:p>
                      <a:pPr algn="l" rtl="0" fontAlgn="b"/>
                      <a:r>
                        <a:rPr lang="fr-BE" sz="1500" b="1" u="none" strike="noStrike" dirty="0">
                          <a:effectLst/>
                        </a:rPr>
                        <a:t>69</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smtClean="0">
                          <a:effectLst/>
                        </a:rPr>
                        <a:t>résultat</a:t>
                      </a:r>
                      <a:r>
                        <a:rPr lang="fr-BE" sz="1500" b="1" u="none" strike="noStrike" baseline="0" dirty="0" smtClean="0">
                          <a:effectLst/>
                        </a:rPr>
                        <a:t> positif et t</a:t>
                      </a:r>
                      <a:r>
                        <a:rPr lang="fr-BE" sz="1500" b="1" u="none" strike="noStrike" dirty="0" smtClean="0">
                          <a:effectLst/>
                        </a:rPr>
                        <a:t>ransfert à </a:t>
                      </a:r>
                      <a:r>
                        <a:rPr lang="fr-BE" sz="1500" b="1" u="none" strike="noStrike" dirty="0" err="1" smtClean="0">
                          <a:effectLst/>
                        </a:rPr>
                        <a:t>prov</a:t>
                      </a:r>
                      <a:r>
                        <a:rPr lang="fr-BE" sz="1500" b="1" u="none" strike="noStrike" dirty="0">
                          <a:effectLst/>
                        </a:rPr>
                        <a:t>. </a:t>
                      </a:r>
                      <a:r>
                        <a:rPr lang="fr-BE" sz="1500" b="1" u="none" strike="noStrike" dirty="0" smtClean="0">
                          <a:effectLst/>
                        </a:rPr>
                        <a:t>entretiens </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65000"/>
                            </a:schemeClr>
                          </a:solidFill>
                          <a:effectLst/>
                        </a:rPr>
                        <a:t>38.450</a:t>
                      </a:r>
                      <a:endParaRPr lang="fr-BE" sz="1500" b="1" i="0" u="none" strike="noStrike" dirty="0">
                        <a:solidFill>
                          <a:schemeClr val="bg1">
                            <a:lumMod val="65000"/>
                          </a:schemeClr>
                        </a:solidFill>
                        <a:effectLst/>
                        <a:latin typeface="Calibri"/>
                      </a:endParaRPr>
                    </a:p>
                  </a:txBody>
                  <a:tcPr marL="5665" marR="72000" marT="5665" marB="0" anchor="b"/>
                </a:tc>
                <a:tc>
                  <a:txBody>
                    <a:bodyPr/>
                    <a:lstStyle/>
                    <a:p>
                      <a:pPr algn="r" rtl="0" fontAlgn="b"/>
                      <a:r>
                        <a:rPr lang="fr-BE" sz="1500" b="1" u="none" strike="noStrike" dirty="0" smtClean="0">
                          <a:effectLst/>
                        </a:rPr>
                        <a:t>71.339</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32.000</a:t>
                      </a:r>
                      <a:endParaRPr lang="fr-BE" sz="1500" b="1" i="0" u="none" strike="noStrike" dirty="0">
                        <a:solidFill>
                          <a:srgbClr val="003399"/>
                        </a:solidFill>
                        <a:effectLst/>
                        <a:latin typeface="Calibri"/>
                      </a:endParaRPr>
                    </a:p>
                  </a:txBody>
                  <a:tcPr marL="5665" marR="72000" marT="5665" marB="0" anchor="b"/>
                </a:tc>
              </a:tr>
              <a:tr h="429287">
                <a:tc>
                  <a:txBody>
                    <a:bodyPr/>
                    <a:lstStyle/>
                    <a:p>
                      <a:pPr algn="ctr" rtl="0" fontAlgn="ctr"/>
                      <a:r>
                        <a:rPr lang="fr-BE" sz="1500" u="none" strike="noStrike" dirty="0">
                          <a:effectLst/>
                        </a:rPr>
                        <a:t> </a:t>
                      </a:r>
                      <a:endParaRPr lang="fr-BE" sz="1500" b="0" i="0" u="none" strike="noStrike" dirty="0">
                        <a:solidFill>
                          <a:srgbClr val="003399"/>
                        </a:solidFill>
                        <a:effectLst/>
                        <a:latin typeface="Calibri"/>
                      </a:endParaRPr>
                    </a:p>
                  </a:txBody>
                  <a:tcPr marL="72000" marR="5665" marT="5665" marB="0" anchor="ctr"/>
                </a:tc>
                <a:tc>
                  <a:txBody>
                    <a:bodyPr/>
                    <a:lstStyle/>
                    <a:p>
                      <a:pPr algn="l" rtl="0" fontAlgn="ctr"/>
                      <a:r>
                        <a:rPr lang="fr-BE" sz="1600" b="1" u="none" strike="noStrike" dirty="0">
                          <a:effectLst/>
                        </a:rPr>
                        <a:t>Total des charges</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solidFill>
                            <a:schemeClr val="bg1">
                              <a:lumMod val="65000"/>
                            </a:schemeClr>
                          </a:solidFill>
                          <a:effectLst/>
                        </a:rPr>
                        <a:t>925.940</a:t>
                      </a:r>
                    </a:p>
                  </a:txBody>
                  <a:tcPr marL="5665" marR="72000" marT="5665" marB="0" anchor="ctr"/>
                </a:tc>
                <a:tc>
                  <a:txBody>
                    <a:bodyPr/>
                    <a:lstStyle/>
                    <a:p>
                      <a:pPr algn="r" rtl="0" fontAlgn="ctr"/>
                      <a:r>
                        <a:rPr lang="fr-BE" sz="1600" b="1" u="none" strike="noStrike" dirty="0" smtClean="0">
                          <a:effectLst/>
                        </a:rPr>
                        <a:t>980.799</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effectLst/>
                        </a:rPr>
                        <a:t>1.062.730</a:t>
                      </a:r>
                      <a:endParaRPr lang="fr-BE" sz="1600" b="1" i="0" u="none" strike="noStrike" dirty="0">
                        <a:solidFill>
                          <a:srgbClr val="003399"/>
                        </a:solidFill>
                        <a:effectLst/>
                        <a:latin typeface="Calibri"/>
                      </a:endParaRPr>
                    </a:p>
                  </a:txBody>
                  <a:tcPr marL="5665" marR="72000" marT="5665"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41214"/>
            <a:ext cx="1503365" cy="755538"/>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19872" y="389855"/>
            <a:ext cx="2304256" cy="461665"/>
          </a:xfrm>
          <a:prstGeom prst="rect">
            <a:avLst/>
          </a:prstGeom>
          <a:noFill/>
        </p:spPr>
        <p:txBody>
          <a:bodyPr wrap="square" rtlCol="0">
            <a:spAutoFit/>
          </a:bodyPr>
          <a:lstStyle/>
          <a:p>
            <a:r>
              <a:rPr lang="fr-BE" sz="2400" b="1" dirty="0" smtClean="0"/>
              <a:t>2018 - Charges</a:t>
            </a:r>
            <a:endParaRPr lang="fr-BE" sz="2400" b="1" dirty="0"/>
          </a:p>
        </p:txBody>
      </p:sp>
      <p:graphicFrame>
        <p:nvGraphicFramePr>
          <p:cNvPr id="7" name="Graphique 6"/>
          <p:cNvGraphicFramePr/>
          <p:nvPr>
            <p:extLst>
              <p:ext uri="{D42A27DB-BD31-4B8C-83A1-F6EECF244321}">
                <p14:modId xmlns:p14="http://schemas.microsoft.com/office/powerpoint/2010/main" val="2250852741"/>
              </p:ext>
            </p:extLst>
          </p:nvPr>
        </p:nvGraphicFramePr>
        <p:xfrm>
          <a:off x="143508" y="502880"/>
          <a:ext cx="8856984" cy="6238488"/>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288394"/>
            <a:ext cx="1800000" cy="904615"/>
          </a:xfrm>
          <a:prstGeom prst="rect">
            <a:avLst/>
          </a:prstGeom>
        </p:spPr>
      </p:pic>
    </p:spTree>
    <p:extLst>
      <p:ext uri="{BB962C8B-B14F-4D97-AF65-F5344CB8AC3E}">
        <p14:creationId xmlns:p14="http://schemas.microsoft.com/office/powerpoint/2010/main" val="177056867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831781484"/>
              </p:ext>
            </p:extLst>
          </p:nvPr>
        </p:nvGraphicFramePr>
        <p:xfrm>
          <a:off x="213987" y="411576"/>
          <a:ext cx="7713210" cy="6238296"/>
        </p:xfrm>
        <a:graphic>
          <a:graphicData uri="http://schemas.openxmlformats.org/drawingml/2006/table">
            <a:tbl>
              <a:tblPr>
                <a:tableStyleId>{5C22544A-7EE6-4342-B048-85BDC9FD1C3A}</a:tableStyleId>
              </a:tblPr>
              <a:tblGrid>
                <a:gridCol w="995252"/>
                <a:gridCol w="2902069"/>
                <a:gridCol w="1431271"/>
                <a:gridCol w="1099083"/>
                <a:gridCol w="1285535"/>
              </a:tblGrid>
              <a:tr h="348871">
                <a:tc>
                  <a:txBody>
                    <a:bodyPr/>
                    <a:lstStyle/>
                    <a:p>
                      <a:pPr algn="ctr" rtl="0" fontAlgn="ctr"/>
                      <a:r>
                        <a:rPr lang="fr-BE" sz="1800" u="none" strike="noStrike" dirty="0">
                          <a:effectLst/>
                        </a:rPr>
                        <a:t> </a:t>
                      </a:r>
                      <a:endParaRPr lang="fr-BE" sz="1800" b="0" i="0" u="none" strike="noStrike" dirty="0">
                        <a:solidFill>
                          <a:srgbClr val="003399"/>
                        </a:solidFill>
                        <a:effectLst/>
                        <a:latin typeface="Calibri"/>
                      </a:endParaRPr>
                    </a:p>
                  </a:txBody>
                  <a:tcPr marL="72000" marR="6556" marT="6556" marB="0" anchor="ctr"/>
                </a:tc>
                <a:tc>
                  <a:txBody>
                    <a:bodyPr/>
                    <a:lstStyle/>
                    <a:p>
                      <a:pPr algn="ctr" rtl="0" fontAlgn="ctr"/>
                      <a:r>
                        <a:rPr lang="fr-BE" sz="1800" b="1" u="none" strike="noStrike" dirty="0">
                          <a:effectLst/>
                        </a:rPr>
                        <a:t>Produits</a:t>
                      </a:r>
                      <a:endParaRPr lang="fr-BE" sz="1800" b="1" i="0" u="none" strike="noStrike" dirty="0">
                        <a:solidFill>
                          <a:srgbClr val="003399"/>
                        </a:solidFill>
                        <a:effectLst/>
                        <a:latin typeface="Calibri"/>
                      </a:endParaRPr>
                    </a:p>
                  </a:txBody>
                  <a:tcPr marL="6556" marR="6556" marT="6556" marB="0" anchor="ctr"/>
                </a:tc>
                <a:tc>
                  <a:txBody>
                    <a:bodyPr/>
                    <a:lstStyle/>
                    <a:p>
                      <a:pPr algn="ctr" rtl="0" fontAlgn="ctr"/>
                      <a:r>
                        <a:rPr lang="fr-BE" sz="1800" b="1" u="none" strike="noStrike" dirty="0">
                          <a:solidFill>
                            <a:schemeClr val="bg1">
                              <a:lumMod val="50000"/>
                            </a:schemeClr>
                          </a:solidFill>
                          <a:effectLst/>
                        </a:rPr>
                        <a:t>budget 2018</a:t>
                      </a: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ctr" rtl="0" fontAlgn="ctr"/>
                      <a:r>
                        <a:rPr lang="fr-BE" sz="1800" b="1" u="none" strike="noStrike" dirty="0" smtClean="0">
                          <a:effectLst/>
                        </a:rPr>
                        <a:t>2.018</a:t>
                      </a:r>
                      <a:endParaRPr lang="fr-BE" sz="1800" b="1" i="0" u="none" strike="noStrike" dirty="0">
                        <a:solidFill>
                          <a:srgbClr val="003399"/>
                        </a:solidFill>
                        <a:effectLst/>
                        <a:latin typeface="Calibri"/>
                      </a:endParaRPr>
                    </a:p>
                  </a:txBody>
                  <a:tcPr marL="6556" marR="6556" marT="6556" marB="0" anchor="ctr"/>
                </a:tc>
                <a:tc>
                  <a:txBody>
                    <a:bodyPr/>
                    <a:lstStyle/>
                    <a:p>
                      <a:pPr algn="ctr" rtl="0" fontAlgn="ctr"/>
                      <a:r>
                        <a:rPr lang="fr-BE" sz="1800" b="1" u="none" strike="noStrike" dirty="0">
                          <a:effectLst/>
                        </a:rPr>
                        <a:t>budget </a:t>
                      </a:r>
                      <a:r>
                        <a:rPr lang="fr-BE" sz="1800" b="1" u="none" strike="noStrike" dirty="0" smtClean="0">
                          <a:effectLst/>
                        </a:rPr>
                        <a:t>2019</a:t>
                      </a:r>
                      <a:endParaRPr lang="fr-BE" sz="1800" b="1" i="0" u="none" strike="noStrike" dirty="0">
                        <a:solidFill>
                          <a:srgbClr val="003399"/>
                        </a:solidFill>
                        <a:effectLst/>
                        <a:latin typeface="Calibri"/>
                      </a:endParaRPr>
                    </a:p>
                  </a:txBody>
                  <a:tcPr marL="6556" marR="72000" marT="6556" marB="0" anchor="ctr"/>
                </a:tc>
              </a:tr>
              <a:tr h="286417">
                <a:tc>
                  <a:txBody>
                    <a:bodyPr/>
                    <a:lstStyle/>
                    <a:p>
                      <a:pPr algn="l" rtl="0" fontAlgn="b"/>
                      <a:r>
                        <a:rPr lang="fr-BE" sz="1800" b="1" u="none" strike="noStrike" dirty="0">
                          <a:effectLst/>
                        </a:rPr>
                        <a:t>70</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dirty="0">
                          <a:effectLst/>
                        </a:rPr>
                        <a:t>Chiffre d'affaire</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solidFill>
                            <a:schemeClr val="bg1">
                              <a:lumMod val="50000"/>
                            </a:schemeClr>
                          </a:solidFill>
                          <a:effectLst/>
                        </a:rPr>
                        <a:t>723.000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b="1" u="none" strike="noStrike" dirty="0" smtClean="0">
                          <a:effectLst/>
                        </a:rPr>
                        <a:t>746.154</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smtClean="0">
                          <a:effectLst/>
                        </a:rPr>
                        <a:t>762.072</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701.010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Mandats </a:t>
                      </a:r>
                      <a:r>
                        <a:rPr lang="fr-BE" sz="1800" u="none" strike="noStrike" dirty="0">
                          <a:effectLst/>
                        </a:rPr>
                        <a:t>de gestion </a:t>
                      </a:r>
                      <a:r>
                        <a:rPr lang="fr-BE" sz="1800" u="none" strike="noStrike" dirty="0" err="1">
                          <a:effectLst/>
                        </a:rPr>
                        <a:t>LpT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696.200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704.756</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747.472</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701.020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Rbt</a:t>
                      </a:r>
                      <a:r>
                        <a:rPr lang="fr-BE" sz="1800" u="none" strike="noStrike" dirty="0" smtClean="0">
                          <a:effectLst/>
                        </a:rPr>
                        <a:t> </a:t>
                      </a:r>
                      <a:r>
                        <a:rPr lang="fr-BE" sz="1800" u="none" strike="noStrike" dirty="0">
                          <a:effectLst/>
                        </a:rPr>
                        <a:t>assurances ou charges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5.400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6.443</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6.400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701.030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Rbt</a:t>
                      </a:r>
                      <a:r>
                        <a:rPr lang="fr-BE" sz="1800" u="none" strike="noStrike" dirty="0" smtClean="0">
                          <a:effectLst/>
                        </a:rPr>
                        <a:t> </a:t>
                      </a:r>
                      <a:r>
                        <a:rPr lang="fr-BE" sz="1800" u="none" strike="noStrike" dirty="0">
                          <a:effectLst/>
                        </a:rPr>
                        <a:t>partiel </a:t>
                      </a:r>
                      <a:r>
                        <a:rPr lang="fr-BE" sz="1800" u="none" strike="noStrike" dirty="0" smtClean="0">
                          <a:effectLst/>
                        </a:rPr>
                        <a:t>PRI</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2.300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1.613</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1.600</a:t>
                      </a:r>
                      <a:endParaRPr lang="fr-BE" sz="1800" b="0" i="1" u="none" strike="noStrike" dirty="0">
                        <a:solidFill>
                          <a:srgbClr val="003399"/>
                        </a:solidFill>
                        <a:effectLst/>
                        <a:latin typeface="Calibri"/>
                      </a:endParaRPr>
                    </a:p>
                  </a:txBody>
                  <a:tcPr marL="6556" marR="72000" marT="6556" marB="0" anchor="b"/>
                </a:tc>
              </a:tr>
              <a:tr h="244910">
                <a:tc>
                  <a:txBody>
                    <a:bodyPr/>
                    <a:lstStyle/>
                    <a:p>
                      <a:pPr algn="l" rtl="0" fontAlgn="b"/>
                      <a:r>
                        <a:rPr lang="fr-BE" sz="1800" u="none" strike="noStrike" dirty="0">
                          <a:effectLst/>
                        </a:rPr>
                        <a:t>702.000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Loyer </a:t>
                      </a:r>
                      <a:r>
                        <a:rPr lang="fr-BE" sz="1800" u="none" strike="noStrike" dirty="0">
                          <a:effectLst/>
                        </a:rPr>
                        <a:t>hors mandat </a:t>
                      </a:r>
                      <a:r>
                        <a:rPr lang="fr-BE" sz="1800" u="none" strike="noStrike" dirty="0" err="1" smtClean="0">
                          <a:effectLst/>
                        </a:rPr>
                        <a:t>LpT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11.300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11.601</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702.040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Dekens</a:t>
                      </a:r>
                      <a:r>
                        <a:rPr lang="fr-BE" sz="1800" u="none" strike="noStrike" dirty="0" smtClean="0">
                          <a:effectLst/>
                        </a:rPr>
                        <a:t>  </a:t>
                      </a:r>
                      <a:r>
                        <a:rPr lang="fr-BE" sz="1800" u="none" strike="noStrike" dirty="0" err="1">
                          <a:effectLst/>
                        </a:rPr>
                        <a:t>prov</a:t>
                      </a:r>
                      <a:r>
                        <a:rPr lang="fr-BE" sz="1800" u="none" strike="noStrike" dirty="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3.000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3.000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1.500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702.050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Godefroid </a:t>
                      </a:r>
                      <a:r>
                        <a:rPr lang="fr-BE" sz="1800" u="none" strike="noStrike" baseline="0" dirty="0" err="1" smtClean="0">
                          <a:effectLst/>
                        </a:rPr>
                        <a:t>prov</a:t>
                      </a:r>
                      <a:r>
                        <a:rPr lang="fr-BE" sz="1800" u="none" strike="noStrike" baseline="0" dirty="0" smtClean="0">
                          <a:effectLst/>
                        </a:rPr>
                        <a:t> frais </a:t>
                      </a:r>
                      <a:r>
                        <a:rPr lang="fr-BE" sz="1800" u="none" strike="noStrike" baseline="0" dirty="0" err="1" smtClean="0">
                          <a:effectLst/>
                        </a:rPr>
                        <a:t>occup</a:t>
                      </a:r>
                      <a:r>
                        <a:rPr lang="fr-BE" sz="1800" u="none" strike="noStrike" baseline="0" dirty="0" smtClean="0">
                          <a:effectLst/>
                        </a:rPr>
                        <a: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3.600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7.900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600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702.060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Dailly  </a:t>
                      </a:r>
                      <a:r>
                        <a:rPr lang="fr-BE" sz="1800" u="none" strike="noStrike" dirty="0" err="1" smtClean="0">
                          <a:effectLst/>
                        </a:rPr>
                        <a:t>prov</a:t>
                      </a:r>
                      <a:r>
                        <a:rPr lang="fr-BE" sz="1800" u="none" strike="noStrike" dirty="0" smtClean="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0</a:t>
                      </a:r>
                    </a:p>
                  </a:txBody>
                  <a:tcPr marL="6556" marR="72000" marT="6556" marB="0" anchor="b"/>
                </a:tc>
                <a:tc>
                  <a:txBody>
                    <a:bodyPr/>
                    <a:lstStyle/>
                    <a:p>
                      <a:pPr algn="r" rtl="0" fontAlgn="b"/>
                      <a:r>
                        <a:rPr lang="fr-BE" sz="1800" u="none" strike="noStrike" dirty="0" smtClean="0">
                          <a:effectLst/>
                        </a:rPr>
                        <a:t>1.600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3.000</a:t>
                      </a:r>
                    </a:p>
                  </a:txBody>
                  <a:tcPr marL="6556" marR="72000" marT="6556" marB="0" anchor="b"/>
                </a:tc>
              </a:tr>
              <a:tr h="286417">
                <a:tc>
                  <a:txBody>
                    <a:bodyPr/>
                    <a:lstStyle/>
                    <a:p>
                      <a:pPr algn="l" rtl="0" fontAlgn="b"/>
                      <a:r>
                        <a:rPr lang="fr-BE" sz="1800" u="none" strike="noStrike" dirty="0" smtClean="0">
                          <a:effectLst/>
                        </a:rPr>
                        <a:t>702.070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Bonav</a:t>
                      </a:r>
                      <a:r>
                        <a:rPr lang="fr-BE" sz="1800" u="none" strike="noStrike" dirty="0" smtClean="0">
                          <a:effectLst/>
                        </a:rPr>
                        <a:t>.</a:t>
                      </a:r>
                      <a:r>
                        <a:rPr lang="fr-BE" sz="1800" u="none" strike="noStrike" baseline="0" dirty="0" smtClean="0">
                          <a:effectLst/>
                        </a:rPr>
                        <a:t> </a:t>
                      </a:r>
                      <a:r>
                        <a:rPr lang="fr-BE" sz="1800" u="none" strike="noStrike" dirty="0" smtClean="0">
                          <a:effectLst/>
                        </a:rPr>
                        <a:t> </a:t>
                      </a:r>
                      <a:r>
                        <a:rPr lang="fr-BE" sz="1800" u="none" strike="noStrike" dirty="0" err="1" smtClean="0">
                          <a:effectLst/>
                        </a:rPr>
                        <a:t>prov</a:t>
                      </a:r>
                      <a:r>
                        <a:rPr lang="fr-BE" sz="1800" u="none" strike="noStrike" dirty="0" smtClean="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b="0" i="0" u="none" strike="noStrike" dirty="0" smtClean="0">
                          <a:solidFill>
                            <a:schemeClr val="bg1">
                              <a:lumMod val="50000"/>
                            </a:schemeClr>
                          </a:solidFill>
                          <a:effectLst/>
                          <a:latin typeface="+mn-lt"/>
                        </a:rPr>
                        <a:t>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300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1.500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703.000</a:t>
                      </a:r>
                      <a:endParaRPr lang="fr-BE" sz="1800" b="0" i="1" u="none" strike="noStrike" dirty="0">
                        <a:solidFill>
                          <a:srgbClr val="003399"/>
                        </a:solidFill>
                        <a:effectLst/>
                        <a:latin typeface="+mn-lt"/>
                      </a:endParaRPr>
                    </a:p>
                  </a:txBody>
                  <a:tcPr marL="72000" marR="6556" marT="6556" marB="0" anchor="b"/>
                </a:tc>
                <a:tc>
                  <a:txBody>
                    <a:bodyPr/>
                    <a:lstStyle/>
                    <a:p>
                      <a:pPr algn="l" rtl="0" fontAlgn="b"/>
                      <a:r>
                        <a:rPr lang="fr-BE" sz="1800" b="0" i="1" u="none" strike="noStrike" dirty="0" smtClean="0">
                          <a:solidFill>
                            <a:srgbClr val="003399"/>
                          </a:solidFill>
                          <a:effectLst/>
                          <a:latin typeface="Calibri"/>
                        </a:rPr>
                        <a:t> </a:t>
                      </a:r>
                      <a:r>
                        <a:rPr lang="fr-BE" sz="1800" u="none" strike="noStrike" dirty="0" smtClean="0">
                          <a:effectLst/>
                        </a:rPr>
                        <a:t>Charges remboursées </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b="0" i="0" u="none" strike="noStrike" dirty="0" smtClean="0">
                          <a:solidFill>
                            <a:schemeClr val="bg1">
                              <a:lumMod val="50000"/>
                            </a:schemeClr>
                          </a:solidFill>
                          <a:effectLst/>
                          <a:latin typeface="+mn-lt"/>
                        </a:rPr>
                        <a:t>1.200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p>
                  </a:txBody>
                  <a:tcPr marL="6556" marR="72000" marT="6556" marB="0" anchor="b"/>
                </a:tc>
              </a:tr>
              <a:tr h="286417">
                <a:tc>
                  <a:txBody>
                    <a:bodyPr/>
                    <a:lstStyle/>
                    <a:p>
                      <a:pPr algn="l" rtl="0" fontAlgn="b"/>
                      <a:r>
                        <a:rPr lang="fr-BE" sz="1800" u="none" strike="noStrike" dirty="0" smtClean="0">
                          <a:effectLst/>
                        </a:rPr>
                        <a:t>704.000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30 ans - ventes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8.940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b="1" u="none" strike="noStrike" dirty="0">
                          <a:effectLst/>
                        </a:rPr>
                        <a:t>73</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dirty="0">
                          <a:effectLst/>
                        </a:rPr>
                        <a:t>Dons, legs et subsides</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solidFill>
                            <a:schemeClr val="bg1">
                              <a:lumMod val="50000"/>
                            </a:schemeClr>
                          </a:solidFill>
                          <a:effectLst/>
                        </a:rPr>
                        <a:t>202.340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b="1" u="none" strike="noStrike" dirty="0" smtClean="0">
                          <a:effectLst/>
                        </a:rPr>
                        <a:t>234.153</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smtClean="0">
                          <a:effectLst/>
                        </a:rPr>
                        <a:t>252.000</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733.100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Entré événement 30 ans </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1500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p>
                  </a:txBody>
                  <a:tcPr marL="6556" marR="72000" marT="6556" marB="0" anchor="b"/>
                </a:tc>
              </a:tr>
              <a:tr h="286417">
                <a:tc>
                  <a:txBody>
                    <a:bodyPr/>
                    <a:lstStyle/>
                    <a:p>
                      <a:pPr algn="l" rtl="0" fontAlgn="b"/>
                      <a:r>
                        <a:rPr lang="fr-BE" sz="1800" u="none" strike="noStrike" dirty="0">
                          <a:effectLst/>
                        </a:rPr>
                        <a:t>732-734</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Dons </a:t>
                      </a:r>
                      <a:r>
                        <a:rPr lang="fr-BE" sz="1800" u="none" strike="noStrike" dirty="0">
                          <a:effectLst/>
                        </a:rPr>
                        <a:t>et legs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30.500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35.350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30.000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736</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Primes </a:t>
                      </a:r>
                      <a:r>
                        <a:rPr lang="fr-BE" sz="1800" u="none" strike="noStrike" dirty="0">
                          <a:effectLst/>
                        </a:rPr>
                        <a:t>et autres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a:solidFill>
                            <a:schemeClr val="bg1">
                              <a:lumMod val="50000"/>
                            </a:schemeClr>
                          </a:solidFill>
                          <a:effectLst/>
                        </a:rPr>
                        <a:t>170.340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198.803</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222.000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b="1" u="none" strike="noStrike" dirty="0">
                          <a:effectLst/>
                        </a:rPr>
                        <a:t>74</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dirty="0">
                          <a:effectLst/>
                        </a:rPr>
                        <a:t>Autres produits d'exploitation</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solidFill>
                            <a:schemeClr val="bg1">
                              <a:lumMod val="50000"/>
                            </a:schemeClr>
                          </a:solidFill>
                          <a:effectLst/>
                        </a:rPr>
                        <a:t>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b="1" u="none" strike="noStrike" dirty="0">
                          <a:effectLst/>
                        </a:rPr>
                        <a:t>0</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effectLst/>
                        </a:rPr>
                        <a:t>0</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b="1" u="none" strike="noStrike" dirty="0">
                          <a:effectLst/>
                        </a:rPr>
                        <a:t>75</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dirty="0">
                          <a:effectLst/>
                        </a:rPr>
                        <a:t>Produits financiers</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smtClean="0">
                          <a:solidFill>
                            <a:schemeClr val="bg1">
                              <a:lumMod val="50000"/>
                            </a:schemeClr>
                          </a:solidFill>
                          <a:effectLst/>
                        </a:rPr>
                        <a:t>100</a:t>
                      </a:r>
                    </a:p>
                  </a:txBody>
                  <a:tcPr marL="6556" marR="72000" marT="6556" marB="0" anchor="b"/>
                </a:tc>
                <a:tc>
                  <a:txBody>
                    <a:bodyPr/>
                    <a:lstStyle/>
                    <a:p>
                      <a:pPr algn="r" rtl="0" fontAlgn="b"/>
                      <a:r>
                        <a:rPr lang="fr-BE" sz="1800" b="1" u="none" strike="noStrike" dirty="0" smtClean="0">
                          <a:effectLst/>
                        </a:rPr>
                        <a:t>493</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smtClean="0">
                          <a:effectLst/>
                        </a:rPr>
                        <a:t>100</a:t>
                      </a:r>
                    </a:p>
                  </a:txBody>
                  <a:tcPr marL="6556" marR="72000" marT="6556" marB="0" anchor="b"/>
                </a:tc>
              </a:tr>
              <a:tr h="286417">
                <a:tc>
                  <a:txBody>
                    <a:bodyPr/>
                    <a:lstStyle/>
                    <a:p>
                      <a:pPr algn="l" rtl="0" fontAlgn="b"/>
                      <a:r>
                        <a:rPr lang="fr-BE" sz="1800" b="1" u="none" strike="noStrike" dirty="0">
                          <a:effectLst/>
                        </a:rPr>
                        <a:t>76</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a:effectLst/>
                        </a:rPr>
                        <a:t>Produit exceptionnel</a:t>
                      </a:r>
                      <a:endParaRPr lang="fr-BE" sz="1800" b="1" i="0" u="none" strike="noStrike">
                        <a:solidFill>
                          <a:srgbClr val="003399"/>
                        </a:solidFill>
                        <a:effectLst/>
                        <a:latin typeface="Calibri"/>
                      </a:endParaRPr>
                    </a:p>
                  </a:txBody>
                  <a:tcPr marL="6556" marR="6556" marT="6556" marB="0" anchor="b"/>
                </a:tc>
                <a:tc>
                  <a:txBody>
                    <a:bodyPr/>
                    <a:lstStyle/>
                    <a:p>
                      <a:pPr algn="r" rtl="0" fontAlgn="b"/>
                      <a:r>
                        <a:rPr lang="fr-BE" sz="1800" b="1" u="none" strike="noStrike" dirty="0">
                          <a:solidFill>
                            <a:schemeClr val="bg1">
                              <a:lumMod val="50000"/>
                            </a:schemeClr>
                          </a:solidFill>
                          <a:effectLst/>
                        </a:rPr>
                        <a:t>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b="1" u="none" strike="noStrike" dirty="0">
                          <a:effectLst/>
                        </a:rPr>
                        <a:t>0</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effectLst/>
                        </a:rPr>
                        <a:t>0</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b="1" u="none" strike="noStrike" dirty="0">
                          <a:effectLst/>
                        </a:rPr>
                        <a:t>79</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b="1" u="none" strike="noStrike" dirty="0" smtClean="0">
                          <a:effectLst/>
                        </a:rPr>
                        <a:t>Résultat négatif</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a:solidFill>
                            <a:schemeClr val="bg1">
                              <a:lumMod val="50000"/>
                            </a:schemeClr>
                          </a:solidFill>
                          <a:effectLst/>
                        </a:rPr>
                        <a:t>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b="1" u="none" strike="noStrike" dirty="0">
                          <a:effectLst/>
                        </a:rPr>
                        <a:t>0</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b="1" u="none" strike="noStrike" dirty="0" smtClean="0">
                          <a:effectLst/>
                        </a:rPr>
                        <a:t>48.558</a:t>
                      </a:r>
                      <a:endParaRPr lang="fr-BE" sz="1800" b="1" i="0" u="none" strike="noStrike" dirty="0">
                        <a:solidFill>
                          <a:srgbClr val="003399"/>
                        </a:solidFill>
                        <a:effectLst/>
                        <a:latin typeface="Calibri"/>
                      </a:endParaRPr>
                    </a:p>
                  </a:txBody>
                  <a:tcPr marL="6556" marR="72000" marT="6556" marB="0" anchor="b"/>
                </a:tc>
              </a:tr>
              <a:tr h="453043">
                <a:tc>
                  <a:txBody>
                    <a:bodyPr/>
                    <a:lstStyle/>
                    <a:p>
                      <a:pPr algn="l" rtl="0" fontAlgn="ctr"/>
                      <a:r>
                        <a:rPr lang="fr-BE" sz="1800" b="1" u="none" strike="noStrike" dirty="0">
                          <a:effectLst/>
                        </a:rPr>
                        <a:t> </a:t>
                      </a:r>
                      <a:endParaRPr lang="fr-BE" sz="1800" b="1" i="0" u="none" strike="noStrike" dirty="0">
                        <a:solidFill>
                          <a:srgbClr val="003399"/>
                        </a:solidFill>
                        <a:effectLst/>
                        <a:latin typeface="Calibri"/>
                      </a:endParaRPr>
                    </a:p>
                  </a:txBody>
                  <a:tcPr marL="72000" marR="6556" marT="6556" marB="0" anchor="ctr"/>
                </a:tc>
                <a:tc>
                  <a:txBody>
                    <a:bodyPr/>
                    <a:lstStyle/>
                    <a:p>
                      <a:pPr algn="l" rtl="0" fontAlgn="ctr"/>
                      <a:r>
                        <a:rPr lang="fr-BE" sz="1800" b="1" u="none" strike="noStrike" dirty="0">
                          <a:effectLst/>
                        </a:rPr>
                        <a:t>Total des produits</a:t>
                      </a:r>
                      <a:endParaRPr lang="fr-BE" sz="1800" b="1" i="0" u="none" strike="noStrike" dirty="0">
                        <a:solidFill>
                          <a:srgbClr val="003399"/>
                        </a:solidFill>
                        <a:effectLst/>
                        <a:latin typeface="Calibri"/>
                      </a:endParaRPr>
                    </a:p>
                  </a:txBody>
                  <a:tcPr marL="6556" marR="6556" marT="6556" marB="0" anchor="ctr"/>
                </a:tc>
                <a:tc>
                  <a:txBody>
                    <a:bodyPr/>
                    <a:lstStyle/>
                    <a:p>
                      <a:pPr algn="r" rtl="0" fontAlgn="ctr"/>
                      <a:r>
                        <a:rPr lang="fr-BE" sz="1800" b="1" u="none" strike="noStrike" dirty="0">
                          <a:solidFill>
                            <a:schemeClr val="bg1">
                              <a:lumMod val="50000"/>
                            </a:schemeClr>
                          </a:solidFill>
                          <a:effectLst/>
                        </a:rPr>
                        <a:t>925.440</a:t>
                      </a: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r" rtl="0" fontAlgn="ctr"/>
                      <a:r>
                        <a:rPr lang="fr-BE" sz="1800" b="1" u="none" strike="noStrike" dirty="0" smtClean="0">
                          <a:effectLst/>
                        </a:rPr>
                        <a:t>980.799</a:t>
                      </a:r>
                      <a:endParaRPr lang="fr-BE" sz="1800" b="1" i="0" u="none" strike="noStrike" dirty="0">
                        <a:solidFill>
                          <a:srgbClr val="003399"/>
                        </a:solidFill>
                        <a:effectLst/>
                        <a:latin typeface="Calibri"/>
                      </a:endParaRPr>
                    </a:p>
                  </a:txBody>
                  <a:tcPr marL="6556" marR="6556" marT="6556" marB="0" anchor="ctr"/>
                </a:tc>
                <a:tc>
                  <a:txBody>
                    <a:bodyPr/>
                    <a:lstStyle/>
                    <a:p>
                      <a:pPr algn="r" rtl="0" fontAlgn="ctr"/>
                      <a:r>
                        <a:rPr lang="fr-BE" sz="1800" b="1" u="none" strike="noStrike" dirty="0" smtClean="0">
                          <a:effectLst/>
                        </a:rPr>
                        <a:t>1.062.730</a:t>
                      </a:r>
                      <a:endParaRPr lang="fr-BE" sz="1800" b="1" i="0" u="none" strike="noStrike" dirty="0">
                        <a:solidFill>
                          <a:srgbClr val="003399"/>
                        </a:solidFill>
                        <a:effectLst/>
                        <a:latin typeface="Calibri"/>
                      </a:endParaRPr>
                    </a:p>
                  </a:txBody>
                  <a:tcPr marL="6556" marR="72000" marT="6556"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197" y="441214"/>
            <a:ext cx="1216803" cy="611522"/>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ZoneTexte 1"/>
          <p:cNvSpPr/>
          <p:nvPr/>
        </p:nvSpPr>
        <p:spPr>
          <a:xfrm>
            <a:off x="3051755" y="263880"/>
            <a:ext cx="2515474"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Inauguration 2018</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8"/>
          <p:cNvSpPr/>
          <p:nvPr/>
        </p:nvSpPr>
        <p:spPr>
          <a:xfrm flipH="1">
            <a:off x="2710908" y="1258070"/>
            <a:ext cx="350304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a</a:t>
            </a:r>
            <a:r>
              <a:rPr lang="fr-BE" sz="2200" b="1" i="0" u="none" strike="noStrike" kern="1200" spc="0" dirty="0" smtClean="0">
                <a:ln>
                  <a:noFill/>
                </a:ln>
                <a:solidFill>
                  <a:srgbClr val="000000"/>
                </a:solidFill>
                <a:latin typeface="Calibri" pitchFamily="18"/>
                <a:ea typeface="Microsoft YaHei" pitchFamily="2"/>
                <a:cs typeface="Mangal" pitchFamily="2"/>
              </a:rPr>
              <a:t>venue Huart </a:t>
            </a:r>
            <a:r>
              <a:rPr lang="fr-BE" sz="2200" b="1" i="0" u="none" strike="noStrike" kern="1200" spc="0" dirty="0" err="1" smtClean="0">
                <a:ln>
                  <a:noFill/>
                </a:ln>
                <a:solidFill>
                  <a:srgbClr val="000000"/>
                </a:solidFill>
                <a:latin typeface="Calibri" pitchFamily="18"/>
                <a:ea typeface="Microsoft YaHei" pitchFamily="2"/>
                <a:cs typeface="Mangal" pitchFamily="2"/>
              </a:rPr>
              <a:t>Hamoir</a:t>
            </a:r>
            <a:r>
              <a:rPr lang="fr-BE" sz="2200" b="1" i="0" u="none" strike="noStrike" kern="1200" spc="0" dirty="0" smtClean="0">
                <a:ln>
                  <a:noFill/>
                </a:ln>
                <a:solidFill>
                  <a:srgbClr val="000000"/>
                </a:solidFill>
                <a:latin typeface="Calibri" pitchFamily="18"/>
                <a:ea typeface="Microsoft YaHei" pitchFamily="2"/>
                <a:cs typeface="Mangal" pitchFamily="2"/>
              </a:rPr>
              <a:t> 124</a:t>
            </a:r>
          </a:p>
          <a:p>
            <a:pPr marL="0" marR="0" lvl="0" indent="0" algn="l"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             Schaerbeek </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26" name="Picture 2" descr="http://renovassistance.be/wp-content/uploads/2018/07/huarthamoir1-e1532615700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573016"/>
            <a:ext cx="2300400" cy="30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arthamoi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13" y="1462838"/>
            <a:ext cx="2298453" cy="3068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arthamoi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5" y="1647899"/>
            <a:ext cx="2300399" cy="306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280" y="266904"/>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19872" y="389855"/>
            <a:ext cx="2304256" cy="461665"/>
          </a:xfrm>
          <a:prstGeom prst="rect">
            <a:avLst/>
          </a:prstGeom>
          <a:noFill/>
        </p:spPr>
        <p:txBody>
          <a:bodyPr wrap="square" rtlCol="0">
            <a:spAutoFit/>
          </a:bodyPr>
          <a:lstStyle/>
          <a:p>
            <a:r>
              <a:rPr lang="fr-BE" sz="2400" b="1" dirty="0" smtClean="0"/>
              <a:t>2018 - Produits</a:t>
            </a:r>
            <a:endParaRPr lang="fr-BE" sz="2400" b="1" dirty="0"/>
          </a:p>
        </p:txBody>
      </p:sp>
      <p:graphicFrame>
        <p:nvGraphicFramePr>
          <p:cNvPr id="6" name="Graphique 5"/>
          <p:cNvGraphicFramePr/>
          <p:nvPr>
            <p:extLst>
              <p:ext uri="{D42A27DB-BD31-4B8C-83A1-F6EECF244321}">
                <p14:modId xmlns:p14="http://schemas.microsoft.com/office/powerpoint/2010/main" val="694736244"/>
              </p:ext>
            </p:extLst>
          </p:nvPr>
        </p:nvGraphicFramePr>
        <p:xfrm>
          <a:off x="179512" y="954204"/>
          <a:ext cx="8784976" cy="5787164"/>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88395"/>
            <a:ext cx="1800000" cy="904615"/>
          </a:xfrm>
          <a:prstGeom prst="rect">
            <a:avLst/>
          </a:prstGeom>
        </p:spPr>
      </p:pic>
    </p:spTree>
    <p:extLst>
      <p:ext uri="{BB962C8B-B14F-4D97-AF65-F5344CB8AC3E}">
        <p14:creationId xmlns:p14="http://schemas.microsoft.com/office/powerpoint/2010/main" val="333920552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3" name="Rectangle 1"/>
          <p:cNvSpPr/>
          <p:nvPr/>
        </p:nvSpPr>
        <p:spPr>
          <a:xfrm>
            <a:off x="683568" y="582480"/>
            <a:ext cx="7890911" cy="6347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endParaRPr lang="fr-BE" sz="18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20000"/>
              </a:lnSpc>
              <a:spcBef>
                <a:spcPts val="0"/>
              </a:spcBef>
              <a:spcAft>
                <a:spcPts val="0"/>
              </a:spcAft>
              <a:buClr>
                <a:srgbClr val="003399"/>
              </a:buClr>
              <a:buSzPct val="45000"/>
              <a:buFont typeface="Arial" pitchFamily="32"/>
              <a:buChar char="•"/>
              <a:tabLst/>
              <a:defRPr sz="1800"/>
            </a:pPr>
            <a:r>
              <a:rPr lang="fr-BE" sz="2000" b="1" i="0" u="none" strike="noStrike" kern="1200" spc="0" dirty="0">
                <a:ln>
                  <a:noFill/>
                </a:ln>
                <a:solidFill>
                  <a:srgbClr val="000000"/>
                </a:solidFill>
                <a:latin typeface="Calibri" pitchFamily="18"/>
                <a:ea typeface="Microsoft YaHei" pitchFamily="2"/>
                <a:cs typeface="Mangal" pitchFamily="2"/>
              </a:rPr>
              <a:t>Budget </a:t>
            </a:r>
            <a:r>
              <a:rPr lang="fr-BE" sz="2000" b="1" i="0" u="none" strike="noStrike" kern="1200" spc="0" dirty="0" smtClean="0">
                <a:ln>
                  <a:noFill/>
                </a:ln>
                <a:solidFill>
                  <a:srgbClr val="000000"/>
                </a:solidFill>
                <a:latin typeface="Calibri" pitchFamily="18"/>
                <a:ea typeface="Microsoft YaHei" pitchFamily="2"/>
                <a:cs typeface="Mangal" pitchFamily="2"/>
              </a:rPr>
              <a:t>comptable  =</a:t>
            </a:r>
            <a:r>
              <a:rPr lang="fr-BE" sz="2000" i="0" u="none" strike="noStrike" kern="1200" spc="0" dirty="0" smtClean="0">
                <a:ln>
                  <a:noFill/>
                </a:ln>
                <a:solidFill>
                  <a:srgbClr val="000000"/>
                </a:solidFill>
                <a:latin typeface="Calibri" pitchFamily="18"/>
                <a:ea typeface="Microsoft YaHei" pitchFamily="2"/>
                <a:cs typeface="Mangal" pitchFamily="2"/>
              </a:rPr>
              <a:t> estimer le résultat 2019 qui dépend </a:t>
            </a:r>
            <a:endParaRPr lang="fr-BE" sz="2000" i="0" u="none" strike="noStrike" kern="1200" spc="0" dirty="0">
              <a:ln>
                <a:noFill/>
              </a:ln>
              <a:solidFill>
                <a:srgbClr val="000000"/>
              </a:solidFill>
              <a:latin typeface="Calibri" pitchFamily="18"/>
              <a:ea typeface="Microsoft YaHei" pitchFamily="2"/>
              <a:cs typeface="Mangal" pitchFamily="2"/>
            </a:endParaRPr>
          </a:p>
          <a:p>
            <a:pPr marL="0" lvl="1">
              <a:lnSpc>
                <a:spcPct val="120000"/>
              </a:lnSpc>
              <a:buClr>
                <a:srgbClr val="003399"/>
              </a:buClr>
              <a:buSzPct val="45000"/>
              <a:defRPr sz="1800"/>
            </a:pPr>
            <a:r>
              <a:rPr lang="fr-BE" sz="2000" dirty="0">
                <a:solidFill>
                  <a:srgbClr val="000000"/>
                </a:solidFill>
                <a:latin typeface="Calibri" pitchFamily="18"/>
                <a:ea typeface="Microsoft YaHei" pitchFamily="2"/>
                <a:cs typeface="Mangal" pitchFamily="2"/>
              </a:rPr>
              <a:t> </a:t>
            </a:r>
            <a:r>
              <a:rPr lang="fr-BE" sz="2000" dirty="0" smtClean="0">
                <a:solidFill>
                  <a:srgbClr val="000000"/>
                </a:solidFill>
                <a:latin typeface="Calibri" pitchFamily="18"/>
                <a:ea typeface="Microsoft YaHei" pitchFamily="2"/>
                <a:cs typeface="Mangal" pitchFamily="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 situations connues  ( ex : amortissements)</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réalités connues pondérées par des estimations ( ex : loyers, assurances,…)</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des années précédentes ( ex : frais de fonctionnement)</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postes aléatoires basés sur la prudence ( ex : frais d’entretien ) </a:t>
            </a:r>
          </a:p>
          <a:p>
            <a:pPr marL="0" marR="0" lvl="1" indent="0" algn="l" rtl="0" hangingPunct="1">
              <a:lnSpc>
                <a:spcPct val="120000"/>
              </a:lnSpc>
              <a:spcBef>
                <a:spcPts val="0"/>
              </a:spcBef>
              <a:spcAft>
                <a:spcPts val="0"/>
              </a:spcAft>
              <a:buClr>
                <a:srgbClr val="003399"/>
              </a:buClr>
              <a:buSzPct val="45000"/>
              <a:buFont typeface="StarSymbol"/>
              <a:buChar char="-"/>
              <a:tabLst/>
              <a:defRPr sz="1800"/>
            </a:pPr>
            <a:r>
              <a:rPr lang="fr-BE" sz="2000" b="0" i="0" u="none" strike="noStrike" kern="1200" spc="0" dirty="0" smtClean="0">
                <a:ln>
                  <a:noFill/>
                </a:ln>
                <a:solidFill>
                  <a:srgbClr val="000000"/>
                </a:solidFill>
                <a:latin typeface="Calibri" pitchFamily="18"/>
                <a:ea typeface="Microsoft YaHei" pitchFamily="2"/>
                <a:cs typeface="Mangal" pitchFamily="2"/>
              </a:rPr>
              <a:t>De petites variations peuvent parfois engendrer des différences importantes</a:t>
            </a:r>
            <a:endParaRPr lang="fr-BE" sz="2000" b="0" i="0" u="none" strike="noStrike" kern="1200" spc="0" dirty="0">
              <a:ln>
                <a:noFill/>
              </a:ln>
              <a:solidFill>
                <a:srgbClr val="000000"/>
              </a:solidFill>
              <a:latin typeface="Calibri" pitchFamily="18"/>
              <a:ea typeface="Microsoft YaHei" pitchFamily="2"/>
              <a:cs typeface="Mangal" pitchFamily="2"/>
            </a:endParaRPr>
          </a:p>
          <a:p>
            <a:pPr marL="457200" marR="0" lvl="0" indent="0" algn="l" rtl="0" hangingPunct="1">
              <a:lnSpc>
                <a:spcPct val="120000"/>
              </a:lnSpc>
              <a:spcBef>
                <a:spcPts val="0"/>
              </a:spcBef>
              <a:spcAft>
                <a:spcPts val="0"/>
              </a:spcAft>
              <a:buNone/>
              <a:tabLst/>
              <a:defRPr sz="1800"/>
            </a:pPr>
            <a:endParaRPr lang="fr-BE" sz="20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20000"/>
              </a:lnSpc>
              <a:spcBef>
                <a:spcPts val="0"/>
              </a:spcBef>
              <a:spcAft>
                <a:spcPts val="0"/>
              </a:spcAft>
              <a:buClr>
                <a:srgbClr val="003399"/>
              </a:buClr>
              <a:buSzPct val="45000"/>
              <a:buFont typeface="Arial" pitchFamily="32"/>
              <a:buChar char="•"/>
              <a:tabLst/>
              <a:defRPr sz="1800"/>
            </a:pPr>
            <a:r>
              <a:rPr lang="fr-BE" sz="2000" b="1" i="0" u="none" strike="noStrike" kern="1200" spc="0" dirty="0">
                <a:ln>
                  <a:noFill/>
                </a:ln>
                <a:solidFill>
                  <a:srgbClr val="000000"/>
                </a:solidFill>
                <a:latin typeface="Calibri" pitchFamily="18"/>
                <a:ea typeface="Microsoft YaHei" pitchFamily="2"/>
                <a:cs typeface="Mangal" pitchFamily="2"/>
              </a:rPr>
              <a:t>Budget </a:t>
            </a:r>
            <a:r>
              <a:rPr lang="fr-BE" sz="2000" b="1" i="0" u="none" strike="noStrike" kern="1200" spc="0" dirty="0" smtClean="0">
                <a:ln>
                  <a:noFill/>
                </a:ln>
                <a:solidFill>
                  <a:srgbClr val="000000"/>
                </a:solidFill>
                <a:latin typeface="Calibri" pitchFamily="18"/>
                <a:ea typeface="Microsoft YaHei" pitchFamily="2"/>
                <a:cs typeface="Mangal" pitchFamily="2"/>
              </a:rPr>
              <a:t>de trésorerie</a:t>
            </a:r>
          </a:p>
          <a:p>
            <a:pPr lvl="0">
              <a:lnSpc>
                <a:spcPct val="120000"/>
              </a:lnSpc>
              <a:buClr>
                <a:srgbClr val="003399"/>
              </a:buClr>
              <a:buSzPct val="45000"/>
              <a:defRPr sz="1800"/>
            </a:pPr>
            <a:r>
              <a:rPr lang="fr-BE" sz="2000" b="1"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L</a:t>
            </a:r>
            <a:r>
              <a:rPr lang="fr-BE" sz="2000" b="0" i="0" u="none" strike="noStrike" kern="1200" spc="0" dirty="0" smtClean="0">
                <a:ln>
                  <a:noFill/>
                </a:ln>
                <a:solidFill>
                  <a:srgbClr val="000000"/>
                </a:solidFill>
                <a:latin typeface="Calibri" pitchFamily="18"/>
                <a:ea typeface="Microsoft YaHei" pitchFamily="2"/>
                <a:cs typeface="Mangal" pitchFamily="2"/>
              </a:rPr>
              <a:t>e budget établi pour 2019 montre que la trésorerie  est suffisante pour couvrir les dépenses prévues dans les mois à venir </a:t>
            </a:r>
            <a:endParaRPr lang="fr-BE" sz="2000" dirty="0">
              <a:solidFill>
                <a:srgbClr val="000000"/>
              </a:solidFill>
              <a:latin typeface="Calibri" pitchFamily="18"/>
              <a:ea typeface="Microsoft YaHei" pitchFamily="2"/>
              <a:cs typeface="Mangal" pitchFamily="2"/>
            </a:endParaRPr>
          </a:p>
          <a:p>
            <a:pPr lvl="0">
              <a:lnSpc>
                <a:spcPct val="120000"/>
              </a:lnSpc>
              <a:buClr>
                <a:srgbClr val="003399"/>
              </a:buClr>
              <a:buSzPct val="45000"/>
              <a:buFont typeface="Arial" pitchFamily="32"/>
              <a:buChar char="•"/>
              <a:tabLst>
                <a:tab pos="87313" algn="l"/>
              </a:tabLst>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U</a:t>
            </a:r>
            <a:r>
              <a:rPr lang="fr-BE" sz="2000" b="0" i="0" u="none" strike="noStrike" kern="1200" spc="0" dirty="0" smtClean="0">
                <a:ln>
                  <a:noFill/>
                </a:ln>
                <a:solidFill>
                  <a:srgbClr val="000000"/>
                </a:solidFill>
                <a:latin typeface="Calibri" pitchFamily="18"/>
                <a:ea typeface="Microsoft YaHei" pitchFamily="2"/>
                <a:cs typeface="Mangal" pitchFamily="2"/>
              </a:rPr>
              <a:t>ne projection à quatre ans, qui est revue semestriellement , indique </a:t>
            </a:r>
            <a:r>
              <a:rPr lang="fr-BE" sz="2000" b="0" i="0" u="none" strike="noStrike" kern="1200" spc="0" dirty="0">
                <a:ln>
                  <a:noFill/>
                </a:ln>
                <a:solidFill>
                  <a:srgbClr val="000000"/>
                </a:solidFill>
                <a:latin typeface="Calibri" pitchFamily="18"/>
                <a:ea typeface="Microsoft YaHei" pitchFamily="2"/>
                <a:cs typeface="Mangal" pitchFamily="2"/>
              </a:rPr>
              <a:t>que </a:t>
            </a:r>
            <a:r>
              <a:rPr lang="fr-BE" sz="2000" b="0" i="0" u="none" strike="noStrike" kern="1200" spc="0" dirty="0" smtClean="0">
                <a:ln>
                  <a:noFill/>
                </a:ln>
                <a:solidFill>
                  <a:srgbClr val="000000"/>
                </a:solidFill>
                <a:latin typeface="Calibri" pitchFamily="18"/>
                <a:ea typeface="Microsoft YaHei" pitchFamily="2"/>
                <a:cs typeface="Mangal" pitchFamily="2"/>
              </a:rPr>
              <a:t> les projets actuellement acceptés  peuvent être réalisés sans emprunt extérieur        </a:t>
            </a:r>
            <a:endParaRPr lang="fr-BE" sz="2000" b="0" i="0" u="none" strike="noStrike" kern="1200" spc="0" dirty="0">
              <a:ln>
                <a:noFill/>
              </a:ln>
              <a:solidFill>
                <a:srgbClr val="000000"/>
              </a:solidFill>
              <a:latin typeface="Calibri" pitchFamily="18"/>
              <a:ea typeface="Microsoft YaHei" pitchFamily="2"/>
              <a:cs typeface="Mangal" pitchFamily="2"/>
            </a:endParaRPr>
          </a:p>
          <a:p>
            <a:pPr marL="457200" marR="0" lvl="0" indent="0" algn="l" rtl="0" hangingPunct="1">
              <a:lnSpc>
                <a:spcPct val="120000"/>
              </a:lnSpc>
              <a:spcBef>
                <a:spcPts val="0"/>
              </a:spcBef>
              <a:spcAft>
                <a:spcPts val="0"/>
              </a:spcAft>
              <a:buNone/>
              <a:tabLst/>
              <a:defRPr sz="1800"/>
            </a:pPr>
            <a:r>
              <a:rPr lang="fr-BE" sz="1800" b="0" i="0" u="none" strike="noStrike" kern="1200" spc="0" dirty="0">
                <a:ln>
                  <a:noFill/>
                </a:ln>
                <a:solidFill>
                  <a:srgbClr val="000000"/>
                </a:solidFill>
                <a:latin typeface="Calibri" pitchFamily="18"/>
                <a:ea typeface="Microsoft YaHei" pitchFamily="2"/>
                <a:cs typeface="Mangal" pitchFamily="2"/>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52307"/>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2681515357"/>
              </p:ext>
            </p:extLst>
          </p:nvPr>
        </p:nvGraphicFramePr>
        <p:xfrm>
          <a:off x="-33672" y="188640"/>
          <a:ext cx="9070167" cy="648072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88640"/>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Cyc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2514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18_FundGener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32" y="134061"/>
            <a:ext cx="2213768" cy="9937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dation Roi Baudo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967" y="3586696"/>
            <a:ext cx="20097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99" y="3819912"/>
            <a:ext cx="2409825" cy="1647825"/>
          </a:xfrm>
          <a:prstGeom prst="rect">
            <a:avLst/>
          </a:prstGeom>
        </p:spPr>
      </p:pic>
      <p:pic>
        <p:nvPicPr>
          <p:cNvPr id="13" name="Picture 2"/>
          <p:cNvPicPr>
            <a:picLocks noChangeAspect="1"/>
          </p:cNvPicPr>
          <p:nvPr/>
        </p:nvPicPr>
        <p:blipFill>
          <a:blip r:embed="rId6">
            <a:lum/>
            <a:alphaModFix/>
          </a:blip>
          <a:srcRect/>
          <a:stretch>
            <a:fillRect/>
          </a:stretch>
        </p:blipFill>
        <p:spPr>
          <a:xfrm>
            <a:off x="72454" y="5656981"/>
            <a:ext cx="3258360" cy="785520"/>
          </a:xfrm>
          <a:prstGeom prst="rect">
            <a:avLst/>
          </a:prstGeom>
          <a:noFill/>
          <a:ln>
            <a:noFill/>
          </a:ln>
        </p:spPr>
      </p:pic>
      <p:sp>
        <p:nvSpPr>
          <p:cNvPr id="5" name="ZoneTexte 4"/>
          <p:cNvSpPr txBox="1"/>
          <p:nvPr/>
        </p:nvSpPr>
        <p:spPr>
          <a:xfrm>
            <a:off x="5841030" y="6027003"/>
            <a:ext cx="2532040" cy="830997"/>
          </a:xfrm>
          <a:prstGeom prst="rect">
            <a:avLst/>
          </a:prstGeom>
          <a:noFill/>
        </p:spPr>
        <p:txBody>
          <a:bodyPr wrap="none" rtlCol="0">
            <a:spAutoFit/>
          </a:bodyPr>
          <a:lstStyle/>
          <a:p>
            <a:pPr algn="ctr"/>
            <a:r>
              <a:rPr lang="fr-BE" sz="2400" b="1" dirty="0" smtClean="0">
                <a:solidFill>
                  <a:srgbClr val="000099"/>
                </a:solidFill>
              </a:rPr>
              <a:t>Home </a:t>
            </a:r>
            <a:r>
              <a:rPr lang="fr-BE" sz="2400" b="1" dirty="0" err="1" smtClean="0">
                <a:solidFill>
                  <a:srgbClr val="000099"/>
                </a:solidFill>
              </a:rPr>
              <a:t>Sweet</a:t>
            </a:r>
            <a:r>
              <a:rPr lang="fr-BE" sz="2400" b="1" dirty="0" smtClean="0">
                <a:solidFill>
                  <a:srgbClr val="000099"/>
                </a:solidFill>
              </a:rPr>
              <a:t> Coop</a:t>
            </a:r>
          </a:p>
          <a:p>
            <a:pPr algn="ctr"/>
            <a:r>
              <a:rPr lang="fr-BE" sz="2400" b="1" dirty="0" err="1" smtClean="0">
                <a:solidFill>
                  <a:srgbClr val="000099"/>
                </a:solidFill>
              </a:rPr>
              <a:t>scrls</a:t>
            </a:r>
            <a:endParaRPr lang="fr-BE" sz="2400" b="1" dirty="0">
              <a:solidFill>
                <a:srgbClr val="000099"/>
              </a:solidFill>
            </a:endParaRPr>
          </a:p>
        </p:txBody>
      </p:sp>
      <p:pic>
        <p:nvPicPr>
          <p:cNvPr id="1048" name="Picture 24" descr="Association Ethique Récoltes Fond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058" y="1462264"/>
            <a:ext cx="11811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abitat et Humanis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094" y="1827795"/>
            <a:ext cx="3229551" cy="8127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iving Labs Brussels Retrofit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3562" y="2714772"/>
            <a:ext cx="2728759" cy="7257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4"/>
          <p:cNvPicPr>
            <a:picLocks noChangeAspect="1"/>
          </p:cNvPicPr>
          <p:nvPr/>
        </p:nvPicPr>
        <p:blipFill>
          <a:blip r:embed="rId10">
            <a:lum/>
            <a:alphaModFix/>
          </a:blip>
          <a:srcRect/>
          <a:stretch>
            <a:fillRect/>
          </a:stretch>
        </p:blipFill>
        <p:spPr>
          <a:xfrm>
            <a:off x="2742237" y="402882"/>
            <a:ext cx="3170160" cy="955080"/>
          </a:xfrm>
          <a:prstGeom prst="rect">
            <a:avLst/>
          </a:prstGeom>
          <a:noFill/>
          <a:ln>
            <a:noFill/>
          </a:ln>
        </p:spPr>
      </p:pic>
      <p:sp>
        <p:nvSpPr>
          <p:cNvPr id="31" name="Rectangle 1"/>
          <p:cNvSpPr/>
          <p:nvPr/>
        </p:nvSpPr>
        <p:spPr>
          <a:xfrm>
            <a:off x="2829597" y="174823"/>
            <a:ext cx="284940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Relations extérieures</a:t>
            </a: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231" y="2792835"/>
            <a:ext cx="2519411" cy="28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4742" y="2792835"/>
            <a:ext cx="2748135" cy="96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4843858"/>
            <a:ext cx="1713548" cy="174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4743" y="4854203"/>
            <a:ext cx="18859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9457" y="3294309"/>
            <a:ext cx="2834094" cy="584775"/>
          </a:xfrm>
          <a:prstGeom prst="rect">
            <a:avLst/>
          </a:prstGeom>
          <a:noFill/>
        </p:spPr>
        <p:txBody>
          <a:bodyPr wrap="square" rtlCol="0">
            <a:spAutoFit/>
          </a:bodyPr>
          <a:lstStyle/>
          <a:p>
            <a:r>
              <a:rPr lang="fr-BE" sz="3200" dirty="0" smtClean="0">
                <a:solidFill>
                  <a:srgbClr val="000099"/>
                </a:solidFill>
              </a:rPr>
              <a:t>F’IN COMMON</a:t>
            </a:r>
            <a:endParaRPr lang="fr-BE" sz="3200" dirty="0">
              <a:solidFill>
                <a:srgbClr val="000099"/>
              </a:solidFill>
            </a:endParaRPr>
          </a:p>
        </p:txBody>
      </p:sp>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7718" y="3768398"/>
            <a:ext cx="16192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7535" y="229201"/>
            <a:ext cx="2835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logementpourtous.be/local/cache-vignettes/L221xH97/siteon0-e5814.png?136638479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1982" y="1602339"/>
            <a:ext cx="21050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0689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ZoneTexte 1"/>
          <p:cNvSpPr/>
          <p:nvPr/>
        </p:nvSpPr>
        <p:spPr>
          <a:xfrm>
            <a:off x="2034388" y="2709226"/>
            <a:ext cx="3671999"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Organisation - Réalisations</a:t>
            </a:r>
          </a:p>
        </p:txBody>
      </p:sp>
      <p:sp>
        <p:nvSpPr>
          <p:cNvPr id="4" name="ZoneTexte 2"/>
          <p:cNvSpPr/>
          <p:nvPr/>
        </p:nvSpPr>
        <p:spPr>
          <a:xfrm>
            <a:off x="403424" y="3204160"/>
            <a:ext cx="8717528" cy="40357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42900" lvl="0" indent="-342900">
              <a:lnSpc>
                <a:spcPct val="150000"/>
              </a:lnSpc>
              <a:buClr>
                <a:srgbClr val="003399"/>
              </a:buClr>
              <a:buSzPct val="45000"/>
              <a:buFont typeface="Wingdings"/>
              <a:buChar char="è"/>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Fonctionnement du conseil d’administration </a:t>
            </a:r>
          </a:p>
          <a:p>
            <a:pPr marL="342900" lvl="0" indent="-342900">
              <a:lnSpc>
                <a:spcPct val="150000"/>
              </a:lnSpc>
              <a:buClr>
                <a:srgbClr val="003399"/>
              </a:buClr>
              <a:buSzPct val="45000"/>
              <a:buFont typeface="Wingdings"/>
              <a:buChar char="è"/>
              <a:tabLst>
                <a:tab pos="271463" algn="l"/>
              </a:tabLst>
              <a:defRPr sz="1800"/>
            </a:pPr>
            <a:r>
              <a:rPr lang="fr-BE" sz="2400" dirty="0" err="1" smtClean="0">
                <a:solidFill>
                  <a:srgbClr val="000000"/>
                </a:solidFill>
                <a:latin typeface="Calibri" pitchFamily="18"/>
                <a:ea typeface="Microsoft YaHei" pitchFamily="2"/>
                <a:cs typeface="Mangal" pitchFamily="2"/>
              </a:rPr>
              <a:t>Etoffement</a:t>
            </a:r>
            <a:r>
              <a:rPr lang="fr-BE" sz="2400" dirty="0" smtClean="0">
                <a:solidFill>
                  <a:srgbClr val="000000"/>
                </a:solidFill>
                <a:latin typeface="Calibri" pitchFamily="18"/>
                <a:ea typeface="Microsoft YaHei" pitchFamily="2"/>
                <a:cs typeface="Mangal" pitchFamily="2"/>
              </a:rPr>
              <a:t> et rajeunissement de l’équipe</a:t>
            </a:r>
          </a:p>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Journée de réflexion</a:t>
            </a:r>
          </a:p>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Redéfinition des fonctions et redistribution des tâches</a:t>
            </a:r>
          </a:p>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Nouveau président </a:t>
            </a:r>
          </a:p>
          <a:p>
            <a:pPr marL="342900" lvl="0" indent="-342900">
              <a:lnSpc>
                <a:spcPct val="150000"/>
              </a:lnSpc>
              <a:buClr>
                <a:srgbClr val="003399"/>
              </a:buClr>
              <a:buSzPct val="45000"/>
              <a:buFont typeface="Wingdings"/>
              <a:buChar char="è"/>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Organisation des 30 ans </a:t>
            </a:r>
          </a:p>
          <a:p>
            <a:pPr marL="342900" lvl="0" indent="-342900">
              <a:lnSpc>
                <a:spcPct val="150000"/>
              </a:lnSpc>
              <a:buClr>
                <a:srgbClr val="003399"/>
              </a:buClr>
              <a:buSzPct val="45000"/>
              <a:buFont typeface="Wingdings"/>
              <a:buChar char="è"/>
              <a:tabLst>
                <a:tab pos="271463" algn="l"/>
              </a:tabLst>
              <a:defRPr sz="1800"/>
            </a:pPr>
            <a:endParaRPr lang="fr-BE" sz="2400" b="0" i="0" u="none" strike="noStrike" kern="1200" spc="0" dirty="0" smtClean="0">
              <a:ln>
                <a:noFill/>
              </a:ln>
              <a:solidFill>
                <a:srgbClr val="000000"/>
              </a:solidFill>
              <a:latin typeface="Calibri" pitchFamily="18"/>
              <a:ea typeface="Microsoft YaHei" pitchFamily="2"/>
              <a:cs typeface="Mangal" pitchFamily="2"/>
            </a:endParaRPr>
          </a:p>
        </p:txBody>
      </p:sp>
      <p:sp>
        <p:nvSpPr>
          <p:cNvPr id="5" name="ZoneTexte 1"/>
          <p:cNvSpPr/>
          <p:nvPr/>
        </p:nvSpPr>
        <p:spPr>
          <a:xfrm>
            <a:off x="3275856" y="286183"/>
            <a:ext cx="1503783"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Visibilité</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5"/>
          <p:cNvSpPr txBox="1"/>
          <p:nvPr/>
        </p:nvSpPr>
        <p:spPr>
          <a:xfrm>
            <a:off x="395536" y="752742"/>
            <a:ext cx="5760640" cy="2169825"/>
          </a:xfrm>
          <a:prstGeom prst="rect">
            <a:avLst/>
          </a:prstGeom>
          <a:noFill/>
        </p:spPr>
        <p:txBody>
          <a:bodyPr wrap="square" rtlCol="0">
            <a:spAutoFit/>
          </a:bodyPr>
          <a:lstStyle/>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Nouveau site web</a:t>
            </a:r>
          </a:p>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Page </a:t>
            </a:r>
            <a:r>
              <a:rPr lang="fr-BE" sz="2400" dirty="0" err="1" smtClean="0">
                <a:solidFill>
                  <a:srgbClr val="000000"/>
                </a:solidFill>
                <a:latin typeface="Calibri" pitchFamily="18"/>
                <a:ea typeface="Microsoft YaHei" pitchFamily="2"/>
                <a:cs typeface="Mangal" pitchFamily="2"/>
              </a:rPr>
              <a:t>facebook</a:t>
            </a:r>
            <a:endParaRPr lang="fr-BE" sz="2400" dirty="0" smtClean="0">
              <a:solidFill>
                <a:srgbClr val="000000"/>
              </a:solidFill>
              <a:latin typeface="Calibri" pitchFamily="18"/>
              <a:ea typeface="Microsoft YaHei" pitchFamily="2"/>
              <a:cs typeface="Mangal" pitchFamily="2"/>
            </a:endParaRPr>
          </a:p>
          <a:p>
            <a:pPr marL="342900" lvl="0" indent="-342900">
              <a:lnSpc>
                <a:spcPct val="150000"/>
              </a:lnSpc>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Brochure 30 ans </a:t>
            </a:r>
          </a:p>
          <a:p>
            <a:pPr marL="342900" lvl="0" indent="-342900">
              <a:lnSpc>
                <a:spcPct val="150000"/>
              </a:lnSpc>
              <a:buClr>
                <a:srgbClr val="003399"/>
              </a:buClr>
              <a:buSzPct val="45000"/>
              <a:buFont typeface="Wingdings"/>
              <a:buChar char="è"/>
              <a:tabLst>
                <a:tab pos="271463" algn="l"/>
              </a:tabLst>
              <a:defRPr sz="1800"/>
            </a:pPr>
            <a:endParaRPr lang="fr-BE" dirty="0">
              <a:solidFill>
                <a:srgbClr val="000000"/>
              </a:solidFill>
              <a:latin typeface="Calibri" pitchFamily="18"/>
              <a:ea typeface="Microsoft YaHei" pitchFamily="2"/>
              <a:cs typeface="Mangal" pitchFamily="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588" y="163891"/>
            <a:ext cx="3534821" cy="277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3" name="Rectangle 2"/>
          <p:cNvSpPr/>
          <p:nvPr/>
        </p:nvSpPr>
        <p:spPr>
          <a:xfrm>
            <a:off x="0" y="263880"/>
            <a:ext cx="914364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914039"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Conseil </a:t>
            </a:r>
            <a:r>
              <a:rPr lang="fr-BE" sz="2400" b="1" i="0" u="none" strike="noStrike" kern="1200" spc="0" dirty="0" smtClean="0">
                <a:ln>
                  <a:noFill/>
                </a:ln>
                <a:solidFill>
                  <a:srgbClr val="000000"/>
                </a:solidFill>
                <a:latin typeface="Calibri" pitchFamily="18"/>
                <a:ea typeface="Microsoft YaHei" pitchFamily="2"/>
                <a:cs typeface="Mangal" pitchFamily="2"/>
              </a:rPr>
              <a:t>d’administration – échéance des mandats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41371" y="5949280"/>
            <a:ext cx="8077763" cy="7655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0" rIns="90000" bIns="45000" anchor="t" anchorCtr="0" compatLnSpc="0">
            <a:spAutoFit/>
          </a:bodyPr>
          <a:lstStyle/>
          <a:p>
            <a:pPr marL="0" marR="0" lvl="0" indent="0" algn="just" rtl="0" hangingPunct="1">
              <a:lnSpc>
                <a:spcPct val="100000"/>
              </a:lnSpc>
              <a:spcBef>
                <a:spcPts val="0"/>
              </a:spcBef>
              <a:spcAft>
                <a:spcPts val="0"/>
              </a:spcAft>
              <a:buClr>
                <a:srgbClr val="003399"/>
              </a:buClr>
              <a:buSzPct val="45000"/>
              <a:buFont typeface="Arial" pitchFamily="32"/>
              <a:buChar char="•"/>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200" b="0" i="0" u="none" strike="noStrike" kern="1200" spc="0" dirty="0" smtClean="0">
                <a:ln>
                  <a:noFill/>
                </a:ln>
                <a:solidFill>
                  <a:srgbClr val="000000"/>
                </a:solidFill>
                <a:latin typeface="Calibri" pitchFamily="18"/>
                <a:ea typeface="Microsoft YaHei" pitchFamily="2"/>
                <a:cs typeface="Mangal" pitchFamily="2"/>
              </a:rPr>
              <a:t>Ces administratrices et administrateurs  se présentent </a:t>
            </a:r>
            <a:r>
              <a:rPr lang="fr-BE" sz="2200" b="0" i="0" u="none" strike="noStrike" kern="1200" spc="0" dirty="0">
                <a:ln>
                  <a:noFill/>
                </a:ln>
                <a:solidFill>
                  <a:srgbClr val="000000"/>
                </a:solidFill>
                <a:latin typeface="Calibri" pitchFamily="18"/>
                <a:ea typeface="Microsoft YaHei" pitchFamily="2"/>
                <a:cs typeface="Mangal" pitchFamily="2"/>
              </a:rPr>
              <a:t>à vos suffrages </a:t>
            </a:r>
            <a:r>
              <a:rPr lang="fr-BE" sz="2200" b="0" i="0" u="none" strike="noStrike" kern="1200" spc="0" dirty="0" smtClean="0">
                <a:ln>
                  <a:noFill/>
                </a:ln>
                <a:solidFill>
                  <a:srgbClr val="000000"/>
                </a:solidFill>
                <a:latin typeface="Calibri" pitchFamily="18"/>
                <a:ea typeface="Microsoft YaHei" pitchFamily="2"/>
                <a:cs typeface="Mangal" pitchFamily="2"/>
              </a:rPr>
              <a:t> (</a:t>
            </a:r>
            <a:r>
              <a:rPr lang="fr-BE" sz="2200" b="0" i="0" u="none" strike="noStrike" kern="1200" spc="0" dirty="0">
                <a:ln>
                  <a:noFill/>
                </a:ln>
                <a:solidFill>
                  <a:srgbClr val="000000"/>
                </a:solidFill>
                <a:latin typeface="Calibri" pitchFamily="18"/>
                <a:ea typeface="Microsoft YaHei" pitchFamily="2"/>
                <a:cs typeface="Mangal" pitchFamily="2"/>
              </a:rPr>
              <a:t>mandat de </a:t>
            </a:r>
            <a:r>
              <a:rPr lang="fr-BE" sz="2200" b="0" i="0" u="none" strike="noStrike" kern="1200" spc="0" dirty="0" smtClean="0">
                <a:ln>
                  <a:noFill/>
                </a:ln>
                <a:solidFill>
                  <a:srgbClr val="000000"/>
                </a:solidFill>
                <a:latin typeface="Calibri" pitchFamily="18"/>
                <a:ea typeface="Microsoft YaHei" pitchFamily="2"/>
                <a:cs typeface="Mangal" pitchFamily="2"/>
              </a:rPr>
              <a:t>2 ans</a:t>
            </a:r>
            <a:r>
              <a:rPr lang="fr-BE" sz="2200" b="0" i="0" u="none" strike="noStrike" kern="1200" spc="0" dirty="0">
                <a:ln>
                  <a:noFill/>
                </a:ln>
                <a:solidFill>
                  <a:srgbClr val="000000"/>
                </a:solidFill>
                <a:latin typeface="Calibri" pitchFamily="18"/>
                <a:ea typeface="Microsoft YaHei" pitchFamily="2"/>
                <a:cs typeface="Mangal" pitchFamily="2"/>
              </a:rPr>
              <a:t>)</a:t>
            </a:r>
          </a:p>
        </p:txBody>
      </p:sp>
      <p:graphicFrame>
        <p:nvGraphicFramePr>
          <p:cNvPr id="6" name="Tableau 5"/>
          <p:cNvGraphicFramePr>
            <a:graphicFrameLocks noGrp="1"/>
          </p:cNvGraphicFramePr>
          <p:nvPr>
            <p:extLst>
              <p:ext uri="{D42A27DB-BD31-4B8C-83A1-F6EECF244321}">
                <p14:modId xmlns:p14="http://schemas.microsoft.com/office/powerpoint/2010/main" val="632717994"/>
              </p:ext>
            </p:extLst>
          </p:nvPr>
        </p:nvGraphicFramePr>
        <p:xfrm>
          <a:off x="495290" y="890716"/>
          <a:ext cx="7923844" cy="4937760"/>
        </p:xfrm>
        <a:graphic>
          <a:graphicData uri="http://schemas.openxmlformats.org/drawingml/2006/table">
            <a:tbl>
              <a:tblPr firstRow="1" bandRow="1">
                <a:tableStyleId>{5C22544A-7EE6-4342-B048-85BDC9FD1C3A}</a:tableStyleId>
              </a:tblPr>
              <a:tblGrid>
                <a:gridCol w="3363373"/>
                <a:gridCol w="2369649"/>
                <a:gridCol w="2190822"/>
              </a:tblGrid>
              <a:tr h="364041">
                <a:tc>
                  <a:txBody>
                    <a:bodyPr/>
                    <a:lstStyle/>
                    <a:p>
                      <a:r>
                        <a:rPr lang="fr-BE" dirty="0" smtClean="0"/>
                        <a:t>NOM</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a:t>
                      </a:r>
                      <a:r>
                        <a:rPr lang="fr-BE" baseline="0" dirty="0" smtClean="0"/>
                        <a:t> </a:t>
                      </a:r>
                      <a:r>
                        <a:rPr lang="fr-BE" dirty="0" smtClean="0"/>
                        <a:t>2019</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 2020</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Billiet</a:t>
                      </a:r>
                      <a:r>
                        <a:rPr lang="fr-BE" sz="1800" dirty="0" smtClean="0"/>
                        <a:t> Michel*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Cassiers Bernard,</a:t>
                      </a:r>
                      <a:r>
                        <a:rPr lang="fr-BE" sz="1800" baseline="0" dirty="0" smtClean="0"/>
                        <a:t> trésorier et administrateur délégué</a:t>
                      </a:r>
                      <a:r>
                        <a:rPr lang="fr-BE" sz="18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Cuylits</a:t>
                      </a:r>
                      <a:r>
                        <a:rPr lang="fr-BE" sz="1800" dirty="0" smtClean="0"/>
                        <a:t> Philippe,</a:t>
                      </a:r>
                      <a:r>
                        <a:rPr lang="fr-BE" sz="1800" baseline="0" dirty="0" smtClean="0"/>
                        <a:t> président</a:t>
                      </a:r>
                      <a:r>
                        <a:rPr lang="fr-BE" sz="18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Defawe</a:t>
                      </a:r>
                      <a:r>
                        <a:rPr lang="fr-BE" sz="1800" dirty="0" smtClean="0"/>
                        <a:t> Paul*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smtClean="0"/>
                        <a:t>Etienne Philippe</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Jacques de Dixmude</a:t>
                      </a:r>
                      <a:r>
                        <a:rPr lang="fr-BE" sz="1800" baseline="0" dirty="0" smtClean="0"/>
                        <a:t> Philippe</a:t>
                      </a:r>
                      <a:endParaRPr lang="fr-BE"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pPr>
                      <a:r>
                        <a:rPr lang="fr-BE" sz="1800" dirty="0" smtClean="0"/>
                        <a:t>ne se représente pas</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Seghin</a:t>
                      </a:r>
                      <a:r>
                        <a:rPr lang="fr-BE" sz="1800" dirty="0" smtClean="0"/>
                        <a:t> Isabelle*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Louveaux</a:t>
                      </a:r>
                      <a:r>
                        <a:rPr lang="fr-BE" sz="1800" dirty="0" smtClean="0"/>
                        <a:t> Françoise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nouveau mandat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Roose</a:t>
                      </a:r>
                      <a:r>
                        <a:rPr lang="fr-BE" sz="1800" baseline="0" dirty="0" smtClean="0"/>
                        <a:t> Stéphanie *</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nouveau mandat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071">
                <a:tc>
                  <a:txBody>
                    <a:bodyPr/>
                    <a:lstStyle/>
                    <a:p>
                      <a:r>
                        <a:rPr lang="fr-BE" sz="1800" dirty="0" err="1" smtClean="0"/>
                        <a:t>Simons-Waucquez</a:t>
                      </a:r>
                      <a:r>
                        <a:rPr lang="fr-BE" sz="1800" baseline="0" dirty="0" smtClean="0"/>
                        <a:t> Eliane , secrétaire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Waucquez</a:t>
                      </a:r>
                      <a:r>
                        <a:rPr lang="fr-BE" sz="1800" baseline="0" dirty="0" smtClean="0"/>
                        <a:t> Emmanuel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74" y="133548"/>
            <a:ext cx="1234321" cy="620325"/>
          </a:xfrm>
          <a:prstGeom prst="rect">
            <a:avLst/>
          </a:prstGeo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Rectangle 2"/>
          <p:cNvSpPr/>
          <p:nvPr/>
        </p:nvSpPr>
        <p:spPr>
          <a:xfrm>
            <a:off x="630000" y="1119960"/>
            <a:ext cx="79203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Le commissaire aux comptes, la </a:t>
            </a:r>
            <a:r>
              <a:rPr lang="fr-BE" sz="2400" b="0" i="0" u="none" strike="noStrike" kern="1200" spc="0" dirty="0" err="1">
                <a:ln>
                  <a:noFill/>
                </a:ln>
                <a:solidFill>
                  <a:srgbClr val="000000"/>
                </a:solidFill>
                <a:latin typeface="Calibri" pitchFamily="18"/>
                <a:ea typeface="Microsoft YaHei" pitchFamily="2"/>
                <a:cs typeface="Mangal" pitchFamily="2"/>
              </a:rPr>
              <a:t>s.c.r.l</a:t>
            </a:r>
            <a:r>
              <a:rPr lang="fr-BE" sz="2400" b="0" i="0" u="none" strike="noStrike" kern="1200" spc="0" dirty="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rPr>
              <a:t>FCG, </a:t>
            </a:r>
            <a:r>
              <a:rPr lang="fr-BE" sz="2400" b="0" i="0" u="none" strike="noStrike" kern="1200" spc="0" dirty="0">
                <a:ln>
                  <a:noFill/>
                </a:ln>
                <a:solidFill>
                  <a:srgbClr val="000000"/>
                </a:solidFill>
                <a:latin typeface="Calibri" pitchFamily="18"/>
                <a:ea typeface="Microsoft YaHei" pitchFamily="2"/>
                <a:cs typeface="Mangal" pitchFamily="2"/>
              </a:rPr>
              <a:t>rue de </a:t>
            </a:r>
            <a:r>
              <a:rPr lang="fr-BE" sz="2400" b="0" i="0" u="none" strike="noStrike" kern="1200" spc="0" dirty="0" err="1">
                <a:ln>
                  <a:noFill/>
                </a:ln>
                <a:solidFill>
                  <a:srgbClr val="000000"/>
                </a:solidFill>
                <a:latin typeface="Calibri" pitchFamily="18"/>
                <a:ea typeface="Microsoft YaHei" pitchFamily="2"/>
                <a:cs typeface="Mangal" pitchFamily="2"/>
              </a:rPr>
              <a:t>Jausse</a:t>
            </a:r>
            <a:r>
              <a:rPr lang="fr-BE" sz="2400" b="0" i="0" u="none" strike="noStrike" kern="1200" spc="0" dirty="0">
                <a:ln>
                  <a:noFill/>
                </a:ln>
                <a:solidFill>
                  <a:srgbClr val="000000"/>
                </a:solidFill>
                <a:latin typeface="Calibri" pitchFamily="18"/>
                <a:ea typeface="Microsoft YaHei" pitchFamily="2"/>
                <a:cs typeface="Mangal" pitchFamily="2"/>
              </a:rPr>
              <a:t> 49 à 5100 </a:t>
            </a:r>
            <a:r>
              <a:rPr lang="fr-BE" sz="2400" b="0" i="0" u="none" strike="noStrike" kern="1200" spc="0" dirty="0" err="1">
                <a:ln>
                  <a:noFill/>
                </a:ln>
                <a:solidFill>
                  <a:srgbClr val="000000"/>
                </a:solidFill>
                <a:latin typeface="Calibri" pitchFamily="18"/>
                <a:ea typeface="Microsoft YaHei" pitchFamily="2"/>
                <a:cs typeface="Mangal" pitchFamily="2"/>
              </a:rPr>
              <a:t>Naninne</a:t>
            </a:r>
            <a:r>
              <a:rPr lang="fr-BE" sz="2400" b="0" i="0" u="none" strike="noStrike" kern="1200" spc="0" dirty="0">
                <a:ln>
                  <a:noFill/>
                </a:ln>
                <a:solidFill>
                  <a:srgbClr val="000000"/>
                </a:solidFill>
                <a:latin typeface="Calibri" pitchFamily="18"/>
                <a:ea typeface="Microsoft YaHei" pitchFamily="2"/>
                <a:cs typeface="Mangal" pitchFamily="2"/>
              </a:rPr>
              <a:t>, représentée par Olivier </a:t>
            </a:r>
            <a:r>
              <a:rPr lang="fr-BE" sz="2400" b="0" i="0" u="none" strike="noStrike" kern="1200" spc="0" dirty="0" err="1">
                <a:ln>
                  <a:noFill/>
                </a:ln>
                <a:solidFill>
                  <a:srgbClr val="000000"/>
                </a:solidFill>
                <a:latin typeface="Calibri" pitchFamily="18"/>
                <a:ea typeface="Microsoft YaHei" pitchFamily="2"/>
                <a:cs typeface="Mangal" pitchFamily="2"/>
              </a:rPr>
              <a:t>Ronsmans</a:t>
            </a:r>
            <a:r>
              <a:rPr lang="fr-BE" sz="2400" b="0" i="0" u="none" strike="noStrike" kern="1200" spc="0" dirty="0">
                <a:ln>
                  <a:noFill/>
                </a:ln>
                <a:solidFill>
                  <a:srgbClr val="000000"/>
                </a:solidFill>
                <a:latin typeface="Calibri" pitchFamily="18"/>
                <a:ea typeface="Microsoft YaHei" pitchFamily="2"/>
                <a:cs typeface="Mangal" pitchFamily="2"/>
              </a:rPr>
              <a:t>, a été désigné par l’assemblée générale de </a:t>
            </a:r>
            <a:r>
              <a:rPr lang="fr-BE" sz="2400" b="0" i="0" u="none" strike="noStrike" kern="1200" spc="0" dirty="0" smtClean="0">
                <a:ln>
                  <a:noFill/>
                </a:ln>
                <a:solidFill>
                  <a:srgbClr val="000000"/>
                </a:solidFill>
                <a:latin typeface="Calibri" pitchFamily="18"/>
                <a:ea typeface="Microsoft YaHei" pitchFamily="2"/>
                <a:cs typeface="Mangal" pitchFamily="2"/>
              </a:rPr>
              <a:t>2018 </a:t>
            </a:r>
            <a:r>
              <a:rPr lang="fr-BE" sz="2400" dirty="0" smtClean="0">
                <a:solidFill>
                  <a:srgbClr val="000000"/>
                </a:solidFill>
                <a:latin typeface="Calibri" pitchFamily="18"/>
                <a:ea typeface="Microsoft YaHei" pitchFamily="2"/>
                <a:cs typeface="Mangal" pitchFamily="2"/>
              </a:rPr>
              <a:t>pour un mandat de trois ans qui viendra à échéance à l’assemblée générale de 2021.</a:t>
            </a:r>
            <a:endParaRPr lang="fr-BE" sz="2400" b="0" i="0" u="none" strike="noStrike" kern="1200" spc="0" dirty="0">
              <a:ln>
                <a:noFill/>
              </a:ln>
              <a:solidFill>
                <a:srgbClr val="000000"/>
              </a:solidFill>
              <a:latin typeface="Calibri" pitchFamily="18"/>
              <a:ea typeface="Microsoft YaHei" pitchFamily="2"/>
              <a:cs typeface="Mangal" pitchFamily="2"/>
            </a:endParaRPr>
          </a:p>
        </p:txBody>
      </p:sp>
      <p:sp>
        <p:nvSpPr>
          <p:cNvPr id="4" name="Rectangle 3"/>
          <p:cNvSpPr/>
          <p:nvPr/>
        </p:nvSpPr>
        <p:spPr>
          <a:xfrm>
            <a:off x="-34200" y="26064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Commissaire aux comptes</a:t>
            </a:r>
          </a:p>
        </p:txBody>
      </p:sp>
      <p:sp>
        <p:nvSpPr>
          <p:cNvPr id="5" name="Rectangle 4"/>
          <p:cNvSpPr/>
          <p:nvPr/>
        </p:nvSpPr>
        <p:spPr>
          <a:xfrm>
            <a:off x="683640" y="4221000"/>
            <a:ext cx="8103960" cy="1919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0" i="0" u="none" strike="noStrike" kern="1200" spc="0">
                <a:ln>
                  <a:noFill/>
                </a:ln>
                <a:solidFill>
                  <a:srgbClr val="000000"/>
                </a:solidFill>
                <a:latin typeface="Calibri" pitchFamily="18"/>
                <a:ea typeface="Microsoft YaHei" pitchFamily="2"/>
                <a:cs typeface="Mangal" pitchFamily="2"/>
              </a:rPr>
              <a:t>Les rapport annuel, comptes, bilan, budget comptable et budget  de trésorerie sont soumis à l’approbation de l’Assemblée Générale.</a:t>
            </a:r>
          </a:p>
          <a:p>
            <a:pPr marL="0" marR="0" lvl="0" indent="0" algn="l" rtl="0" hangingPunct="1">
              <a:lnSpc>
                <a:spcPct val="100000"/>
              </a:lnSpc>
              <a:spcBef>
                <a:spcPts val="0"/>
              </a:spcBef>
              <a:spcAft>
                <a:spcPts val="0"/>
              </a:spcAft>
              <a:buNone/>
              <a:tabLst/>
              <a:defRPr sz="1800"/>
            </a:pPr>
            <a:r>
              <a:rPr lang="fr-BE" sz="2400" b="0" i="0" u="none" strike="noStrike" kern="1200" spc="0">
                <a:ln>
                  <a:noFill/>
                </a:ln>
                <a:solidFill>
                  <a:srgbClr val="000000"/>
                </a:solidFill>
                <a:latin typeface="Calibri" pitchFamily="18"/>
                <a:ea typeface="Microsoft YaHei" pitchFamily="2"/>
                <a:cs typeface="Mangal" pitchFamily="2"/>
              </a:rPr>
              <a:t>Il est également proposé à l’Assemblée de donner décharges aux administrateurs et commissaire.</a:t>
            </a:r>
          </a:p>
        </p:txBody>
      </p:sp>
      <p:sp>
        <p:nvSpPr>
          <p:cNvPr id="6" name="Rectangle 6"/>
          <p:cNvSpPr/>
          <p:nvPr/>
        </p:nvSpPr>
        <p:spPr>
          <a:xfrm>
            <a:off x="27360" y="361296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Approbation</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44" y="36391"/>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4" name="Rectangle 2"/>
          <p:cNvSpPr/>
          <p:nvPr/>
        </p:nvSpPr>
        <p:spPr>
          <a:xfrm>
            <a:off x="3419872" y="1310482"/>
            <a:ext cx="5400600" cy="31591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sz="2800" dirty="0" smtClean="0"/>
              <a:t>Les nombreux projets en cours ne sont possibles qu’avec l’aide de propriétaires, prêteurs, donateurs et institutions qui sont convaincus de l’importance de la création de logements de qualité pour lutter contre l’exclusion sociale.</a:t>
            </a:r>
            <a:endParaRPr lang="fr-BE" sz="2800" b="0"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81897" y="4797152"/>
            <a:ext cx="8627760" cy="9675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fr-BE" sz="2800" dirty="0" smtClean="0"/>
              <a:t>Un chaleureux merci à toutes et tous de croire à l’action de Renovassistance et de la soutenir </a:t>
            </a:r>
            <a:endParaRPr lang="fr-BE" sz="2800" dirty="0"/>
          </a:p>
        </p:txBody>
      </p:sp>
      <p:sp>
        <p:nvSpPr>
          <p:cNvPr id="6" name="AutoShape 2" descr="Résultat de recherche d'images pour &quot;merc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4" descr="Résultat de recherche d'images pour &quot;merc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Résultat de recherche d'images pour &quot;merci&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175" y="36391"/>
            <a:ext cx="1800000" cy="904615"/>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4083">
            <a:off x="315376" y="1473156"/>
            <a:ext cx="2910238" cy="2897304"/>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4" name="ZoneTexte 2"/>
          <p:cNvSpPr/>
          <p:nvPr/>
        </p:nvSpPr>
        <p:spPr>
          <a:xfrm>
            <a:off x="5239863" y="1718195"/>
            <a:ext cx="3540883"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r</a:t>
            </a:r>
            <a:r>
              <a:rPr lang="fr-BE" sz="2200" b="1" i="0" u="none" strike="noStrike" kern="1200" spc="0" dirty="0" smtClean="0">
                <a:ln>
                  <a:noFill/>
                </a:ln>
                <a:solidFill>
                  <a:srgbClr val="000000"/>
                </a:solidFill>
                <a:latin typeface="Calibri" pitchFamily="18"/>
                <a:ea typeface="Microsoft YaHei" pitchFamily="2"/>
                <a:cs typeface="Mangal" pitchFamily="2"/>
              </a:rPr>
              <a:t>ue des </a:t>
            </a:r>
            <a:r>
              <a:rPr lang="fr-BE" sz="2200" b="1" i="0" u="none" strike="noStrike" kern="1200" spc="0" dirty="0" err="1" smtClean="0">
                <a:ln>
                  <a:noFill/>
                </a:ln>
                <a:solidFill>
                  <a:srgbClr val="000000"/>
                </a:solidFill>
                <a:latin typeface="Calibri" pitchFamily="18"/>
                <a:ea typeface="Microsoft YaHei" pitchFamily="2"/>
                <a:cs typeface="Mangal" pitchFamily="2"/>
              </a:rPr>
              <a:t>Quatre-Vents</a:t>
            </a:r>
            <a:r>
              <a:rPr lang="fr-BE" sz="2200" b="1" i="0" u="none" strike="noStrike" kern="1200" spc="0" dirty="0" smtClean="0">
                <a:ln>
                  <a:noFill/>
                </a:ln>
                <a:solidFill>
                  <a:srgbClr val="000000"/>
                </a:solidFill>
                <a:latin typeface="Calibri" pitchFamily="18"/>
                <a:ea typeface="Microsoft YaHei" pitchFamily="2"/>
                <a:cs typeface="Mangal" pitchFamily="2"/>
              </a:rPr>
              <a:t> 25-25b</a:t>
            </a:r>
          </a:p>
          <a:p>
            <a:pPr marL="0" marR="0" lvl="0" indent="0" algn="l"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                 </a:t>
            </a:r>
            <a:r>
              <a:rPr lang="fr-BE" sz="2200" b="1" dirty="0" err="1" smtClean="0">
                <a:solidFill>
                  <a:srgbClr val="000000"/>
                </a:solidFill>
                <a:latin typeface="Calibri" pitchFamily="18"/>
                <a:ea typeface="Microsoft YaHei" pitchFamily="2"/>
                <a:cs typeface="Mangal" pitchFamily="2"/>
              </a:rPr>
              <a:t>Molenbeek</a:t>
            </a:r>
            <a:r>
              <a:rPr lang="fr-BE" sz="2200" b="1" dirty="0" smtClean="0">
                <a:solidFill>
                  <a:srgbClr val="000000"/>
                </a:solidFill>
                <a:latin typeface="Calibri" pitchFamily="18"/>
                <a:ea typeface="Microsoft YaHei" pitchFamily="2"/>
                <a:cs typeface="Mangal" pitchFamily="2"/>
              </a:rPr>
              <a:t> </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5" name="Rectangle 3"/>
          <p:cNvSpPr/>
          <p:nvPr/>
        </p:nvSpPr>
        <p:spPr>
          <a:xfrm>
            <a:off x="758528" y="5223446"/>
            <a:ext cx="2434630"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i="0" u="none" strike="noStrike" kern="1200" spc="0" dirty="0" err="1">
                <a:ln>
                  <a:noFill/>
                </a:ln>
                <a:solidFill>
                  <a:srgbClr val="000000"/>
                </a:solidFill>
                <a:latin typeface="Calibri" pitchFamily="18"/>
                <a:ea typeface="Microsoft YaHei" pitchFamily="2"/>
                <a:cs typeface="Mangal" pitchFamily="2"/>
              </a:rPr>
              <a:t>bld</a:t>
            </a:r>
            <a:r>
              <a:rPr lang="fr-BE" sz="2200" b="1" i="0" u="none" strike="noStrike" kern="1200" spc="0" dirty="0">
                <a:ln>
                  <a:noFill/>
                </a:ln>
                <a:solidFill>
                  <a:srgbClr val="000000"/>
                </a:solidFill>
                <a:latin typeface="Calibri" pitchFamily="18"/>
                <a:ea typeface="Microsoft YaHei" pitchFamily="2"/>
                <a:cs typeface="Mangal" pitchFamily="2"/>
              </a:rPr>
              <a:t> Van Haelen 54</a:t>
            </a:r>
          </a:p>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 </a:t>
            </a:r>
            <a:r>
              <a:rPr lang="fr-BE" sz="2200" b="1" dirty="0" smtClean="0">
                <a:solidFill>
                  <a:srgbClr val="000000"/>
                </a:solidFill>
                <a:latin typeface="Calibri" pitchFamily="18"/>
                <a:ea typeface="Microsoft YaHei" pitchFamily="2"/>
                <a:cs typeface="Mangal" pitchFamily="2"/>
              </a:rPr>
              <a:t>          </a:t>
            </a:r>
            <a:r>
              <a:rPr lang="fr-BE" sz="2200" b="1" i="0" u="none" strike="noStrike" kern="1200" spc="0" dirty="0" smtClean="0">
                <a:ln>
                  <a:noFill/>
                </a:ln>
                <a:solidFill>
                  <a:srgbClr val="000000"/>
                </a:solidFill>
                <a:latin typeface="Calibri" pitchFamily="18"/>
                <a:ea typeface="Microsoft YaHei" pitchFamily="2"/>
                <a:cs typeface="Mangal" pitchFamily="2"/>
              </a:rPr>
              <a:t>Forest</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10" name="ZoneTexte 13"/>
          <p:cNvSpPr/>
          <p:nvPr/>
        </p:nvSpPr>
        <p:spPr>
          <a:xfrm>
            <a:off x="2987824" y="219680"/>
            <a:ext cx="3024336"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    Projets </a:t>
            </a:r>
            <a:r>
              <a:rPr lang="fr-BE" sz="2400" b="1" dirty="0" smtClean="0">
                <a:solidFill>
                  <a:srgbClr val="000000"/>
                </a:solidFill>
                <a:latin typeface="Calibri" pitchFamily="18"/>
                <a:ea typeface="Microsoft YaHei" pitchFamily="2"/>
                <a:cs typeface="Mangal" pitchFamily="2"/>
              </a:rPr>
              <a:t>en travaux</a:t>
            </a:r>
          </a:p>
          <a:p>
            <a:pPr marL="0" marR="0" lvl="0" indent="0" algn="l"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Réalisation 2019-2020</a:t>
            </a:r>
          </a:p>
        </p:txBody>
      </p:sp>
      <p:pic>
        <p:nvPicPr>
          <p:cNvPr id="2050" name="Picture 2" descr="http://renovassistance.be/wp-content/uploads/2018/02/4ventsav2-e1519207872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276" y="2881350"/>
            <a:ext cx="3390601" cy="36351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97" y="1300592"/>
            <a:ext cx="2923091" cy="3897454"/>
          </a:xfrm>
          <a:prstGeom prst="rect">
            <a:avLst/>
          </a:prstGeom>
        </p:spPr>
      </p:pic>
      <p:pic>
        <p:nvPicPr>
          <p:cNvPr id="12" name="Image 15"/>
          <p:cNvPicPr>
            <a:picLocks noChangeAspect="1"/>
          </p:cNvPicPr>
          <p:nvPr/>
        </p:nvPicPr>
        <p:blipFill>
          <a:blip r:embed="rId5">
            <a:lum/>
            <a:alphaModFix/>
          </a:blip>
          <a:srcRect/>
          <a:stretch>
            <a:fillRect/>
          </a:stretch>
        </p:blipFill>
        <p:spPr>
          <a:xfrm rot="19523736">
            <a:off x="6263351" y="5551915"/>
            <a:ext cx="2717280" cy="558360"/>
          </a:xfrm>
          <a:prstGeom prst="rect">
            <a:avLst/>
          </a:prstGeom>
          <a:noFill/>
          <a:ln>
            <a:noFill/>
          </a:ln>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877" y="219680"/>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251520" y="389828"/>
            <a:ext cx="3154710"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a</a:t>
            </a:r>
            <a:r>
              <a:rPr lang="fr-BE" sz="2200" b="1" i="0" u="none" strike="noStrike" kern="1200" spc="0" dirty="0" smtClean="0">
                <a:ln>
                  <a:noFill/>
                </a:ln>
                <a:solidFill>
                  <a:srgbClr val="000000"/>
                </a:solidFill>
                <a:latin typeface="Calibri" pitchFamily="18"/>
                <a:ea typeface="Microsoft YaHei" pitchFamily="2"/>
                <a:cs typeface="Mangal" pitchFamily="2"/>
              </a:rPr>
              <a:t>v. d’</a:t>
            </a:r>
            <a:r>
              <a:rPr lang="fr-BE" sz="2200" b="1" i="0" u="none" strike="noStrike" kern="1200" spc="0" dirty="0" err="1" smtClean="0">
                <a:ln>
                  <a:noFill/>
                </a:ln>
                <a:solidFill>
                  <a:srgbClr val="000000"/>
                </a:solidFill>
                <a:latin typeface="Calibri" pitchFamily="18"/>
                <a:ea typeface="Microsoft YaHei" pitchFamily="2"/>
                <a:cs typeface="Mangal" pitchFamily="2"/>
              </a:rPr>
              <a:t>Itterbeek</a:t>
            </a:r>
            <a:r>
              <a:rPr lang="fr-BE" sz="2200" b="1" i="0" u="none" strike="noStrike" kern="1200" spc="0" dirty="0" smtClean="0">
                <a:ln>
                  <a:noFill/>
                </a:ln>
                <a:solidFill>
                  <a:srgbClr val="000000"/>
                </a:solidFill>
                <a:latin typeface="Calibri" pitchFamily="18"/>
                <a:ea typeface="Microsoft YaHei" pitchFamily="2"/>
                <a:cs typeface="Mangal" pitchFamily="2"/>
              </a:rPr>
              <a:t> 175-177</a:t>
            </a:r>
          </a:p>
          <a:p>
            <a:pPr marL="0" marR="0" lvl="0" indent="0" algn="l"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            Anderlecht</a:t>
            </a:r>
            <a:endParaRPr lang="fr-BE" sz="2200" b="1" i="0" u="none" strike="noStrike" kern="1200" spc="0" dirty="0">
              <a:ln>
                <a:noFill/>
              </a:ln>
              <a:solidFill>
                <a:srgbClr val="000000"/>
              </a:solidFill>
              <a:latin typeface="Calibri" pitchFamily="18"/>
              <a:ea typeface="Microsoft YaHei" pitchFamily="2"/>
              <a:cs typeface="Mangal" pitchFamily="2"/>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26" y="1484784"/>
            <a:ext cx="2675360" cy="3567147"/>
          </a:xfrm>
          <a:prstGeom prst="rect">
            <a:avLst/>
          </a:prstGeom>
        </p:spPr>
      </p:pic>
      <p:sp>
        <p:nvSpPr>
          <p:cNvPr id="16" name="Rectangle 3"/>
          <p:cNvSpPr/>
          <p:nvPr/>
        </p:nvSpPr>
        <p:spPr>
          <a:xfrm>
            <a:off x="2703630" y="6044492"/>
            <a:ext cx="3621090"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r</a:t>
            </a:r>
            <a:r>
              <a:rPr lang="fr-BE" sz="2200" b="1" i="0" u="none" strike="noStrike" kern="1200" spc="0" dirty="0" smtClean="0">
                <a:ln>
                  <a:noFill/>
                </a:ln>
                <a:solidFill>
                  <a:srgbClr val="000000"/>
                </a:solidFill>
                <a:latin typeface="Calibri" pitchFamily="18"/>
                <a:ea typeface="Microsoft YaHei" pitchFamily="2"/>
                <a:cs typeface="Mangal" pitchFamily="2"/>
              </a:rPr>
              <a:t>ue Godefroid de Bouillon 55</a:t>
            </a:r>
          </a:p>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 </a:t>
            </a:r>
            <a:r>
              <a:rPr lang="fr-BE" sz="2200" b="1" i="0" u="none" strike="noStrike" kern="1200" spc="0" dirty="0" smtClean="0">
                <a:ln>
                  <a:noFill/>
                </a:ln>
                <a:solidFill>
                  <a:srgbClr val="000000"/>
                </a:solidFill>
                <a:latin typeface="Calibri" pitchFamily="18"/>
                <a:ea typeface="Microsoft YaHei" pitchFamily="2"/>
                <a:cs typeface="Mangal" pitchFamily="2"/>
              </a:rPr>
              <a:t>    Saint-Josse-ten</a:t>
            </a:r>
            <a:r>
              <a:rPr lang="fr-BE" sz="2200" b="1" dirty="0" smtClean="0">
                <a:solidFill>
                  <a:srgbClr val="000000"/>
                </a:solidFill>
                <a:latin typeface="Calibri" pitchFamily="18"/>
                <a:ea typeface="Microsoft YaHei" pitchFamily="2"/>
                <a:cs typeface="Mangal" pitchFamily="2"/>
              </a:rPr>
              <a:t>-</a:t>
            </a:r>
            <a:r>
              <a:rPr lang="fr-BE" sz="2200" b="1" i="0" u="none" strike="noStrike" kern="1200" spc="0" dirty="0" smtClean="0">
                <a:ln>
                  <a:noFill/>
                </a:ln>
                <a:solidFill>
                  <a:srgbClr val="000000"/>
                </a:solidFill>
                <a:latin typeface="Calibri" pitchFamily="18"/>
                <a:ea typeface="Microsoft YaHei" pitchFamily="2"/>
                <a:cs typeface="Mangal" pitchFamily="2"/>
              </a:rPr>
              <a:t>Noode</a:t>
            </a:r>
            <a:endParaRPr lang="fr-BE" sz="2200" b="1" i="0" u="none" strike="noStrike" kern="1200" spc="0" dirty="0">
              <a:ln>
                <a:noFill/>
              </a:ln>
              <a:solidFill>
                <a:srgbClr val="000000"/>
              </a:solidFill>
              <a:latin typeface="Calibri" pitchFamily="18"/>
              <a:ea typeface="Microsoft YaHei" pitchFamily="2"/>
              <a:cs typeface="Mangal" pitchFamily="2"/>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707" y="2849325"/>
            <a:ext cx="2563923" cy="3108682"/>
          </a:xfrm>
          <a:prstGeom prst="rect">
            <a:avLst/>
          </a:prstGeom>
        </p:spPr>
      </p:pic>
      <p:sp>
        <p:nvSpPr>
          <p:cNvPr id="18" name="Rectangle 3"/>
          <p:cNvSpPr/>
          <p:nvPr/>
        </p:nvSpPr>
        <p:spPr>
          <a:xfrm>
            <a:off x="5796137" y="389828"/>
            <a:ext cx="3347863"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r</a:t>
            </a:r>
            <a:r>
              <a:rPr lang="fr-BE" sz="2200" b="1" i="0" u="none" strike="noStrike" kern="1200" spc="0" dirty="0" smtClean="0">
                <a:ln>
                  <a:noFill/>
                </a:ln>
                <a:solidFill>
                  <a:srgbClr val="000000"/>
                </a:solidFill>
                <a:latin typeface="Calibri" pitchFamily="18"/>
                <a:ea typeface="Microsoft YaHei" pitchFamily="2"/>
                <a:cs typeface="Mangal" pitchFamily="2"/>
              </a:rPr>
              <a:t>ue Dieudonné Lefèvre 47 </a:t>
            </a:r>
          </a:p>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  </a:t>
            </a:r>
            <a:r>
              <a:rPr lang="fr-BE" sz="2200" b="1" dirty="0" smtClean="0">
                <a:solidFill>
                  <a:srgbClr val="000000"/>
                </a:solidFill>
                <a:latin typeface="Calibri" pitchFamily="18"/>
                <a:ea typeface="Microsoft YaHei" pitchFamily="2"/>
                <a:cs typeface="Mangal" pitchFamily="2"/>
              </a:rPr>
              <a:t>            </a:t>
            </a:r>
            <a:r>
              <a:rPr lang="fr-BE" sz="2200" b="1" i="0" u="none" strike="noStrike" kern="1200" spc="0" dirty="0" smtClean="0">
                <a:ln>
                  <a:noFill/>
                </a:ln>
                <a:solidFill>
                  <a:srgbClr val="000000"/>
                </a:solidFill>
                <a:latin typeface="Calibri" pitchFamily="18"/>
                <a:ea typeface="Microsoft YaHei" pitchFamily="2"/>
                <a:cs typeface="Mangal" pitchFamily="2"/>
              </a:rPr>
              <a:t>     Laeken</a:t>
            </a:r>
            <a:endParaRPr lang="fr-BE" sz="2200" b="1" i="0" u="none" strike="noStrike" kern="1200" spc="0" dirty="0">
              <a:ln>
                <a:noFill/>
              </a:ln>
              <a:solidFill>
                <a:srgbClr val="000000"/>
              </a:solidFill>
              <a:latin typeface="Calibri" pitchFamily="18"/>
              <a:ea typeface="Microsoft YaHei" pitchFamily="2"/>
              <a:cs typeface="Mangal" pitchFamily="2"/>
            </a:endParaRP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972" y="1456567"/>
            <a:ext cx="2648192" cy="3968551"/>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4175" y="799690"/>
            <a:ext cx="1800000" cy="904615"/>
          </a:xfrm>
          <a:prstGeom prst="rect">
            <a:avLst/>
          </a:prstGeom>
        </p:spPr>
      </p:pic>
    </p:spTree>
    <p:extLst>
      <p:ext uri="{BB962C8B-B14F-4D97-AF65-F5344CB8AC3E}">
        <p14:creationId xmlns:p14="http://schemas.microsoft.com/office/powerpoint/2010/main" val="37067482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Nombre de projets réalisés 1992-2016  (35 immeubles) ">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867479699"/>
              </p:ext>
            </p:extLst>
          </p:nvPr>
        </p:nvGraphicFramePr>
        <p:xfrm>
          <a:off x="179512" y="332656"/>
          <a:ext cx="8640960" cy="5976664"/>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033" y="249898"/>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1853848804"/>
              </p:ext>
            </p:extLst>
          </p:nvPr>
        </p:nvGraphicFramePr>
        <p:xfrm>
          <a:off x="179512" y="836712"/>
          <a:ext cx="8640960" cy="5855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extLst>
              <p:ext uri="{D42A27DB-BD31-4B8C-83A1-F6EECF244321}">
                <p14:modId xmlns:p14="http://schemas.microsoft.com/office/powerpoint/2010/main" val="1237461266"/>
              </p:ext>
            </p:extLst>
          </p:nvPr>
        </p:nvGraphicFramePr>
        <p:xfrm>
          <a:off x="251520" y="356248"/>
          <a:ext cx="8712968" cy="6025079"/>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1"/>
          <p:cNvSpPr txBox="1"/>
          <p:nvPr/>
        </p:nvSpPr>
        <p:spPr>
          <a:xfrm rot="18620937">
            <a:off x="7905285" y="4735748"/>
            <a:ext cx="1158584" cy="401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BE" sz="2000" dirty="0"/>
              <a:t>en</a:t>
            </a:r>
            <a:r>
              <a:rPr lang="fr-BE" sz="2000" baseline="0" dirty="0"/>
              <a:t>  cours</a:t>
            </a:r>
            <a:endParaRPr lang="fr-BE" sz="20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p:nvPr/>
        </p:nvSpPr>
        <p:spPr>
          <a:xfrm>
            <a:off x="2981867" y="263880"/>
            <a:ext cx="3180657"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Projets conclus en 2018</a:t>
            </a:r>
            <a:endParaRPr lang="fr-BE" sz="2000" b="1" i="0" u="none" strike="noStrike" kern="1200" spc="0" dirty="0">
              <a:ln>
                <a:noFill/>
              </a:ln>
              <a:solidFill>
                <a:srgbClr val="000000"/>
              </a:solidFill>
              <a:latin typeface="Calibri" pitchFamily="18"/>
              <a:ea typeface="Microsoft YaHei" pitchFamily="2"/>
              <a:cs typeface="Mangal" pitchFamily="2"/>
            </a:endParaRPr>
          </a:p>
        </p:txBody>
      </p:sp>
      <p:sp>
        <p:nvSpPr>
          <p:cNvPr id="3" name="ZoneTexte 7"/>
          <p:cNvSpPr/>
          <p:nvPr/>
        </p:nvSpPr>
        <p:spPr>
          <a:xfrm>
            <a:off x="3716053" y="4754932"/>
            <a:ext cx="1938325"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av. Dailly 134 </a:t>
            </a:r>
          </a:p>
          <a:p>
            <a:pPr marL="0" marR="0" lvl="0" indent="0" algn="l"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 </a:t>
            </a:r>
            <a:r>
              <a:rPr lang="fr-BE" sz="2200" b="1" dirty="0" smtClean="0">
                <a:solidFill>
                  <a:srgbClr val="000000"/>
                </a:solidFill>
                <a:latin typeface="Calibri" pitchFamily="18"/>
                <a:ea typeface="Microsoft YaHei" pitchFamily="2"/>
                <a:cs typeface="Mangal" pitchFamily="2"/>
              </a:rPr>
              <a:t> Schaerbeek</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1"/>
          <p:cNvSpPr/>
          <p:nvPr/>
        </p:nvSpPr>
        <p:spPr>
          <a:xfrm>
            <a:off x="310219" y="5741747"/>
            <a:ext cx="249546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200" b="1" dirty="0">
                <a:solidFill>
                  <a:srgbClr val="000000"/>
                </a:solidFill>
                <a:latin typeface="Calibri" pitchFamily="18"/>
                <a:ea typeface="Microsoft YaHei" pitchFamily="2"/>
                <a:cs typeface="Mangal" pitchFamily="2"/>
              </a:rPr>
              <a:t>r</a:t>
            </a:r>
            <a:r>
              <a:rPr lang="fr-BE" sz="2200" b="1" i="0" u="none" strike="noStrike" kern="1200" spc="0" dirty="0" smtClean="0">
                <a:ln>
                  <a:noFill/>
                </a:ln>
                <a:solidFill>
                  <a:srgbClr val="000000"/>
                </a:solidFill>
                <a:latin typeface="Calibri" pitchFamily="18"/>
                <a:ea typeface="Microsoft YaHei" pitchFamily="2"/>
                <a:cs typeface="Mangal" pitchFamily="2"/>
              </a:rPr>
              <a:t>ue Bonaventure 61</a:t>
            </a:r>
          </a:p>
          <a:p>
            <a:pPr marL="0" marR="0" lvl="0" indent="0" algn="ctr"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Jette</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7" name="ZoneTexte 14"/>
          <p:cNvSpPr/>
          <p:nvPr/>
        </p:nvSpPr>
        <p:spPr>
          <a:xfrm>
            <a:off x="6361565" y="5721260"/>
            <a:ext cx="2292750"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rue Josaphat 312</a:t>
            </a:r>
          </a:p>
          <a:p>
            <a:pPr marL="0" marR="0" lvl="0" indent="0" algn="ctr" rtl="0" hangingPunct="1">
              <a:lnSpc>
                <a:spcPct val="100000"/>
              </a:lnSpc>
              <a:spcBef>
                <a:spcPts val="0"/>
              </a:spcBef>
              <a:spcAft>
                <a:spcPts val="0"/>
              </a:spcAft>
              <a:buNone/>
              <a:tabLst/>
              <a:defRPr sz="1800"/>
            </a:pPr>
            <a:r>
              <a:rPr lang="fr-BE" sz="2200" b="1" i="0" u="none" strike="noStrike" kern="1200" spc="0" dirty="0" smtClean="0">
                <a:ln>
                  <a:noFill/>
                </a:ln>
                <a:solidFill>
                  <a:srgbClr val="000000"/>
                </a:solidFill>
                <a:latin typeface="Calibri" pitchFamily="18"/>
                <a:ea typeface="Microsoft YaHei" pitchFamily="2"/>
                <a:cs typeface="Mangal" pitchFamily="2"/>
              </a:rPr>
              <a:t>Schaerbeek</a:t>
            </a:r>
            <a:endParaRPr lang="fr-BE" sz="2200" b="1" i="0" u="none" strike="noStrike" kern="1200" spc="0" dirty="0">
              <a:ln>
                <a:noFill/>
              </a:ln>
              <a:solidFill>
                <a:srgbClr val="000000"/>
              </a:solidFill>
              <a:latin typeface="Calibri" pitchFamily="18"/>
              <a:ea typeface="Microsoft YaHei" pitchFamily="2"/>
              <a:cs typeface="Mangal" pitchFamily="2"/>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48" y="1762785"/>
            <a:ext cx="2565249" cy="386357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563" y="1275120"/>
            <a:ext cx="2425500" cy="323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524" y="1928028"/>
            <a:ext cx="2690833" cy="3596239"/>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9033" y="249898"/>
            <a:ext cx="1800000" cy="904615"/>
          </a:xfrm>
          <a:prstGeom prst="rect">
            <a:avLst/>
          </a:prstGeom>
        </p:spPr>
      </p:pic>
    </p:spTree>
    <p:extLst>
      <p:ext uri="{BB962C8B-B14F-4D97-AF65-F5344CB8AC3E}">
        <p14:creationId xmlns:p14="http://schemas.microsoft.com/office/powerpoint/2010/main" val="143480114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p:nvPr/>
        </p:nvSpPr>
        <p:spPr>
          <a:xfrm>
            <a:off x="2316596" y="263880"/>
            <a:ext cx="4511213"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En prospection ou en négociation </a:t>
            </a:r>
            <a:endParaRPr lang="fr-BE" sz="20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5"/>
          <p:cNvSpPr txBox="1"/>
          <p:nvPr/>
        </p:nvSpPr>
        <p:spPr>
          <a:xfrm>
            <a:off x="395536" y="904615"/>
            <a:ext cx="8496944" cy="2092881"/>
          </a:xfrm>
          <a:prstGeom prst="rect">
            <a:avLst/>
          </a:prstGeom>
          <a:noFill/>
        </p:spPr>
        <p:txBody>
          <a:bodyPr wrap="square" rtlCol="0">
            <a:spAutoFit/>
          </a:bodyPr>
          <a:lstStyle/>
          <a:p>
            <a:pPr marL="342900" indent="-342900">
              <a:spcAft>
                <a:spcPts val="600"/>
              </a:spcAft>
              <a:buFontTx/>
              <a:buChar char="-"/>
            </a:pPr>
            <a:r>
              <a:rPr lang="fr-BE" sz="2400" dirty="0" smtClean="0"/>
              <a:t>2 projets à Schaerbeek - actes notariés à signer</a:t>
            </a:r>
          </a:p>
          <a:p>
            <a:pPr marL="342900" indent="-342900">
              <a:spcAft>
                <a:spcPts val="600"/>
              </a:spcAft>
              <a:buFontTx/>
              <a:buChar char="-"/>
            </a:pPr>
            <a:r>
              <a:rPr lang="fr-BE" sz="2400" dirty="0" smtClean="0"/>
              <a:t>Collaboration en négociation avec une importante société bruxelloise – 3 maisons </a:t>
            </a:r>
          </a:p>
          <a:p>
            <a:pPr marL="342900" indent="-342900">
              <a:buFontTx/>
              <a:buChar char="-"/>
            </a:pPr>
            <a:r>
              <a:rPr lang="fr-BE" sz="2400" dirty="0" smtClean="0"/>
              <a:t>2 propositions déclinées</a:t>
            </a:r>
          </a:p>
          <a:p>
            <a:pPr marL="342900" indent="-342900">
              <a:buFontTx/>
              <a:buChar char="-"/>
            </a:pPr>
            <a:endParaRPr lang="fr-BE" sz="2400" dirty="0"/>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306" y="3501008"/>
            <a:ext cx="6827404" cy="283770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033" y="249898"/>
            <a:ext cx="1800000" cy="904615"/>
          </a:xfrm>
          <a:prstGeom prst="rect">
            <a:avLst/>
          </a:prstGeom>
        </p:spPr>
      </p:pic>
    </p:spTree>
    <p:extLst>
      <p:ext uri="{BB962C8B-B14F-4D97-AF65-F5344CB8AC3E}">
        <p14:creationId xmlns:p14="http://schemas.microsoft.com/office/powerpoint/2010/main" val="217944059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3" name="Picture 2"/>
          <p:cNvPicPr>
            <a:picLocks noChangeAspect="1"/>
          </p:cNvPicPr>
          <p:nvPr/>
        </p:nvPicPr>
        <p:blipFill>
          <a:blip r:embed="rId3">
            <a:lum/>
            <a:alphaModFix/>
          </a:blip>
          <a:srcRect/>
          <a:stretch>
            <a:fillRect/>
          </a:stretch>
        </p:blipFill>
        <p:spPr>
          <a:xfrm>
            <a:off x="425880" y="263520"/>
            <a:ext cx="2104560" cy="923400"/>
          </a:xfrm>
          <a:prstGeom prst="rect">
            <a:avLst/>
          </a:prstGeom>
          <a:noFill/>
          <a:ln>
            <a:noFill/>
          </a:ln>
        </p:spPr>
      </p:pic>
      <p:sp>
        <p:nvSpPr>
          <p:cNvPr id="4" name="ZoneTexte 3"/>
          <p:cNvSpPr/>
          <p:nvPr/>
        </p:nvSpPr>
        <p:spPr>
          <a:xfrm>
            <a:off x="3699000" y="494640"/>
            <a:ext cx="2600639"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Gestion locative</a:t>
            </a:r>
          </a:p>
        </p:txBody>
      </p:sp>
      <p:sp>
        <p:nvSpPr>
          <p:cNvPr id="5" name="ZoneTexte 4"/>
          <p:cNvSpPr/>
          <p:nvPr/>
        </p:nvSpPr>
        <p:spPr>
          <a:xfrm>
            <a:off x="569160" y="1556639"/>
            <a:ext cx="8136720" cy="4599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Au </a:t>
            </a:r>
            <a:r>
              <a:rPr lang="fr-BE" sz="2400" b="0" i="0" u="none" strike="noStrike" kern="1200" spc="0" dirty="0" smtClean="0">
                <a:ln>
                  <a:noFill/>
                </a:ln>
                <a:solidFill>
                  <a:srgbClr val="000000"/>
                </a:solidFill>
                <a:latin typeface="Calibri" pitchFamily="18"/>
                <a:ea typeface="Microsoft YaHei" pitchFamily="2"/>
                <a:cs typeface="Mangal" pitchFamily="2"/>
              </a:rPr>
              <a:t>31-12-2018 </a:t>
            </a:r>
            <a:r>
              <a:rPr lang="fr-BE" sz="2400" b="0" i="0" u="none" strike="noStrike" kern="1200" spc="0" dirty="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rPr>
              <a:t>110 logements dans le parc locatif de </a:t>
            </a:r>
            <a:r>
              <a:rPr lang="fr-BE" sz="2400" b="0" i="0" u="none" strike="noStrike" kern="1200" spc="0" dirty="0" err="1" smtClean="0">
                <a:ln>
                  <a:noFill/>
                </a:ln>
                <a:solidFill>
                  <a:srgbClr val="000000"/>
                </a:solidFill>
                <a:latin typeface="Calibri" pitchFamily="18"/>
                <a:ea typeface="Microsoft YaHei" pitchFamily="2"/>
                <a:cs typeface="Mangal" pitchFamily="2"/>
              </a:rPr>
              <a:t>l’asbl</a:t>
            </a:r>
            <a:r>
              <a:rPr lang="fr-BE" sz="2400" b="0" i="0" u="none" strike="noStrike" kern="1200" spc="0" smtClean="0">
                <a:ln>
                  <a:noFill/>
                </a:ln>
                <a:solidFill>
                  <a:srgbClr val="000000"/>
                </a:solidFill>
                <a:latin typeface="Calibri" pitchFamily="18"/>
                <a:ea typeface="Microsoft YaHei" pitchFamily="2"/>
                <a:cs typeface="Mangal" pitchFamily="2"/>
              </a:rPr>
              <a:t> :</a:t>
            </a:r>
            <a:endParaRPr lang="fr-BE" sz="2400" b="0" i="0" u="none" strike="noStrike" kern="1200" spc="0" dirty="0">
              <a:ln>
                <a:noFill/>
              </a:ln>
              <a:solidFill>
                <a:srgbClr val="000000"/>
              </a:solidFill>
              <a:latin typeface="Calibri" pitchFamily="18"/>
              <a:ea typeface="Microsoft YaHei" pitchFamily="2"/>
              <a:cs typeface="Mangal" pitchFamily="2"/>
            </a:endParaRPr>
          </a:p>
          <a:p>
            <a:pPr lvl="0" algn="just">
              <a:defRPr sz="1800"/>
            </a:pPr>
            <a:r>
              <a:rPr lang="fr-BE" sz="2400" b="0" i="0" u="none" strike="noStrike" kern="1200" spc="0" dirty="0">
                <a:ln>
                  <a:noFill/>
                </a:ln>
                <a:solidFill>
                  <a:srgbClr val="000000"/>
                </a:solidFill>
                <a:latin typeface="Calibri" pitchFamily="18"/>
                <a:ea typeface="Microsoft YaHei" pitchFamily="2"/>
                <a:cs typeface="Mangal" pitchFamily="2"/>
              </a:rPr>
              <a:t> </a:t>
            </a:r>
            <a:r>
              <a:rPr lang="fr-BE" sz="1400" dirty="0">
                <a:latin typeface="Calibri" pitchFamily="18"/>
                <a:sym typeface="Wingdings"/>
              </a:rPr>
              <a:t></a:t>
            </a:r>
            <a:r>
              <a:rPr lang="fr-BE" sz="2400" dirty="0">
                <a:latin typeface="Calibri" pitchFamily="18"/>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rPr>
              <a:t>108 </a:t>
            </a:r>
            <a:r>
              <a:rPr lang="fr-BE" sz="2400" b="0" i="0" u="none" strike="noStrike" kern="1200" spc="0" dirty="0">
                <a:ln>
                  <a:noFill/>
                </a:ln>
                <a:solidFill>
                  <a:srgbClr val="000000"/>
                </a:solidFill>
                <a:latin typeface="Calibri" pitchFamily="18"/>
                <a:ea typeface="Microsoft YaHei" pitchFamily="2"/>
                <a:cs typeface="Mangal" pitchFamily="2"/>
              </a:rPr>
              <a:t>logements gérés par l’AIS « Logement pour Tous » ;</a:t>
            </a:r>
          </a:p>
          <a:p>
            <a:pPr lvl="0" algn="just">
              <a:defRPr sz="1800"/>
            </a:pPr>
            <a:r>
              <a:rPr lang="fr-BE" sz="2400" b="0" i="0" u="none" strike="noStrike" kern="1200" spc="0" dirty="0">
                <a:ln>
                  <a:noFill/>
                </a:ln>
                <a:solidFill>
                  <a:srgbClr val="000000"/>
                </a:solidFill>
                <a:latin typeface="Calibri" pitchFamily="18"/>
                <a:ea typeface="Microsoft YaHei" pitchFamily="2"/>
                <a:cs typeface="Mangal" pitchFamily="2"/>
              </a:rPr>
              <a:t> </a:t>
            </a:r>
            <a:r>
              <a:rPr lang="fr-BE" sz="1400" dirty="0">
                <a:latin typeface="Calibri" pitchFamily="18"/>
                <a:sym typeface="Wingdings"/>
              </a:rPr>
              <a:t></a:t>
            </a:r>
            <a:r>
              <a:rPr lang="fr-BE" sz="2400" dirty="0">
                <a:latin typeface="Calibri" pitchFamily="18"/>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rPr>
              <a:t>1 </a:t>
            </a:r>
            <a:r>
              <a:rPr lang="fr-BE" sz="2400" b="0" i="0" u="none" strike="noStrike" kern="1200" spc="0" dirty="0">
                <a:ln>
                  <a:noFill/>
                </a:ln>
                <a:solidFill>
                  <a:srgbClr val="000000"/>
                </a:solidFill>
                <a:latin typeface="Calibri" pitchFamily="18"/>
                <a:ea typeface="Microsoft YaHei" pitchFamily="2"/>
                <a:cs typeface="Mangal" pitchFamily="2"/>
              </a:rPr>
              <a:t>maison gérée par l’AIS « Hector Denis » (Evere) ;</a:t>
            </a:r>
          </a:p>
          <a:p>
            <a:pPr lvl="0" algn="just">
              <a:defRPr sz="1800"/>
            </a:pPr>
            <a:r>
              <a:rPr lang="fr-BE" sz="2400" dirty="0" smtClean="0">
                <a:latin typeface="Calibri" pitchFamily="18"/>
                <a:sym typeface="Wingdings"/>
              </a:rPr>
              <a:t> </a:t>
            </a:r>
            <a:r>
              <a:rPr lang="fr-BE" sz="1400" dirty="0" smtClean="0">
                <a:latin typeface="Calibri" pitchFamily="18"/>
                <a:sym typeface="Wingdings"/>
              </a:rPr>
              <a:t></a:t>
            </a:r>
            <a:r>
              <a:rPr lang="fr-BE" sz="2400" dirty="0" smtClean="0">
                <a:latin typeface="Calibri" pitchFamily="18"/>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rPr>
              <a:t>1 </a:t>
            </a:r>
            <a:r>
              <a:rPr lang="fr-BE" sz="2400" b="0" i="0" u="none" strike="noStrike" kern="1200" spc="0" dirty="0">
                <a:ln>
                  <a:noFill/>
                </a:ln>
                <a:solidFill>
                  <a:srgbClr val="000000"/>
                </a:solidFill>
                <a:latin typeface="Calibri" pitchFamily="18"/>
                <a:ea typeface="Microsoft YaHei" pitchFamily="2"/>
                <a:cs typeface="Mangal" pitchFamily="2"/>
              </a:rPr>
              <a:t>ensemble de 5 studios gérés par le Home Baudouin</a:t>
            </a:r>
          </a:p>
          <a:p>
            <a:pPr marL="0" marR="0" lvl="0" indent="0" algn="just" rtl="0" hangingPunct="1">
              <a:lnSpc>
                <a:spcPct val="100000"/>
              </a:lnSpc>
              <a:spcBef>
                <a:spcPts val="0"/>
              </a:spcBef>
              <a:spcAft>
                <a:spcPts val="0"/>
              </a:spcAft>
              <a:buNone/>
              <a:tabLst/>
              <a:defRPr sz="1800"/>
            </a:pPr>
            <a:endParaRPr lang="fr-BE" sz="24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En </a:t>
            </a:r>
            <a:r>
              <a:rPr lang="fr-BE" sz="2400" b="0" i="0" u="none" strike="noStrike" kern="1200" spc="0" dirty="0" smtClean="0">
                <a:ln>
                  <a:noFill/>
                </a:ln>
                <a:solidFill>
                  <a:srgbClr val="000000"/>
                </a:solidFill>
                <a:latin typeface="Calibri" pitchFamily="18"/>
                <a:ea typeface="Microsoft YaHei" pitchFamily="2"/>
                <a:cs typeface="Mangal" pitchFamily="2"/>
              </a:rPr>
              <a:t>2018 </a:t>
            </a:r>
            <a:r>
              <a:rPr lang="fr-BE" sz="2400" b="0" i="0" u="none" strike="noStrike" kern="1200" spc="0" dirty="0">
                <a:ln>
                  <a:noFill/>
                </a:ln>
                <a:solidFill>
                  <a:srgbClr val="000000"/>
                </a:solidFill>
                <a:latin typeface="Calibri" pitchFamily="18"/>
                <a:ea typeface="Microsoft YaHei" pitchFamily="2"/>
                <a:cs typeface="Mangal" pitchFamily="2"/>
              </a:rPr>
              <a:t>: </a:t>
            </a:r>
            <a:endParaRPr lang="fr-BE" sz="2400" b="0" i="0" u="none" strike="noStrike" kern="1200" spc="0" dirty="0" smtClean="0">
              <a:ln>
                <a:noFill/>
              </a:ln>
              <a:solidFill>
                <a:srgbClr val="000000"/>
              </a:solidFill>
              <a:latin typeface="Calibri" pitchFamily="18"/>
              <a:ea typeface="Microsoft YaHei" pitchFamily="2"/>
              <a:cs typeface="Mangal" pitchFamily="2"/>
            </a:endParaRPr>
          </a:p>
          <a:p>
            <a:pPr lvl="0" algn="just">
              <a:defRPr sz="1800"/>
            </a:pPr>
            <a:r>
              <a:rPr lang="fr-BE" sz="2400" dirty="0">
                <a:solidFill>
                  <a:srgbClr val="000000"/>
                </a:solidFill>
                <a:latin typeface="Calibri" pitchFamily="18"/>
                <a:ea typeface="Microsoft YaHei" pitchFamily="2"/>
                <a:cs typeface="Mangal" pitchFamily="2"/>
              </a:rPr>
              <a:t> </a:t>
            </a:r>
            <a:r>
              <a:rPr lang="fr-BE" sz="1400" dirty="0">
                <a:latin typeface="Calibri" pitchFamily="18"/>
                <a:sym typeface="Wingdings"/>
              </a:rPr>
              <a:t></a:t>
            </a:r>
            <a:r>
              <a:rPr lang="fr-BE" sz="2400" dirty="0" smtClean="0">
                <a:solidFill>
                  <a:srgbClr val="000000"/>
                </a:solidFill>
                <a:latin typeface="Calibri" pitchFamily="18"/>
                <a:ea typeface="Microsoft YaHei" pitchFamily="2"/>
                <a:cs typeface="Mangal" pitchFamily="2"/>
              </a:rPr>
              <a:t> 2 nouveaux mandats de gestion ( Logement pour Tous)</a:t>
            </a:r>
            <a:endParaRPr lang="fr-BE" sz="2400" b="0" i="0" u="none" strike="noStrike" kern="1200" spc="0" dirty="0">
              <a:ln>
                <a:noFill/>
              </a:ln>
              <a:solidFill>
                <a:srgbClr val="000000"/>
              </a:solidFill>
              <a:latin typeface="Calibri" pitchFamily="18"/>
              <a:ea typeface="Microsoft YaHei" pitchFamily="2"/>
              <a:cs typeface="Mangal" pitchFamily="2"/>
            </a:endParaRPr>
          </a:p>
          <a:p>
            <a:pPr lvl="0" algn="ju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1400" dirty="0">
                <a:latin typeface="Calibri" pitchFamily="18"/>
                <a:sym typeface="Wingdings"/>
              </a:rPr>
              <a:t></a:t>
            </a:r>
            <a:r>
              <a:rPr lang="fr-BE" sz="2400" dirty="0">
                <a:latin typeface="Calibri" pitchFamily="18"/>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rPr>
              <a:t>1 immeuble inauguré</a:t>
            </a:r>
          </a:p>
          <a:p>
            <a:pPr lvl="0">
              <a:defRPr sz="1800"/>
            </a:pPr>
            <a:r>
              <a:rPr lang="fr-BE" sz="2400" dirty="0">
                <a:solidFill>
                  <a:srgbClr val="000000"/>
                </a:solidFill>
                <a:latin typeface="Calibri" pitchFamily="18"/>
                <a:ea typeface="Microsoft YaHei" pitchFamily="2"/>
                <a:cs typeface="Mangal" pitchFamily="2"/>
              </a:rPr>
              <a:t> </a:t>
            </a:r>
            <a:r>
              <a:rPr lang="fr-BE" sz="1400" dirty="0" smtClean="0">
                <a:latin typeface="Calibri" pitchFamily="18"/>
                <a:sym typeface="Wingdings"/>
              </a:rPr>
              <a:t></a:t>
            </a:r>
            <a:r>
              <a:rPr lang="fr-BE" sz="2400" dirty="0">
                <a:solidFill>
                  <a:srgbClr val="000000"/>
                </a:solidFill>
                <a:latin typeface="Calibri" pitchFamily="18"/>
                <a:ea typeface="Microsoft YaHei" pitchFamily="2"/>
                <a:sym typeface="Wingdings"/>
              </a:rPr>
              <a:t> </a:t>
            </a:r>
            <a:r>
              <a:rPr lang="fr-BE" sz="2400" dirty="0" smtClean="0">
                <a:solidFill>
                  <a:srgbClr val="000000"/>
                </a:solidFill>
                <a:latin typeface="Calibri" pitchFamily="18"/>
                <a:ea typeface="Microsoft YaHei" pitchFamily="2"/>
                <a:cs typeface="Mangal" pitchFamily="2"/>
              </a:rPr>
              <a:t>au 31/12 : </a:t>
            </a:r>
            <a:r>
              <a:rPr lang="fr-BE" sz="2400" dirty="0">
                <a:solidFill>
                  <a:srgbClr val="000000"/>
                </a:solidFill>
                <a:latin typeface="Calibri" pitchFamily="18"/>
                <a:ea typeface="Microsoft YaHei" pitchFamily="2"/>
                <a:cs typeface="Mangal" pitchFamily="2"/>
              </a:rPr>
              <a:t> </a:t>
            </a:r>
            <a:r>
              <a:rPr lang="fr-BE" sz="2400" dirty="0" smtClean="0">
                <a:solidFill>
                  <a:srgbClr val="000000"/>
                </a:solidFill>
                <a:latin typeface="Calibri" pitchFamily="18"/>
                <a:ea typeface="Microsoft YaHei" pitchFamily="2"/>
                <a:cs typeface="Mangal" pitchFamily="2"/>
              </a:rPr>
              <a:t>110 familles logées ( 399 personnes                      	                                                                    dont 250 enfants) </a:t>
            </a:r>
          </a:p>
          <a:p>
            <a:pPr marR="0" lvl="0" algn="just" rtl="0" hangingPunct="1">
              <a:lnSpc>
                <a:spcPct val="100000"/>
              </a:lnSpc>
              <a:spcBef>
                <a:spcPts val="0"/>
              </a:spcBef>
              <a:spcAft>
                <a:spcPts val="0"/>
              </a:spcAft>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Revenus des ménages logés : </a:t>
            </a:r>
          </a:p>
          <a:p>
            <a:pPr marR="0" lvl="0" algn="just" rtl="0" hangingPunct="1">
              <a:lnSpc>
                <a:spcPct val="100000"/>
              </a:lnSpc>
              <a:spcBef>
                <a:spcPts val="0"/>
              </a:spcBef>
              <a:spcAft>
                <a:spcPts val="0"/>
              </a:spcAft>
              <a:tabLst/>
              <a:defRPr sz="1800"/>
            </a:pPr>
            <a:r>
              <a:rPr lang="fr-BE" sz="2400" dirty="0" smtClean="0">
                <a:solidFill>
                  <a:srgbClr val="000000"/>
                </a:solidFill>
                <a:latin typeface="Calibri" pitchFamily="18"/>
                <a:ea typeface="Microsoft YaHei" pitchFamily="2"/>
                <a:cs typeface="Mangal" pitchFamily="2"/>
              </a:rPr>
              <a:t>     - travail = 18% - chômage = 38% - CPAS = 34% - autres = 10%</a:t>
            </a:r>
            <a:endParaRPr lang="fr-BE" sz="2400" b="0" i="0" u="none" strike="noStrike" kern="1200" spc="0" dirty="0">
              <a:ln>
                <a:noFill/>
              </a:ln>
              <a:solidFill>
                <a:srgbClr val="000000"/>
              </a:solidFill>
              <a:latin typeface="Calibri" pitchFamily="18"/>
              <a:ea typeface="Microsoft YaHei" pitchFamily="2"/>
              <a:cs typeface="Mangal" pitchFamily="2"/>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880" y="263520"/>
            <a:ext cx="1800000" cy="904615"/>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5265</TotalTime>
  <Words>1476</Words>
  <Application>Microsoft Office PowerPoint</Application>
  <PresentationFormat>Affichage à l'écran (4:3)</PresentationFormat>
  <Paragraphs>668</Paragraphs>
  <Slides>27</Slides>
  <Notes>20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pierre</cp:lastModifiedBy>
  <cp:revision>267</cp:revision>
  <cp:lastPrinted>2017-03-17T14:12:58Z</cp:lastPrinted>
  <dcterms:modified xsi:type="dcterms:W3CDTF">2019-04-23T18:55:49Z</dcterms:modified>
</cp:coreProperties>
</file>