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svm" ContentType="image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handoutMasterIdLst>
    <p:handoutMasterId r:id="rId29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20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BE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BE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BE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0E634385-D186-4C6A-B914-96709B6A4867}" type="slidenum">
              <a:t>‹N°›</a:t>
            </a:fld>
            <a:endParaRPr lang="fr-BE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708002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fr-BE"/>
          </a:p>
        </p:txBody>
      </p:sp>
      <p:sp>
        <p:nvSpPr>
          <p:cNvPr id="4" name="Espace réservé de l'en-têt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fr-BE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BE"/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fr-BE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BE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fr-BE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BE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fr-BE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370157F7-862B-4CE9-8A74-28A24C4D27B3}" type="slidenum"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56481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fr-BE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FD68046-7BB5-472F-8FEF-03E99688A849}" type="datetime1">
              <a:rPr lang="fr-BE" smtClean="0"/>
              <a:pPr lvl="0"/>
              <a:t>15-03-18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4AA9C96-6EC8-4651-BD2C-07A82525EB23}" type="slidenum"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6939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FD68046-7BB5-472F-8FEF-03E99688A849}" type="datetime1">
              <a:rPr lang="fr-BE" smtClean="0"/>
              <a:pPr lvl="0"/>
              <a:t>15-03-18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251E5DC-FB94-46D6-BB0C-F9F997788356}" type="slidenum"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7838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7400" cy="452596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596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FD68046-7BB5-472F-8FEF-03E99688A849}" type="datetime1">
              <a:rPr lang="fr-BE" smtClean="0"/>
              <a:pPr lvl="0"/>
              <a:t>15-03-18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F46675E-4E66-4EA0-B5C5-44FF86DA0595}" type="slidenum"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2896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020DA1B-F267-4091-BA0C-C4C52CD27253}" type="datetime1">
              <a:rPr lang="fr-BE" smtClean="0"/>
              <a:pPr lvl="0"/>
              <a:t>15-03-18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06442D2-5305-4D00-877C-40F431AE8335}" type="slidenum"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4252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020DA1B-F267-4091-BA0C-C4C52CD27253}" type="datetime1">
              <a:rPr lang="fr-BE" smtClean="0"/>
              <a:pPr lvl="0"/>
              <a:t>15-03-18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8D5543-6F39-4D89-B2F2-E1EBA053E82E}" type="slidenum"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0384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020DA1B-F267-4091-BA0C-C4C52CD27253}" type="datetime1">
              <a:rPr lang="fr-BE" smtClean="0"/>
              <a:pPr lvl="0"/>
              <a:t>15-03-18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888A09E-4A2B-4409-A155-766A4EA2882D}" type="slidenum"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6096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020DA1B-F267-4091-BA0C-C4C52CD27253}" type="datetime1">
              <a:rPr lang="fr-BE" smtClean="0"/>
              <a:pPr lvl="0"/>
              <a:t>15-03-18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DF849A8-4237-4845-8DE4-39D285A608A0}" type="slidenum"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3932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020DA1B-F267-4091-BA0C-C4C52CD27253}" type="datetime1">
              <a:rPr lang="fr-BE" smtClean="0"/>
              <a:pPr lvl="0"/>
              <a:t>15-03-18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DDEEAE4-E510-4F1A-8467-F3C2B60E6CBF}" type="slidenum"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0921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020DA1B-F267-4091-BA0C-C4C52CD27253}" type="datetime1">
              <a:rPr lang="fr-BE" smtClean="0"/>
              <a:pPr lvl="0"/>
              <a:t>15-03-18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51833AE-D9B4-47DB-AE88-9652DB0B30C4}" type="slidenum"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067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020DA1B-F267-4091-BA0C-C4C52CD27253}" type="datetime1">
              <a:rPr lang="fr-BE" smtClean="0"/>
              <a:pPr lvl="0"/>
              <a:t>15-03-18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0C2C1B2-7E78-49D1-A945-1038EA1BD5DA}" type="slidenum"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4536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020DA1B-F267-4091-BA0C-C4C52CD27253}" type="datetime1">
              <a:rPr lang="fr-BE" smtClean="0"/>
              <a:pPr lvl="0"/>
              <a:t>15-03-18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67B12D9-A940-4A27-9B28-7A293B1A4039}" type="slidenum"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0620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FD68046-7BB5-472F-8FEF-03E99688A849}" type="datetime1">
              <a:rPr lang="fr-BE" smtClean="0"/>
              <a:pPr lvl="0"/>
              <a:t>15-03-18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E56E970-C9A2-4B1F-A8C3-5439538E9969}" type="slidenum"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3256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020DA1B-F267-4091-BA0C-C4C52CD27253}" type="datetime1">
              <a:rPr lang="fr-BE" smtClean="0"/>
              <a:pPr lvl="0"/>
              <a:t>15-03-18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0E330C5-840A-445B-8F75-29595E7234F5}" type="slidenum"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0611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020DA1B-F267-4091-BA0C-C4C52CD27253}" type="datetime1">
              <a:rPr lang="fr-BE" smtClean="0"/>
              <a:pPr lvl="0"/>
              <a:t>15-03-18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BAD0E11-A1F1-4DBF-8F11-1CCE55AD7FA9}" type="slidenum"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3646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020DA1B-F267-4091-BA0C-C4C52CD27253}" type="datetime1">
              <a:rPr lang="fr-BE" smtClean="0"/>
              <a:pPr lvl="0"/>
              <a:t>15-03-18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32D8E4-D0CF-47E7-912E-CFF3CB1CBF9D}" type="slidenum"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2698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FD68046-7BB5-472F-8FEF-03E99688A849}" type="datetime1">
              <a:rPr lang="fr-BE" smtClean="0"/>
              <a:pPr lvl="0"/>
              <a:t>15-03-18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A009779-9C73-4346-AD4F-BC48B297C26F}" type="slidenum"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9720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FD68046-7BB5-472F-8FEF-03E99688A849}" type="datetime1">
              <a:rPr lang="fr-BE" smtClean="0"/>
              <a:pPr lvl="0"/>
              <a:t>15-03-18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9F1951C-B46B-48E2-95FA-5FD391816D82}" type="slidenum"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7378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FD68046-7BB5-472F-8FEF-03E99688A849}" type="datetime1">
              <a:rPr lang="fr-BE" smtClean="0"/>
              <a:pPr lvl="0"/>
              <a:t>15-03-18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BF49A77-1F1B-4976-9885-664CE7CFE7DC}" type="slidenum"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5420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FD68046-7BB5-472F-8FEF-03E99688A849}" type="datetime1">
              <a:rPr lang="fr-BE" smtClean="0"/>
              <a:pPr lvl="0"/>
              <a:t>15-03-18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8B20CBE-3A5D-4249-9ABA-DB09D9E74689}" type="slidenum"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4490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FD68046-7BB5-472F-8FEF-03E99688A849}" type="datetime1">
              <a:rPr lang="fr-BE" smtClean="0"/>
              <a:pPr lvl="0"/>
              <a:t>15-03-18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09CF1DB-A7DD-46D0-9055-422576013D4D}" type="slidenum"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132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FD68046-7BB5-472F-8FEF-03E99688A849}" type="datetime1">
              <a:rPr lang="fr-BE" smtClean="0"/>
              <a:pPr lvl="0"/>
              <a:t>15-03-18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46CE051-A372-46D2-957F-FD50310D88B8}" type="slidenum"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0400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FD68046-7BB5-472F-8FEF-03E99688A849}" type="datetime1">
              <a:rPr lang="fr-BE" smtClean="0"/>
              <a:pPr lvl="0"/>
              <a:t>15-03-18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9349327-CF98-4C90-9107-1E271C18CE33}" type="slidenum"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364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85799" y="2130480"/>
            <a:ext cx="7772039" cy="14695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fr-FR"/>
              <a:t>Cliquez pour éditer le format du texte-titreModifiez le style du titre</a:t>
            </a:r>
          </a:p>
        </p:txBody>
      </p:sp>
      <p:sp>
        <p:nvSpPr>
          <p:cNvPr id="3" name="Espace réservé de la date 3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fr-BE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1FD68046-7BB5-472F-8FEF-03E99688A849}" type="datetime1">
              <a:rPr lang="fr-BE"/>
              <a:pPr lvl="0"/>
              <a:t>15-03-18</a:t>
            </a:fld>
            <a:endParaRPr lang="fr-BE"/>
          </a:p>
        </p:txBody>
      </p:sp>
      <p:sp>
        <p:nvSpPr>
          <p:cNvPr id="4" name="Espace réservé du pied de page 4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fr-BE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BE"/>
          </a:p>
        </p:txBody>
      </p:sp>
      <p:sp>
        <p:nvSpPr>
          <p:cNvPr id="5" name="Espace réservé du numéro de diapositive 5"/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fr-BE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EDB8A994-49E1-4BAB-B566-D49B197381B1}" type="slidenum">
              <a:t>‹N°›</a:t>
            </a:fld>
            <a:endParaRPr lang="fr-BE"/>
          </a:p>
        </p:txBody>
      </p:sp>
      <p:sp>
        <p:nvSpPr>
          <p:cNvPr id="6" name="Espace réservé du texte 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lvl="0" algn="ctr" rtl="0" hangingPunct="1">
        <a:spcBef>
          <a:spcPts val="0"/>
        </a:spcBef>
        <a:spcAft>
          <a:spcPts val="0"/>
        </a:spcAft>
        <a:buNone/>
        <a:tabLst/>
        <a:defRPr lang="fr-FR" sz="44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</p:titleStyle>
    <p:bodyStyle>
      <a:lvl1pPr algn="l" rtl="0" hangingPunct="1">
        <a:spcBef>
          <a:spcPts val="0"/>
        </a:spcBef>
        <a:spcAft>
          <a:spcPts val="1417"/>
        </a:spcAft>
        <a:tabLst/>
        <a:defRPr lang="fr-FR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fr-FR"/>
              <a:t>Cliquez pour éditer le format du texte-titreModifiez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fr-BE"/>
              <a:t>Cliquez pour éditer le format du plan de texte</a:t>
            </a:r>
          </a:p>
          <a:p>
            <a:pPr lvl="1"/>
            <a:r>
              <a:rPr lang="fr-BE"/>
              <a:t>Second niveau de plan</a:t>
            </a:r>
          </a:p>
          <a:p>
            <a:pPr lvl="2"/>
            <a:r>
              <a:rPr lang="fr-BE"/>
              <a:t>Troisième niveau de plan</a:t>
            </a:r>
          </a:p>
          <a:p>
            <a:pPr lvl="3"/>
            <a:r>
              <a:rPr lang="fr-BE"/>
              <a:t>Quatrième niveau de plan</a:t>
            </a:r>
          </a:p>
          <a:p>
            <a:pPr lvl="4"/>
            <a:r>
              <a:rPr lang="fr-BE"/>
              <a:t>Cinquième niveau de plan</a:t>
            </a:r>
          </a:p>
          <a:p>
            <a:pPr lvl="5"/>
            <a:r>
              <a:rPr lang="fr-BE"/>
              <a:t>Sixième niveau de plan</a:t>
            </a:r>
          </a:p>
          <a:p>
            <a:pPr lvl="6"/>
            <a:r>
              <a:rPr lang="fr-BE"/>
              <a:t>Septième niveau de plan</a:t>
            </a:r>
          </a:p>
          <a:p>
            <a:pPr lvl="7"/>
            <a:r>
              <a:rPr lang="fr-BE"/>
              <a:t>Huitième niveau de plan</a:t>
            </a:r>
          </a:p>
          <a:p>
            <a:pPr lvl="0"/>
            <a:r>
              <a:rPr lang="fr-BE"/>
              <a:t>Neuvième niveau de planModifiez les styles du texte du masque</a:t>
            </a:r>
          </a:p>
          <a:p>
            <a:pPr lvl="1"/>
            <a:r>
              <a:rPr lang="fr-BE"/>
              <a:t>Deuxième niveau</a:t>
            </a:r>
          </a:p>
          <a:p>
            <a:pPr lvl="2"/>
            <a:r>
              <a:rPr lang="fr-BE"/>
              <a:t>Troisième niveau</a:t>
            </a:r>
          </a:p>
          <a:p>
            <a:pPr lvl="3"/>
            <a:r>
              <a:rPr lang="fr-BE"/>
              <a:t>Quatrième niveau</a:t>
            </a:r>
          </a:p>
          <a:p>
            <a:pPr lvl="4"/>
            <a:r>
              <a:rPr lang="fr-BE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fr-BE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E020DA1B-F267-4091-BA0C-C4C52CD27253}" type="datetime1">
              <a:rPr lang="fr-BE"/>
              <a:pPr lvl="0"/>
              <a:t>15-03-18</a:t>
            </a:fld>
            <a:endParaRPr lang="fr-BE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fr-BE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BE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fr-BE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083A02A5-CF23-4251-BCCD-6F0F631D4BB5}" type="slidenum"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lvl="0" algn="ctr" rtl="0" hangingPunct="1">
        <a:spcBef>
          <a:spcPts val="0"/>
        </a:spcBef>
        <a:spcAft>
          <a:spcPts val="0"/>
        </a:spcAft>
        <a:buNone/>
        <a:tabLst/>
        <a:defRPr lang="fr-FR" sz="44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</p:titleStyle>
    <p:bodyStyle>
      <a:lvl1pPr lvl="0">
        <a:buSzPct val="45000"/>
        <a:buFont typeface="StarSymbol"/>
        <a:buChar char="●"/>
        <a:tabLst/>
        <a:defRPr lang="fr-BE" sz="3200" b="0" i="0" u="none" strike="noStrike" spc="0">
          <a:solidFill>
            <a:srgbClr val="000000"/>
          </a:solidFill>
          <a:latin typeface="Calibri" pitchFamily="18"/>
        </a:defRPr>
      </a:lvl1pPr>
      <a:lvl2pPr lvl="1">
        <a:buSzPct val="75000"/>
        <a:buFont typeface="StarSymbol"/>
        <a:buChar char="–"/>
        <a:tabLst/>
        <a:defRPr lang="fr-BE" sz="3200" b="0" i="0" u="none" strike="noStrike" spc="0">
          <a:solidFill>
            <a:srgbClr val="000000"/>
          </a:solidFill>
          <a:latin typeface="Calibri" pitchFamily="18"/>
        </a:defRPr>
      </a:lvl2pPr>
      <a:lvl3pPr lvl="2">
        <a:buSzPct val="45000"/>
        <a:buFont typeface="StarSymbol"/>
        <a:buChar char="●"/>
        <a:tabLst/>
        <a:defRPr lang="fr-BE" sz="3200" b="0" i="0" u="none" strike="noStrike" spc="0">
          <a:solidFill>
            <a:srgbClr val="000000"/>
          </a:solidFill>
          <a:latin typeface="Calibri" pitchFamily="18"/>
        </a:defRPr>
      </a:lvl3pPr>
      <a:lvl4pPr lvl="3">
        <a:buSzPct val="75000"/>
        <a:buFont typeface="StarSymbol"/>
        <a:buChar char="–"/>
        <a:tabLst/>
        <a:defRPr lang="fr-BE" sz="3200" b="0" i="0" u="none" strike="noStrike" spc="0">
          <a:solidFill>
            <a:srgbClr val="000000"/>
          </a:solidFill>
          <a:latin typeface="Calibri" pitchFamily="18"/>
        </a:defRPr>
      </a:lvl4pPr>
      <a:lvl5pPr lvl="4">
        <a:buSzPct val="45000"/>
        <a:buFont typeface="StarSymbol"/>
        <a:buChar char="●"/>
        <a:tabLst/>
        <a:defRPr lang="fr-BE" sz="3200" b="0" i="0" u="none" strike="noStrike" spc="0">
          <a:solidFill>
            <a:srgbClr val="000000"/>
          </a:solidFill>
          <a:latin typeface="Calibri" pitchFamily="18"/>
        </a:defRPr>
      </a:lvl5pPr>
      <a:lvl6pPr lvl="5">
        <a:buSzPct val="45000"/>
        <a:buFont typeface="StarSymbol"/>
        <a:buChar char="●"/>
        <a:tabLst/>
        <a:defRPr lang="fr-BE" sz="3200" b="0" i="0" u="none" strike="noStrike" spc="0">
          <a:solidFill>
            <a:srgbClr val="000000"/>
          </a:solidFill>
          <a:latin typeface="Calibri" pitchFamily="18"/>
        </a:defRPr>
      </a:lvl6pPr>
      <a:lvl7pPr lvl="6">
        <a:buSzPct val="45000"/>
        <a:buFont typeface="StarSymbol"/>
        <a:buChar char="●"/>
        <a:tabLst/>
        <a:defRPr lang="fr-BE" sz="3200" b="0" i="0" u="none" strike="noStrike" spc="0">
          <a:solidFill>
            <a:srgbClr val="000000"/>
          </a:solidFill>
          <a:latin typeface="Calibri" pitchFamily="18"/>
        </a:defRPr>
      </a:lvl7pPr>
      <a:lvl8pPr lvl="7">
        <a:buSzPct val="45000"/>
        <a:buFont typeface="StarSymbol"/>
        <a:buChar char="●"/>
        <a:tabLst/>
        <a:defRPr lang="fr-BE" sz="3200" b="0" i="0" u="none" strike="noStrike" spc="0">
          <a:solidFill>
            <a:srgbClr val="000000"/>
          </a:solidFill>
          <a:latin typeface="Calibri" pitchFamily="18"/>
        </a:defRPr>
      </a:lvl8pPr>
      <a:lvl9pPr marL="0" marR="0" lvl="0" indent="0" algn="l" rtl="0" hangingPunct="1">
        <a:spcBef>
          <a:spcPts val="638"/>
        </a:spcBef>
        <a:spcAft>
          <a:spcPts val="1417"/>
        </a:spcAft>
        <a:buSzPct val="45000"/>
        <a:buFont typeface="Arial" pitchFamily="32"/>
        <a:buChar char="•"/>
        <a:tabLst/>
        <a:defRPr lang="fr-BE" sz="3200" b="0" i="0" u="none" strike="noStrike" spc="0">
          <a:solidFill>
            <a:srgbClr val="000000"/>
          </a:solidFill>
          <a:latin typeface="Calibri" pitchFamily="18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svm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0.svm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svm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svm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svm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svm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svm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13" Type="http://schemas.openxmlformats.org/officeDocument/2006/relationships/image" Target="../media/image37.jpg"/><Relationship Id="rId3" Type="http://schemas.openxmlformats.org/officeDocument/2006/relationships/image" Target="../media/image1.jpg"/><Relationship Id="rId7" Type="http://schemas.openxmlformats.org/officeDocument/2006/relationships/image" Target="../media/image31.png"/><Relationship Id="rId12" Type="http://schemas.openxmlformats.org/officeDocument/2006/relationships/image" Target="../media/image3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jpg"/><Relationship Id="rId15" Type="http://schemas.openxmlformats.org/officeDocument/2006/relationships/image" Target="../media/image39.png"/><Relationship Id="rId10" Type="http://schemas.openxmlformats.org/officeDocument/2006/relationships/image" Target="../media/image34.jpg"/><Relationship Id="rId4" Type="http://schemas.openxmlformats.org/officeDocument/2006/relationships/image" Target="../media/image28.jpg"/><Relationship Id="rId9" Type="http://schemas.openxmlformats.org/officeDocument/2006/relationships/image" Target="../media/image33.png"/><Relationship Id="rId14" Type="http://schemas.openxmlformats.org/officeDocument/2006/relationships/image" Target="../media/image3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svm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1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svm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812360" y="176040"/>
            <a:ext cx="1137960" cy="10990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7"/>
          <p:cNvSpPr/>
          <p:nvPr/>
        </p:nvSpPr>
        <p:spPr>
          <a:xfrm>
            <a:off x="1547640" y="176040"/>
            <a:ext cx="6599160" cy="699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BE" sz="40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RAPPORT D’ ACTIVITE 2016</a:t>
            </a:r>
          </a:p>
        </p:txBody>
      </p:sp>
      <p:sp>
        <p:nvSpPr>
          <p:cNvPr id="4" name="ZoneTexte 8"/>
          <p:cNvSpPr/>
          <p:nvPr/>
        </p:nvSpPr>
        <p:spPr>
          <a:xfrm>
            <a:off x="1899360" y="6032160"/>
            <a:ext cx="6041519" cy="456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BE" sz="24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ASSEMBLEE GENERALE DU 27 AVRIL 2017</a:t>
            </a:r>
          </a:p>
        </p:txBody>
      </p:sp>
      <p:pic>
        <p:nvPicPr>
          <p:cNvPr id="5" name="Image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123640" y="924840"/>
            <a:ext cx="5060520" cy="4941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968960" y="183960"/>
            <a:ext cx="831239" cy="755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07880" y="304920"/>
            <a:ext cx="2104560" cy="9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Tableau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640" y="1700639"/>
            <a:ext cx="6467399" cy="4031999"/>
          </a:xfrm>
          <a:prstGeom prst="rect">
            <a:avLst/>
          </a:pr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812360" y="176040"/>
            <a:ext cx="1137960" cy="109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Tableau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800" y="1628639"/>
            <a:ext cx="7560000" cy="3918600"/>
          </a:xfrm>
          <a:prstGeom prst="rect">
            <a:avLst/>
          </a:pr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52880" y="351360"/>
            <a:ext cx="2104560" cy="92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812360" y="176040"/>
            <a:ext cx="1137960" cy="109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95640" y="188640"/>
            <a:ext cx="2104560" cy="9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771640" y="494640"/>
            <a:ext cx="4680000" cy="821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BE" sz="24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Réunions de locataires – Education au logement</a:t>
            </a:r>
          </a:p>
        </p:txBody>
      </p:sp>
      <p:sp>
        <p:nvSpPr>
          <p:cNvPr id="5" name="ZoneTexte 4"/>
          <p:cNvSpPr/>
          <p:nvPr/>
        </p:nvSpPr>
        <p:spPr>
          <a:xfrm>
            <a:off x="395640" y="1351800"/>
            <a:ext cx="8391960" cy="4113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45000"/>
              <a:buFont typeface="StarSymbol"/>
              <a:buChar char="-"/>
              <a:tabLst/>
              <a:defRPr sz="1800"/>
            </a:pPr>
            <a:r>
              <a:rPr lang="fr-BE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Cinq réunions de locataires organisées en 2016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45000"/>
              <a:buFont typeface="StarSymbol"/>
              <a:buChar char="-"/>
              <a:tabLst/>
              <a:defRPr sz="1800"/>
            </a:pPr>
            <a:r>
              <a:rPr lang="fr-BE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40 visites à domicile dans 19 immeubles différents   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BE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  </a:t>
            </a:r>
            <a:r>
              <a:rPr lang="fr-BE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 </a:t>
            </a:r>
            <a:r>
              <a:rPr lang="fr-BE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Wingdings" pitchFamily="18"/>
                <a:ea typeface="Microsoft YaHei" pitchFamily="2"/>
                <a:cs typeface="Mangal" pitchFamily="2"/>
              </a:rPr>
              <a:t></a:t>
            </a:r>
            <a:r>
              <a:rPr lang="fr-BE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fr-BE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généralement aux nouveaux locataires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BE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   </a:t>
            </a:r>
            <a:r>
              <a:rPr lang="fr-BE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Wingdings" pitchFamily="18"/>
                <a:ea typeface="Microsoft YaHei" pitchFamily="2"/>
                <a:cs typeface="Mangal" pitchFamily="2"/>
              </a:rPr>
              <a:t></a:t>
            </a:r>
            <a:r>
              <a:rPr lang="fr-BE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essentiellement auprès des locataires les plus problématiques.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45000"/>
              <a:buFont typeface="StarSymbol"/>
              <a:buChar char="-"/>
              <a:tabLst/>
              <a:defRPr sz="1800"/>
            </a:pPr>
            <a:r>
              <a:rPr lang="fr-BE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Un suivi est assuré concernant</a:t>
            </a:r>
          </a:p>
          <a:p>
            <a:pPr marL="0" marR="0" lvl="2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45000"/>
              <a:buFont typeface="StarSymbol"/>
              <a:buChar char="-"/>
              <a:tabLst/>
              <a:defRPr sz="1800"/>
            </a:pPr>
            <a:r>
              <a:rPr lang="fr-BE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occupation : ventilation, chauffage, nuisibles</a:t>
            </a:r>
          </a:p>
          <a:p>
            <a:pPr marL="0" marR="0" lvl="2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45000"/>
              <a:buFont typeface="StarSymbol"/>
              <a:buChar char="-"/>
              <a:tabLst/>
              <a:defRPr sz="1800"/>
            </a:pPr>
            <a:r>
              <a:rPr lang="fr-BE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suivi des décomptes de charges</a:t>
            </a:r>
          </a:p>
          <a:p>
            <a:pPr marL="0" marR="0" lvl="2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45000"/>
              <a:buFont typeface="StarSymbol"/>
              <a:buChar char="-"/>
              <a:tabLst/>
              <a:defRPr sz="1800"/>
            </a:pPr>
            <a:r>
              <a:rPr lang="fr-BE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suivi des consommations d’énergie et d’eau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BE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- Locataires de Rénovassistance : 9 suivis individuels - 4 pour entretiens du logement, 3 pour consommation d’eau et 2 pour consommation d’énergie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812360" y="176040"/>
            <a:ext cx="1137960" cy="109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Tableau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639" y="277560"/>
            <a:ext cx="6912000" cy="6467399"/>
          </a:xfrm>
          <a:prstGeom prst="rect">
            <a:avLst/>
          </a:pr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812360" y="176040"/>
            <a:ext cx="1137960" cy="109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Tableau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9" y="548640"/>
            <a:ext cx="6408000" cy="5380920"/>
          </a:xfrm>
          <a:prstGeom prst="rect">
            <a:avLst/>
          </a:pr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812360" y="176040"/>
            <a:ext cx="1137960" cy="109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Tableau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40" y="260640"/>
            <a:ext cx="6840000" cy="6340680"/>
          </a:xfrm>
          <a:prstGeom prst="rect">
            <a:avLst/>
          </a:pr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812360" y="176040"/>
            <a:ext cx="1137960" cy="109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Tableau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640" y="836640"/>
            <a:ext cx="6983999" cy="5164920"/>
          </a:xfrm>
          <a:prstGeom prst="rect">
            <a:avLst/>
          </a:pr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074439" y="181440"/>
            <a:ext cx="976319" cy="9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Tableau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719" y="404640"/>
            <a:ext cx="7632000" cy="6146640"/>
          </a:xfrm>
          <a:prstGeom prst="rect">
            <a:avLst/>
          </a:pr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005680" y="0"/>
            <a:ext cx="1137960" cy="10990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1"/>
          <p:cNvSpPr/>
          <p:nvPr/>
        </p:nvSpPr>
        <p:spPr>
          <a:xfrm>
            <a:off x="899279" y="582480"/>
            <a:ext cx="7675200" cy="5851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BE" sz="1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Trésorerie et perspectives financières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fr-BE" sz="1800" b="0" i="0" u="none" strike="noStrike" kern="1200" spc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B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Tout budget dépend de situations :</a:t>
            </a:r>
          </a:p>
          <a:p>
            <a:pPr marL="0" marR="0" lvl="1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45000"/>
              <a:buFont typeface="StarSymbol"/>
              <a:buChar char="-"/>
              <a:tabLst/>
              <a:defRPr sz="1800"/>
            </a:pPr>
            <a:r>
              <a:rPr lang="fr-B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connues avec évolution prévisible ( ex : amortissements)</a:t>
            </a:r>
          </a:p>
          <a:p>
            <a:pPr marL="0" marR="0" lvl="1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45000"/>
              <a:buFont typeface="StarSymbol"/>
              <a:buChar char="-"/>
              <a:tabLst/>
              <a:defRPr sz="1800"/>
            </a:pPr>
            <a:r>
              <a:rPr lang="fr-B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connues avec évolution plus ou moins aléatoire (ex :  intérêts)</a:t>
            </a:r>
          </a:p>
          <a:p>
            <a:pPr marL="45720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B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-    à fortes variations possibles ( ex : frais d’entretien des immeubles)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fr-BE" sz="1800" b="1" i="0" u="none" strike="noStrike" kern="1200" spc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45000"/>
              <a:buFont typeface="Arial" pitchFamily="32"/>
              <a:buChar char="•"/>
              <a:tabLst/>
              <a:defRPr sz="1800"/>
            </a:pPr>
            <a:r>
              <a:rPr lang="fr-BE" sz="1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Budget comptable</a:t>
            </a:r>
          </a:p>
          <a:p>
            <a:pPr marL="0" marR="0" lvl="1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45000"/>
              <a:buFont typeface="StarSymbol"/>
              <a:buChar char="-"/>
              <a:tabLst/>
              <a:defRPr sz="1800"/>
            </a:pPr>
            <a:r>
              <a:rPr lang="fr-B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Les règles de prudence  amènent  à proposer un budget en perte.</a:t>
            </a:r>
          </a:p>
          <a:p>
            <a:pPr marL="0" marR="0" lvl="1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45000"/>
              <a:buFont typeface="StarSymbol"/>
              <a:buChar char="-"/>
              <a:tabLst/>
              <a:defRPr sz="1800"/>
            </a:pPr>
            <a:r>
              <a:rPr lang="fr-B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Le Fonds Social de l’asbl est suffisant pour absorber cette perte si elle devait se vérifier.</a:t>
            </a:r>
          </a:p>
          <a:p>
            <a:pPr marL="0" marR="0" lvl="1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45000"/>
              <a:buFont typeface="StarSymbol"/>
              <a:buChar char="-"/>
              <a:tabLst/>
              <a:defRPr sz="1800"/>
            </a:pPr>
            <a:r>
              <a:rPr lang="fr-B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La perte envisagée serait inférieure au total du résultat reporté (bénéficiaire) apparaissant au bilan.</a:t>
            </a:r>
          </a:p>
          <a:p>
            <a:pPr marL="45720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fr-BE" sz="1800" b="0" i="0" u="none" strike="noStrike" kern="1200" spc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45000"/>
              <a:buFont typeface="Arial" pitchFamily="32"/>
              <a:buChar char="•"/>
              <a:tabLst/>
              <a:defRPr sz="1800"/>
            </a:pPr>
            <a:r>
              <a:rPr lang="fr-BE" sz="1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Budget financier</a:t>
            </a:r>
          </a:p>
          <a:p>
            <a:pPr marL="45720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B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-    L’analyse des besoins  montre que les dépenses  envisagées en 2017  </a:t>
            </a:r>
          </a:p>
          <a:p>
            <a:pPr marL="45720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B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      seront assurées par la trésorerie courante.</a:t>
            </a:r>
          </a:p>
          <a:p>
            <a:pPr marL="45720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B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-    Une analyse sur deux ans ( non reprise dans le rapport) indique que         </a:t>
            </a:r>
          </a:p>
          <a:p>
            <a:pPr marL="45720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B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     de nouveaux moyens pourraient être nécessaires fin 2018/début 2019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fr-BE" sz="1800" b="0" i="0" u="none" strike="noStrike" kern="1200" spc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BE" sz="1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Garantie des prêts  </a:t>
            </a:r>
            <a:r>
              <a:rPr lang="fr-B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: par loyers AIS  et Fondation Pro-Renovassistance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812360" y="176040"/>
            <a:ext cx="1137960" cy="10990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1"/>
          <p:cNvSpPr/>
          <p:nvPr/>
        </p:nvSpPr>
        <p:spPr>
          <a:xfrm>
            <a:off x="130320" y="548640"/>
            <a:ext cx="8964000" cy="5425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BE" sz="24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Faits marquants et perspectives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fr-BE" sz="2400" b="0" i="0" u="none" strike="noStrike" kern="1200" spc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BE" sz="1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SENS SOCIAL ET PROFESSIONNALISME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fr-BE" sz="2400" b="1" i="0" u="none" strike="noStrike" kern="1200" spc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BE" sz="1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        </a:t>
            </a:r>
            <a:r>
              <a:rPr lang="fr-BE" sz="20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- croissance raisonnée                                              - bénévoles  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fr-BE" sz="2000" b="1" i="0" u="none" strike="noStrike" kern="1200" spc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BE" sz="20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        - clonage de notre action                                         - dédoublement des fonctions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fr-BE" sz="2000" b="1" i="0" u="none" strike="noStrike" kern="1200" spc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BE" sz="20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        - acquisition à bas prix                                             </a:t>
            </a:r>
            <a:r>
              <a:rPr lang="fr-B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- </a:t>
            </a:r>
            <a:r>
              <a:rPr lang="fr-BE" sz="20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élargissement du CA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fr-BE" sz="2000" b="0" i="0" u="none" strike="noStrike" kern="1200" spc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BE" sz="20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                                         - nouvelles pistes de financement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fr-BE" sz="2400" b="0" i="0" u="none" strike="noStrike" kern="1200" spc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fr-BE" sz="2400" b="0" i="0" u="none" strike="noStrike" kern="1200" spc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fr-BE" sz="2400" b="0" i="0" u="none" strike="noStrike" kern="1200" spc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fr-BE" sz="2400" b="0" i="0" u="none" strike="noStrike" kern="1200" spc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fr-BE" sz="2400" b="0" i="0" u="none" strike="noStrike" kern="1200" spc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907320" y="3717000"/>
            <a:ext cx="1809360" cy="2733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95640" y="4663800"/>
            <a:ext cx="2733480" cy="1819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005680" y="0"/>
            <a:ext cx="1137960" cy="109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1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812360" y="176040"/>
            <a:ext cx="1137960" cy="109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 rot="712800">
            <a:off x="-151776" y="3414268"/>
            <a:ext cx="3563640" cy="11037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/>
          <p:cNvSpPr/>
          <p:nvPr/>
        </p:nvSpPr>
        <p:spPr>
          <a:xfrm>
            <a:off x="3178800" y="365040"/>
            <a:ext cx="2849400" cy="456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BE" sz="24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Relations extérieures</a:t>
            </a:r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164040" y="3023640"/>
            <a:ext cx="1475999" cy="14759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7"/>
          <p:cNvSpPr/>
          <p:nvPr/>
        </p:nvSpPr>
        <p:spPr>
          <a:xfrm>
            <a:off x="4502880" y="3578400"/>
            <a:ext cx="2735280" cy="3646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BE" sz="1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Community Land Trust Bxl</a:t>
            </a:r>
          </a:p>
        </p:txBody>
      </p:sp>
      <p:sp>
        <p:nvSpPr>
          <p:cNvPr id="7" name="AutoShape 12"/>
          <p:cNvSpPr/>
          <p:nvPr/>
        </p:nvSpPr>
        <p:spPr>
          <a:xfrm>
            <a:off x="155520" y="-174600"/>
            <a:ext cx="1437840" cy="3711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B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AutoShape 14"/>
          <p:cNvSpPr/>
          <p:nvPr/>
        </p:nvSpPr>
        <p:spPr>
          <a:xfrm>
            <a:off x="307800" y="-22320"/>
            <a:ext cx="1437840" cy="3711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B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9" name="Picture 17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 rot="1052400">
            <a:off x="4818970" y="5708882"/>
            <a:ext cx="3874680" cy="508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14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 rot="429000">
            <a:off x="5441276" y="2455457"/>
            <a:ext cx="3170160" cy="955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 rot="1731000">
            <a:off x="63322" y="6907042"/>
            <a:ext cx="3258360" cy="78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7026480" y="4139640"/>
            <a:ext cx="1344960" cy="979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6"/>
          <p:cNvPicPr>
            <a:picLocks noChangeAspect="1"/>
          </p:cNvPicPr>
          <p:nvPr/>
        </p:nvPicPr>
        <p:blipFill>
          <a:blip r:embed="rId10">
            <a:lum/>
            <a:alphaModFix/>
          </a:blip>
          <a:srcRect/>
          <a:stretch>
            <a:fillRect/>
          </a:stretch>
        </p:blipFill>
        <p:spPr>
          <a:xfrm>
            <a:off x="492120" y="4358520"/>
            <a:ext cx="2599920" cy="599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8"/>
          <p:cNvPicPr>
            <a:picLocks noChangeAspect="1"/>
          </p:cNvPicPr>
          <p:nvPr/>
        </p:nvPicPr>
        <p:blipFill>
          <a:blip r:embed="rId11">
            <a:lum/>
            <a:alphaModFix/>
          </a:blip>
          <a:srcRect/>
          <a:stretch>
            <a:fillRect/>
          </a:stretch>
        </p:blipFill>
        <p:spPr>
          <a:xfrm>
            <a:off x="2538000" y="5613120"/>
            <a:ext cx="2570760" cy="1176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5"/>
          <p:cNvPicPr>
            <a:picLocks noChangeAspect="1"/>
          </p:cNvPicPr>
          <p:nvPr/>
        </p:nvPicPr>
        <p:blipFill>
          <a:blip r:embed="rId12">
            <a:lum/>
            <a:alphaModFix/>
          </a:blip>
          <a:srcRect/>
          <a:stretch>
            <a:fillRect/>
          </a:stretch>
        </p:blipFill>
        <p:spPr>
          <a:xfrm>
            <a:off x="4446720" y="4245840"/>
            <a:ext cx="1964880" cy="702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6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155520" y="1452960"/>
            <a:ext cx="2717280" cy="558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7"/>
          <p:cNvPicPr>
            <a:picLocks noChangeAspect="1"/>
          </p:cNvPicPr>
          <p:nvPr/>
        </p:nvPicPr>
        <p:blipFill>
          <a:blip r:embed="rId14">
            <a:lum/>
            <a:alphaModFix/>
          </a:blip>
          <a:srcRect/>
          <a:stretch>
            <a:fillRect/>
          </a:stretch>
        </p:blipFill>
        <p:spPr>
          <a:xfrm>
            <a:off x="5429160" y="1590840"/>
            <a:ext cx="2269800" cy="841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4"/>
          <p:cNvPicPr>
            <a:picLocks noChangeAspect="1"/>
          </p:cNvPicPr>
          <p:nvPr/>
        </p:nvPicPr>
        <p:blipFill>
          <a:blip r:embed="rId15">
            <a:lum/>
            <a:alphaModFix/>
          </a:blip>
          <a:srcRect/>
          <a:stretch>
            <a:fillRect/>
          </a:stretch>
        </p:blipFill>
        <p:spPr>
          <a:xfrm>
            <a:off x="3376800" y="1590840"/>
            <a:ext cx="1304280" cy="1304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812360" y="176040"/>
            <a:ext cx="1137960" cy="10990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1"/>
          <p:cNvSpPr/>
          <p:nvPr/>
        </p:nvSpPr>
        <p:spPr>
          <a:xfrm>
            <a:off x="2411640" y="209520"/>
            <a:ext cx="3671999" cy="456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BE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Organisation - Réalisations</a:t>
            </a:r>
          </a:p>
        </p:txBody>
      </p:sp>
      <p:sp>
        <p:nvSpPr>
          <p:cNvPr id="4" name="ZoneTexte 2"/>
          <p:cNvSpPr/>
          <p:nvPr/>
        </p:nvSpPr>
        <p:spPr>
          <a:xfrm>
            <a:off x="515520" y="739080"/>
            <a:ext cx="8410680" cy="5788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45000"/>
              <a:buFont typeface="StarSymbol"/>
              <a:buChar char="-"/>
              <a:tabLst/>
              <a:defRPr sz="1800"/>
            </a:pPr>
            <a:r>
              <a:rPr lang="fr-BE" sz="2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Journée de réflexion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45000"/>
              <a:buFont typeface="StarSymbol"/>
              <a:buChar char="-"/>
              <a:tabLst/>
              <a:defRPr sz="1800"/>
            </a:pPr>
            <a:r>
              <a:rPr lang="fr-BE" sz="2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Commission « financement »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45000"/>
              <a:buFont typeface="StarSymbol"/>
              <a:buChar char="-"/>
              <a:tabLst/>
              <a:defRPr sz="1800"/>
            </a:pPr>
            <a:r>
              <a:rPr lang="fr-BE" sz="2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Nouveaux administrateurs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45000"/>
              <a:buFont typeface="StarSymbol"/>
              <a:buChar char="-"/>
              <a:tabLst/>
              <a:defRPr sz="1800"/>
            </a:pPr>
            <a:r>
              <a:rPr lang="fr-BE" sz="2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Journée festive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45000"/>
              <a:buFont typeface="StarSymbol"/>
              <a:buChar char="-"/>
              <a:tabLst/>
              <a:defRPr sz="1800"/>
            </a:pPr>
            <a:r>
              <a:rPr lang="fr-BE" sz="2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Hébergement de réfugiés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45000"/>
              <a:buFont typeface="StarSymbol"/>
              <a:buChar char="-"/>
              <a:tabLst/>
              <a:defRPr sz="1800"/>
            </a:pPr>
            <a:r>
              <a:rPr lang="fr-BE" sz="2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Classement « virtuel »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45000"/>
              <a:buFont typeface="StarSymbol"/>
              <a:buChar char="-"/>
              <a:tabLst/>
              <a:defRPr sz="1800"/>
            </a:pPr>
            <a:r>
              <a:rPr lang="fr-BE" sz="2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Examen d’un projet pilote régional en matière d’énergie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45000"/>
              <a:buFont typeface="StarSymbol"/>
              <a:buChar char="-"/>
              <a:tabLst/>
              <a:defRPr sz="1800"/>
            </a:pPr>
            <a:r>
              <a:rPr lang="fr-BE" sz="2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Révision des contrats d’assurances « responsabilité civile »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45000"/>
              <a:buFont typeface="StarSymbol"/>
              <a:buChar char="-"/>
              <a:tabLst/>
              <a:defRPr sz="1800"/>
            </a:pPr>
            <a:r>
              <a:rPr lang="fr-BE" sz="2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Analyse de l’évolution des coûts et délais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45000"/>
              <a:buFont typeface="StarSymbol"/>
              <a:buChar char="-"/>
              <a:tabLst/>
              <a:defRPr sz="1800"/>
            </a:pPr>
            <a:r>
              <a:rPr lang="fr-BE" sz="2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Nouveaux roll-up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45000"/>
              <a:buFont typeface="StarSymbol"/>
              <a:buChar char="-"/>
              <a:tabLst/>
              <a:defRPr sz="1800"/>
            </a:pPr>
            <a:r>
              <a:rPr lang="fr-BE" sz="2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Dossiers acceptés par la Fondation Nif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45000"/>
              <a:buFont typeface="StarSymbol"/>
              <a:buChar char="-"/>
              <a:tabLst/>
              <a:defRPr sz="1800"/>
            </a:pPr>
            <a:r>
              <a:rPr lang="fr-BE" sz="2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Projet primé dans le cadre « Be.Exemplary »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45000"/>
              <a:buFont typeface="StarSymbol"/>
              <a:buChar char="-"/>
              <a:tabLst/>
              <a:defRPr sz="1800"/>
            </a:pPr>
            <a:r>
              <a:rPr lang="fr-BE" sz="2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Recherche de nouveaux entrepreneurs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45000"/>
              <a:buFont typeface="StarSymbol"/>
              <a:buChar char="-"/>
              <a:tabLst/>
              <a:defRPr sz="1800"/>
            </a:pPr>
            <a:r>
              <a:rPr lang="fr-BE" sz="2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Contacts avec « Infirmiers de rue »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45000"/>
              <a:buFont typeface="StarSymbol"/>
              <a:buChar char="-"/>
              <a:tabLst/>
              <a:defRPr sz="1800"/>
            </a:pPr>
            <a:r>
              <a:rPr lang="fr-BE" sz="2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Nouvelle page Facebook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45000"/>
              <a:buFont typeface="StarSymbol"/>
              <a:buChar char="-"/>
              <a:tabLst/>
              <a:defRPr sz="1800"/>
            </a:pPr>
            <a:r>
              <a:rPr lang="fr-BE" sz="2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Travaux d’isolation et de rafraîchissement  de façades pour des immeubles rénovés et encore sous contrat pour plus de 25 ans.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812360" y="0"/>
            <a:ext cx="1137960" cy="10990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263880"/>
            <a:ext cx="9143640" cy="456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-914039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BE" sz="24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Conseil d’administration</a:t>
            </a:r>
          </a:p>
        </p:txBody>
      </p:sp>
      <p:pic>
        <p:nvPicPr>
          <p:cNvPr id="4" name="Tableau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360" y="1113119"/>
            <a:ext cx="8258040" cy="4846320"/>
          </a:xfrm>
          <a:prstGeom prst="rect">
            <a:avLst/>
          </a:pr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</p:pic>
      <p:sp>
        <p:nvSpPr>
          <p:cNvPr id="5" name="ZoneTexte 4"/>
          <p:cNvSpPr/>
          <p:nvPr/>
        </p:nvSpPr>
        <p:spPr>
          <a:xfrm>
            <a:off x="313200" y="5751360"/>
            <a:ext cx="8517600" cy="776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0" rIns="90000" bIns="45000" anchor="t" anchorCtr="0" compatLnSpc="0">
            <a:spAutoFit/>
          </a:bodyPr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45000"/>
              <a:buFont typeface="Arial" pitchFamily="32"/>
              <a:buChar char="•"/>
              <a:tabLst/>
              <a:defRPr sz="1800"/>
            </a:pPr>
            <a:r>
              <a:rPr lang="fr-BE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Les nouveaux administrateurs et ceux dont le mandat vient à échéance se présentent à vos suffrages (mandat de deux ans)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971480" y="0"/>
            <a:ext cx="1137960" cy="10990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630000" y="1119960"/>
            <a:ext cx="7920360" cy="1919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BE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Le commissaire aux comptes, la s.c.r.l. Fallon, Chainiaux, Cludts, Garny &amp; Cie, rue de Jausse 49 à 5100 Naninne, représentée par Olivier Ronsmans, a été désigné par l’assemblée générale de 2015 pour 3 ans  et son mandat expire à l’issue de l’assemblée générale de 2018.</a:t>
            </a:r>
          </a:p>
        </p:txBody>
      </p:sp>
      <p:sp>
        <p:nvSpPr>
          <p:cNvPr id="4" name="Rectangle 3"/>
          <p:cNvSpPr/>
          <p:nvPr/>
        </p:nvSpPr>
        <p:spPr>
          <a:xfrm>
            <a:off x="-34200" y="260640"/>
            <a:ext cx="9143640" cy="456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BE" sz="24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Commissaire aux comptes</a:t>
            </a:r>
          </a:p>
        </p:txBody>
      </p:sp>
      <p:sp>
        <p:nvSpPr>
          <p:cNvPr id="5" name="Rectangle 4"/>
          <p:cNvSpPr/>
          <p:nvPr/>
        </p:nvSpPr>
        <p:spPr>
          <a:xfrm>
            <a:off x="683640" y="4221000"/>
            <a:ext cx="8103960" cy="1919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BE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Les rapport annuel, comptes, bilan, budget comptable et budget  de trésorerie sont soumis à l’approbation de l’Assemblée Générale.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BE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Il est également proposé à l’Assemblée de donner décharges aux administrateurs et commissaire.</a:t>
            </a:r>
          </a:p>
        </p:txBody>
      </p:sp>
      <p:sp>
        <p:nvSpPr>
          <p:cNvPr id="6" name="Rectangle 6"/>
          <p:cNvSpPr/>
          <p:nvPr/>
        </p:nvSpPr>
        <p:spPr>
          <a:xfrm>
            <a:off x="27360" y="3612960"/>
            <a:ext cx="9143640" cy="456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BE" sz="24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Approbation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812360" y="176040"/>
            <a:ext cx="1137960" cy="109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67640" y="476640"/>
            <a:ext cx="3035520" cy="314711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2"/>
          <p:cNvSpPr/>
          <p:nvPr/>
        </p:nvSpPr>
        <p:spPr>
          <a:xfrm>
            <a:off x="2988000" y="1412640"/>
            <a:ext cx="5688360" cy="2649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BE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Sans l’aide des très nombreuses personnes qui font confiance à l’asbl  et la soutiennent, il ne serait pas possible de loger dignement 100 familles en situation précaire  (130 adultes et 185 enfants).  </a:t>
            </a:r>
          </a:p>
        </p:txBody>
      </p:sp>
      <p:sp>
        <p:nvSpPr>
          <p:cNvPr id="5" name="ZoneTexte 4"/>
          <p:cNvSpPr/>
          <p:nvPr/>
        </p:nvSpPr>
        <p:spPr>
          <a:xfrm>
            <a:off x="322560" y="4113720"/>
            <a:ext cx="8352719" cy="13701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BE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Les besoins en logements de qualité  à loyers accessibles sont loin d’être satisfaits et l’asbl continuera, avec votre aide, à développer  des projets de rénovation.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812360" y="176040"/>
            <a:ext cx="1137960" cy="10990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1"/>
          <p:cNvSpPr/>
          <p:nvPr/>
        </p:nvSpPr>
        <p:spPr>
          <a:xfrm>
            <a:off x="2801520" y="263880"/>
            <a:ext cx="3541320" cy="456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BE" sz="24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Projets en travaux en 2016</a:t>
            </a:r>
          </a:p>
        </p:txBody>
      </p:sp>
      <p:pic>
        <p:nvPicPr>
          <p:cNvPr id="4" name="Image 7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751000" y="3871440"/>
            <a:ext cx="3274200" cy="235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8"/>
          <p:cNvSpPr/>
          <p:nvPr/>
        </p:nvSpPr>
        <p:spPr>
          <a:xfrm>
            <a:off x="3159000" y="1021319"/>
            <a:ext cx="2862720" cy="3646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BE" sz="1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Rue Rogier, 19 - Schaerbeek</a:t>
            </a:r>
          </a:p>
        </p:txBody>
      </p:sp>
      <p:sp>
        <p:nvSpPr>
          <p:cNvPr id="6" name="ZoneTexte 9"/>
          <p:cNvSpPr/>
          <p:nvPr/>
        </p:nvSpPr>
        <p:spPr>
          <a:xfrm>
            <a:off x="1475640" y="2997000"/>
            <a:ext cx="45360" cy="368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B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Rectangle 10"/>
          <p:cNvSpPr/>
          <p:nvPr/>
        </p:nvSpPr>
        <p:spPr>
          <a:xfrm>
            <a:off x="302040" y="3200040"/>
            <a:ext cx="2902680" cy="3646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BE" sz="1800" b="1" i="0" u="sng" strike="noStrike" kern="1200" spc="0">
                <a:ln>
                  <a:noFill/>
                </a:ln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angal" pitchFamily="2"/>
              </a:rPr>
              <a:t>Rue Louis Hap 83 - Etterbeek</a:t>
            </a:r>
          </a:p>
        </p:txBody>
      </p:sp>
      <p:sp>
        <p:nvSpPr>
          <p:cNvPr id="8" name="ZoneTexte 12"/>
          <p:cNvSpPr/>
          <p:nvPr/>
        </p:nvSpPr>
        <p:spPr>
          <a:xfrm>
            <a:off x="5700600" y="3200040"/>
            <a:ext cx="3452759" cy="3646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BE" sz="1800" b="1" i="0" u="sng" strike="noStrike" kern="1200" spc="0">
                <a:ln>
                  <a:noFill/>
                </a:ln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angal" pitchFamily="2"/>
              </a:rPr>
              <a:t>Rue d'Anethan 15-17 - Schaerbeek</a:t>
            </a:r>
          </a:p>
        </p:txBody>
      </p:sp>
      <p:pic>
        <p:nvPicPr>
          <p:cNvPr id="9" name="Image 6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498119" y="1630079"/>
            <a:ext cx="2047680" cy="2733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11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663480" y="3682079"/>
            <a:ext cx="2179800" cy="2733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ombre de projets réalisés 1992-2016  (35 immeubles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32840" y="1124640"/>
            <a:ext cx="8856360" cy="48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sz="2000" b="1"/>
              <a:t>Nombre de projets réalisés 1992-2016  (35 immeubles)</a:t>
            </a:r>
          </a:p>
        </p:txBody>
      </p:sp>
      <p:sp>
        <p:nvSpPr>
          <p:cNvPr id="4" name="ZoneTexte 2"/>
          <p:cNvSpPr/>
          <p:nvPr/>
        </p:nvSpPr>
        <p:spPr>
          <a:xfrm rot="2404200">
            <a:off x="7302286" y="4658674"/>
            <a:ext cx="1151640" cy="395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BE" sz="20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en cours</a:t>
            </a:r>
          </a:p>
        </p:txBody>
      </p:sp>
      <p:pic>
        <p:nvPicPr>
          <p:cNvPr id="5" name="Image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851240" y="116640"/>
            <a:ext cx="1137960" cy="1099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549400" y="40320"/>
            <a:ext cx="1137960" cy="10990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1"/>
          <p:cNvSpPr/>
          <p:nvPr/>
        </p:nvSpPr>
        <p:spPr>
          <a:xfrm>
            <a:off x="675360" y="6025320"/>
            <a:ext cx="2363039" cy="63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BE" sz="1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av. d'Itterbeek 175-177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BE" sz="1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Anderlecht</a:t>
            </a:r>
          </a:p>
        </p:txBody>
      </p:sp>
      <p:sp>
        <p:nvSpPr>
          <p:cNvPr id="4" name="ZoneTexte 2"/>
          <p:cNvSpPr/>
          <p:nvPr/>
        </p:nvSpPr>
        <p:spPr>
          <a:xfrm>
            <a:off x="6823799" y="3137759"/>
            <a:ext cx="1907280" cy="63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BE" sz="1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av. H. Hamoir 124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BE" sz="1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    Schaerbeek</a:t>
            </a:r>
          </a:p>
        </p:txBody>
      </p:sp>
      <p:sp>
        <p:nvSpPr>
          <p:cNvPr id="5" name="Rectangle 3"/>
          <p:cNvSpPr/>
          <p:nvPr/>
        </p:nvSpPr>
        <p:spPr>
          <a:xfrm>
            <a:off x="3684959" y="3317759"/>
            <a:ext cx="1951560" cy="63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BE" sz="1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bld Van Haelen 54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BE" sz="1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         Forest</a:t>
            </a:r>
          </a:p>
        </p:txBody>
      </p:sp>
      <p:sp>
        <p:nvSpPr>
          <p:cNvPr id="6" name="ZoneTexte 7"/>
          <p:cNvSpPr/>
          <p:nvPr/>
        </p:nvSpPr>
        <p:spPr>
          <a:xfrm>
            <a:off x="716760" y="3141000"/>
            <a:ext cx="1582919" cy="63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BE" sz="1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rue Dekens 37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BE" sz="1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  Etterbeek</a:t>
            </a:r>
          </a:p>
        </p:txBody>
      </p:sp>
      <p:pic>
        <p:nvPicPr>
          <p:cNvPr id="7" name="Image 8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40520" y="764640"/>
            <a:ext cx="1532519" cy="2316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9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003440" y="764640"/>
            <a:ext cx="1453680" cy="2316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11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401760" y="3981600"/>
            <a:ext cx="2910240" cy="193823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ZoneTexte 13"/>
          <p:cNvSpPr/>
          <p:nvPr/>
        </p:nvSpPr>
        <p:spPr>
          <a:xfrm>
            <a:off x="3687479" y="174240"/>
            <a:ext cx="1892160" cy="395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BE" sz="20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Projets engagés</a:t>
            </a:r>
          </a:p>
        </p:txBody>
      </p:sp>
      <p:pic>
        <p:nvPicPr>
          <p:cNvPr id="11" name="Image 6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5713560" y="3981600"/>
            <a:ext cx="3035520" cy="193823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ZoneTexte 14"/>
          <p:cNvSpPr/>
          <p:nvPr/>
        </p:nvSpPr>
        <p:spPr>
          <a:xfrm>
            <a:off x="5762880" y="6017760"/>
            <a:ext cx="2936880" cy="63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BE" sz="1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rue des Quatre-Vents 25 25b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BE" sz="1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Molenbeek</a:t>
            </a:r>
          </a:p>
        </p:txBody>
      </p:sp>
      <p:pic>
        <p:nvPicPr>
          <p:cNvPr id="13" name="Image 15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 rot="2607600">
            <a:off x="3846222" y="5809802"/>
            <a:ext cx="2717280" cy="558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6"/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3267360" y="1321560"/>
            <a:ext cx="2733480" cy="1819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9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7640" y="1556639"/>
            <a:ext cx="8843040" cy="49683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5"/>
          <p:cNvSpPr/>
          <p:nvPr/>
        </p:nvSpPr>
        <p:spPr>
          <a:xfrm rot="2404200">
            <a:off x="7426846" y="5119474"/>
            <a:ext cx="1151640" cy="395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BE" sz="20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en cours</a:t>
            </a:r>
          </a:p>
        </p:txBody>
      </p:sp>
      <p:sp>
        <p:nvSpPr>
          <p:cNvPr id="4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sz="2000" b="1"/>
              <a:t>Production de logements 1992-2016 </a:t>
            </a:r>
            <a:br>
              <a:rPr lang="fr-FR" sz="2000" b="1"/>
            </a:br>
            <a:r>
              <a:rPr lang="fr-FR" sz="2000" b="1"/>
              <a:t>(35 immeubles –  110 logements)</a:t>
            </a:r>
          </a:p>
        </p:txBody>
      </p:sp>
      <p:pic>
        <p:nvPicPr>
          <p:cNvPr id="5" name="Image 8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812360" y="176040"/>
            <a:ext cx="1137960" cy="1099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 noGrp="1"/>
          </p:cNvSpPr>
          <p:nvPr>
            <p:ph type="body" idx="4294967295"/>
          </p:nvPr>
        </p:nvSpPr>
        <p:spPr>
          <a:xfrm>
            <a:off x="467640" y="332640"/>
            <a:ext cx="8218800" cy="6120360"/>
          </a:xfrm>
        </p:spPr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638"/>
              </a:spcBef>
              <a:buNone/>
            </a:pPr>
            <a:r>
              <a:rPr lang="fr-BE" sz="2000" b="1">
                <a:latin typeface="Calibri" pitchFamily="18"/>
              </a:rPr>
              <a:t>                                         </a:t>
            </a:r>
            <a:r>
              <a:rPr lang="fr-BE" sz="2400" b="1">
                <a:latin typeface="Calibri" pitchFamily="18"/>
              </a:rPr>
              <a:t>Projets en prospection en 2016</a:t>
            </a:r>
          </a:p>
          <a:p>
            <a:pPr marL="0" lvl="0" indent="0">
              <a:spcBef>
                <a:spcPts val="638"/>
              </a:spcBef>
              <a:buClr>
                <a:srgbClr val="003399"/>
              </a:buClr>
              <a:buFont typeface="Arial" pitchFamily="32"/>
              <a:buChar char="-"/>
            </a:pPr>
            <a:r>
              <a:rPr lang="fr-BE" sz="2400">
                <a:latin typeface="Calibri" pitchFamily="18"/>
              </a:rPr>
              <a:t>6  immeubles visités</a:t>
            </a:r>
          </a:p>
          <a:p>
            <a:pPr marL="0" lvl="2" indent="0">
              <a:spcBef>
                <a:spcPts val="479"/>
              </a:spcBef>
              <a:spcAft>
                <a:spcPts val="1417"/>
              </a:spcAft>
              <a:buClr>
                <a:srgbClr val="003399"/>
              </a:buClr>
              <a:buFont typeface="Arial" pitchFamily="32"/>
              <a:buChar char="-"/>
            </a:pPr>
            <a:r>
              <a:rPr lang="fr-BE" sz="2400">
                <a:latin typeface="Calibri" pitchFamily="18"/>
              </a:rPr>
              <a:t>3 propriétaires privés </a:t>
            </a:r>
            <a:r>
              <a:rPr lang="fr-BE" sz="2400">
                <a:latin typeface="Wingdings" pitchFamily="18"/>
              </a:rPr>
              <a:t></a:t>
            </a:r>
            <a:r>
              <a:rPr lang="fr-BE" sz="2400">
                <a:latin typeface="Calibri" pitchFamily="18"/>
              </a:rPr>
              <a:t> 1 seul projet pourrait aboutir</a:t>
            </a:r>
          </a:p>
          <a:p>
            <a:pPr marL="0" lvl="2" indent="0">
              <a:spcBef>
                <a:spcPts val="479"/>
              </a:spcBef>
              <a:spcAft>
                <a:spcPts val="1417"/>
              </a:spcAft>
              <a:buClr>
                <a:srgbClr val="003399"/>
              </a:buClr>
              <a:buFont typeface="Arial" pitchFamily="32"/>
              <a:buChar char="-"/>
            </a:pPr>
            <a:r>
              <a:rPr lang="fr-BE" sz="2400">
                <a:latin typeface="Calibri" pitchFamily="18"/>
              </a:rPr>
              <a:t>1 association </a:t>
            </a:r>
            <a:r>
              <a:rPr lang="fr-BE" sz="2400">
                <a:latin typeface="Wingdings" pitchFamily="18"/>
              </a:rPr>
              <a:t></a:t>
            </a:r>
            <a:r>
              <a:rPr lang="fr-BE" sz="2400">
                <a:latin typeface="Calibri" pitchFamily="18"/>
              </a:rPr>
              <a:t> assurera elle-même la rénovation</a:t>
            </a:r>
          </a:p>
          <a:p>
            <a:pPr marL="0" lvl="2" indent="0">
              <a:spcBef>
                <a:spcPts val="479"/>
              </a:spcBef>
              <a:spcAft>
                <a:spcPts val="1417"/>
              </a:spcAft>
              <a:buClr>
                <a:srgbClr val="003399"/>
              </a:buClr>
              <a:buFont typeface="Arial" pitchFamily="32"/>
              <a:buChar char="-"/>
            </a:pPr>
            <a:r>
              <a:rPr lang="fr-BE" sz="2400">
                <a:latin typeface="Calibri" pitchFamily="18"/>
              </a:rPr>
              <a:t>1 commune  </a:t>
            </a:r>
            <a:r>
              <a:rPr lang="fr-BE" sz="2400">
                <a:latin typeface="Wingdings" pitchFamily="18"/>
              </a:rPr>
              <a:t></a:t>
            </a:r>
            <a:r>
              <a:rPr lang="fr-BE" sz="2400">
                <a:latin typeface="Calibri" pitchFamily="18"/>
              </a:rPr>
              <a:t> abandonné car trop de contraintes</a:t>
            </a:r>
          </a:p>
          <a:p>
            <a:pPr marL="0" lvl="2" indent="0">
              <a:spcBef>
                <a:spcPts val="479"/>
              </a:spcBef>
              <a:spcAft>
                <a:spcPts val="1417"/>
              </a:spcAft>
              <a:buClr>
                <a:srgbClr val="003399"/>
              </a:buClr>
              <a:buFont typeface="Arial" pitchFamily="32"/>
              <a:buChar char="-"/>
            </a:pPr>
            <a:r>
              <a:rPr lang="fr-BE" sz="2400">
                <a:latin typeface="Calibri" pitchFamily="18"/>
              </a:rPr>
              <a:t>1 institution régionale </a:t>
            </a:r>
            <a:r>
              <a:rPr lang="fr-BE" sz="2400">
                <a:latin typeface="Wingdings" pitchFamily="18"/>
              </a:rPr>
              <a:t></a:t>
            </a:r>
            <a:r>
              <a:rPr lang="fr-BE" sz="2400">
                <a:latin typeface="Calibri" pitchFamily="18"/>
              </a:rPr>
              <a:t> nous suivons le dossier</a:t>
            </a:r>
          </a:p>
          <a:p>
            <a:pPr marL="0" lvl="0" indent="0">
              <a:buNone/>
            </a:pPr>
            <a:endParaRPr lang="fr-BE" sz="2400">
              <a:latin typeface="Calibri" pitchFamily="18"/>
            </a:endParaRPr>
          </a:p>
          <a:p>
            <a:pPr marL="0" lvl="0" indent="0">
              <a:spcBef>
                <a:spcPts val="638"/>
              </a:spcBef>
              <a:buClr>
                <a:srgbClr val="003399"/>
              </a:buClr>
              <a:buFont typeface="Arial" pitchFamily="32"/>
              <a:buChar char="-"/>
            </a:pPr>
            <a:r>
              <a:rPr lang="fr-BE" sz="2400">
                <a:latin typeface="Calibri" pitchFamily="18"/>
              </a:rPr>
              <a:t>Il restait 2  projets datant de 2015</a:t>
            </a:r>
          </a:p>
          <a:p>
            <a:pPr marL="0" lvl="2" indent="0">
              <a:spcBef>
                <a:spcPts val="479"/>
              </a:spcBef>
              <a:spcAft>
                <a:spcPts val="1417"/>
              </a:spcAft>
              <a:buClr>
                <a:srgbClr val="003399"/>
              </a:buClr>
              <a:buFont typeface="Arial" pitchFamily="32"/>
              <a:buChar char="-"/>
            </a:pPr>
            <a:r>
              <a:rPr lang="fr-BE" sz="2400">
                <a:latin typeface="Calibri" pitchFamily="18"/>
              </a:rPr>
              <a:t>1 maison </a:t>
            </a:r>
            <a:r>
              <a:rPr lang="fr-BE" sz="2400">
                <a:latin typeface="Wingdings" pitchFamily="18"/>
              </a:rPr>
              <a:t></a:t>
            </a:r>
            <a:r>
              <a:rPr lang="fr-BE" sz="2400">
                <a:latin typeface="Calibri" pitchFamily="18"/>
              </a:rPr>
              <a:t> délabrée – rénovation impossible</a:t>
            </a:r>
          </a:p>
          <a:p>
            <a:pPr marL="0" lvl="2" indent="0">
              <a:spcBef>
                <a:spcPts val="479"/>
              </a:spcBef>
              <a:spcAft>
                <a:spcPts val="1417"/>
              </a:spcAft>
              <a:buClr>
                <a:srgbClr val="003399"/>
              </a:buClr>
              <a:buFont typeface="Arial" pitchFamily="32"/>
              <a:buChar char="-"/>
            </a:pPr>
            <a:r>
              <a:rPr lang="fr-BE" sz="2400">
                <a:latin typeface="Calibri" pitchFamily="18"/>
              </a:rPr>
              <a:t>1 grand immeuble </a:t>
            </a:r>
            <a:r>
              <a:rPr lang="fr-BE" sz="2400">
                <a:latin typeface="Wingdings" pitchFamily="18"/>
              </a:rPr>
              <a:t></a:t>
            </a:r>
            <a:r>
              <a:rPr lang="fr-BE" sz="2400">
                <a:latin typeface="Calibri" pitchFamily="18"/>
              </a:rPr>
              <a:t> projet abandonné car accumulation de problèmes administratifs et financiers.</a:t>
            </a:r>
          </a:p>
          <a:p>
            <a:pPr marL="914400" lvl="0" indent="0">
              <a:buNone/>
            </a:pPr>
            <a:endParaRPr lang="fr-BE" sz="2400">
              <a:latin typeface="Calibri" pitchFamily="18"/>
            </a:endParaRPr>
          </a:p>
          <a:p>
            <a:pPr marL="114480" lvl="0" indent="0">
              <a:spcBef>
                <a:spcPts val="638"/>
              </a:spcBef>
              <a:buNone/>
            </a:pPr>
            <a:r>
              <a:rPr lang="fr-BE" sz="2400">
                <a:latin typeface="Calibri" pitchFamily="18"/>
              </a:rPr>
              <a:t>- Conclusion : peu de nouveaux projets possibles mais 3 chantiers en cours et 6 projets engagés</a:t>
            </a:r>
          </a:p>
        </p:txBody>
      </p:sp>
      <p:pic>
        <p:nvPicPr>
          <p:cNvPr id="3" name="Imag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812360" y="176040"/>
            <a:ext cx="1137960" cy="1099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812360" y="176040"/>
            <a:ext cx="1137960" cy="109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25880" y="263520"/>
            <a:ext cx="2104560" cy="9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/>
          <p:cNvSpPr/>
          <p:nvPr/>
        </p:nvSpPr>
        <p:spPr>
          <a:xfrm>
            <a:off x="3699000" y="494640"/>
            <a:ext cx="2600639" cy="456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BE" sz="24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Gestion locative</a:t>
            </a:r>
          </a:p>
        </p:txBody>
      </p:sp>
      <p:sp>
        <p:nvSpPr>
          <p:cNvPr id="5" name="ZoneTexte 4"/>
          <p:cNvSpPr/>
          <p:nvPr/>
        </p:nvSpPr>
        <p:spPr>
          <a:xfrm>
            <a:off x="569160" y="1556639"/>
            <a:ext cx="8136720" cy="4113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BE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Au 31-12-2016 – 100 logements :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BE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         - 98 logements gérés par l’AIS « Logement pour Tous » ;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BE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         -   1 maison gérée par l’AIS « Hector Denis » (Evere) ;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BE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         -   1 ensemble de 5 studios gérés par le Home Baudouin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fr-BE" sz="2400" b="0" i="0" u="none" strike="noStrike" kern="1200" spc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BE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En 2016 : pas  nouveaux appartements et vente, par la Fondation Pro Renovassistance, de l’immeuble de Meersman 28 (avec garantie du maintien de la finalité sociale).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fr-BE" sz="2400" b="0" i="0" u="none" strike="noStrike" kern="1200" spc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BE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En 2017 : 3 nouveaux immeubles </a:t>
            </a:r>
            <a:r>
              <a:rPr lang="fr-BE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Wingdings" pitchFamily="18"/>
                <a:ea typeface="Microsoft YaHei" pitchFamily="2"/>
                <a:cs typeface="Mangal" pitchFamily="2"/>
              </a:rPr>
              <a:t></a:t>
            </a:r>
            <a:r>
              <a:rPr lang="fr-BE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7appartements  - 18 ch.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fr-BE" sz="2400" b="0" i="0" u="none" strike="noStrike" kern="1200" spc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968960" y="183960"/>
            <a:ext cx="831239" cy="755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07880" y="304920"/>
            <a:ext cx="2104560" cy="9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Tableau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9639" y="1412640"/>
            <a:ext cx="6539400" cy="3436560"/>
          </a:xfrm>
          <a:prstGeom prst="rect">
            <a:avLst/>
          </a:pr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</p:pic>
      <p:sp>
        <p:nvSpPr>
          <p:cNvPr id="5" name="Rectangle 1"/>
          <p:cNvSpPr/>
          <p:nvPr/>
        </p:nvSpPr>
        <p:spPr>
          <a:xfrm>
            <a:off x="1116720" y="5085360"/>
            <a:ext cx="7683120" cy="15533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BE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Nombre de personnes logées : 315 (dont 185 enfants)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BE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Loyers moyens pour appartement</a:t>
            </a:r>
          </a:p>
          <a:p>
            <a:pPr marL="0" marR="0" lvl="2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45000"/>
              <a:buFont typeface="StarSymbol"/>
              <a:buChar char="-"/>
              <a:tabLst/>
              <a:defRPr sz="1800"/>
            </a:pPr>
            <a:r>
              <a:rPr lang="fr-BE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1 chambre   -  409 €      -  3 chambres  - 575 €</a:t>
            </a:r>
          </a:p>
          <a:p>
            <a:pPr marL="0" marR="0" lvl="2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45000"/>
              <a:buFont typeface="StarSymbol"/>
              <a:buChar char="-"/>
              <a:tabLst/>
              <a:defRPr sz="1800"/>
            </a:pPr>
            <a:r>
              <a:rPr lang="fr-BE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2 chambres  - 496 €      -  4 chambres  - 629 €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ndard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694</Words>
  <Application>Microsoft Office PowerPoint</Application>
  <PresentationFormat>Affichage à l'écran (4:3)</PresentationFormat>
  <Paragraphs>117</Paragraphs>
  <Slides>25</Slides>
  <Notes>25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25</vt:i4>
      </vt:variant>
    </vt:vector>
  </HeadingPairs>
  <TitlesOfParts>
    <vt:vector size="27" baseType="lpstr">
      <vt:lpstr>Standard</vt:lpstr>
      <vt:lpstr>Standard 1</vt:lpstr>
      <vt:lpstr>Présentation PowerPoint</vt:lpstr>
      <vt:lpstr>Présentation PowerPoint</vt:lpstr>
      <vt:lpstr>Présentation PowerPoint</vt:lpstr>
      <vt:lpstr>Nombre de projets réalisés 1992-2016  (35 immeubles)</vt:lpstr>
      <vt:lpstr>Présentation PowerPoint</vt:lpstr>
      <vt:lpstr>Production de logements 1992-2016  (35 immeubles –  110 logements)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paul</dc:creator>
  <cp:lastModifiedBy>pierre</cp:lastModifiedBy>
  <cp:revision>1</cp:revision>
  <cp:lastPrinted>2017-03-17T14:12:58Z</cp:lastPrinted>
  <dcterms:modified xsi:type="dcterms:W3CDTF">2018-03-15T10:39:51Z</dcterms:modified>
</cp:coreProperties>
</file>