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66" r:id="rId8"/>
    <p:sldId id="278" r:id="rId9"/>
    <p:sldId id="261" r:id="rId10"/>
    <p:sldId id="265" r:id="rId11"/>
    <p:sldId id="264" r:id="rId12"/>
    <p:sldId id="281" r:id="rId13"/>
    <p:sldId id="268" r:id="rId14"/>
    <p:sldId id="267" r:id="rId15"/>
    <p:sldId id="271" r:id="rId16"/>
    <p:sldId id="269" r:id="rId17"/>
    <p:sldId id="280" r:id="rId18"/>
    <p:sldId id="279" r:id="rId19"/>
    <p:sldId id="270" r:id="rId20"/>
    <p:sldId id="273" r:id="rId21"/>
    <p:sldId id="272" r:id="rId22"/>
    <p:sldId id="274" r:id="rId23"/>
    <p:sldId id="276" r:id="rId24"/>
    <p:sldId id="27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3F7FB"/>
    <a:srgbClr val="DCE6F2"/>
    <a:srgbClr val="F8F8F8"/>
    <a:srgbClr val="996600"/>
    <a:srgbClr val="542804"/>
    <a:srgbClr val="EE1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7" autoAdjust="0"/>
    <p:restoredTop sz="94660" autoAdjust="0"/>
  </p:normalViewPr>
  <p:slideViewPr>
    <p:cSldViewPr>
      <p:cViewPr>
        <p:scale>
          <a:sx n="100" d="100"/>
          <a:sy n="100" d="100"/>
        </p:scale>
        <p:origin x="-12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2400" b="1" baseline="0" dirty="0">
                <a:solidFill>
                  <a:srgbClr val="000399"/>
                </a:solidFill>
              </a:rPr>
              <a:t>PEB </a:t>
            </a:r>
            <a:r>
              <a:rPr lang="fr-BE" sz="2400" b="1" baseline="0" dirty="0" smtClean="0">
                <a:solidFill>
                  <a:srgbClr val="000399"/>
                </a:solidFill>
              </a:rPr>
              <a:t>officiel </a:t>
            </a:r>
            <a:r>
              <a:rPr lang="fr-BE" sz="2400" b="1" baseline="0" dirty="0">
                <a:solidFill>
                  <a:srgbClr val="000399"/>
                </a:solidFill>
              </a:rPr>
              <a:t>et consommation réelle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746864975211429E-2"/>
          <c:y val="9.8906666666666684E-2"/>
          <c:w val="0.94143832020997376"/>
          <c:h val="0.73370225721784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RA!$C$3</c:f>
              <c:strCache>
                <c:ptCount val="1"/>
                <c:pt idx="0">
                  <c:v>PEB officiel Kwh/m² /an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RA!$A$4:$B$21</c:f>
              <c:multiLvlStrCache>
                <c:ptCount val="18"/>
                <c:lvl>
                  <c:pt idx="0">
                    <c:v>C / B</c:v>
                  </c:pt>
                  <c:pt idx="1">
                    <c:v>C / B</c:v>
                  </c:pt>
                  <c:pt idx="2">
                    <c:v>C+ / A</c:v>
                  </c:pt>
                  <c:pt idx="3">
                    <c:v>D+ / B+</c:v>
                  </c:pt>
                  <c:pt idx="4">
                    <c:v>C- / B</c:v>
                  </c:pt>
                  <c:pt idx="5">
                    <c:v>D / C</c:v>
                  </c:pt>
                  <c:pt idx="6">
                    <c:v>C- / C</c:v>
                  </c:pt>
                  <c:pt idx="7">
                    <c:v>C / D</c:v>
                  </c:pt>
                  <c:pt idx="8">
                    <c:v>C- / C+</c:v>
                  </c:pt>
                  <c:pt idx="9">
                    <c:v>C+ / B-</c:v>
                  </c:pt>
                  <c:pt idx="10">
                    <c:v>C / D</c:v>
                  </c:pt>
                  <c:pt idx="11">
                    <c:v>C+ / B-</c:v>
                  </c:pt>
                  <c:pt idx="12">
                    <c:v>D- / C</c:v>
                  </c:pt>
                  <c:pt idx="13">
                    <c:v>D / D+</c:v>
                  </c:pt>
                  <c:pt idx="14">
                    <c:v>C- / B</c:v>
                  </c:pt>
                  <c:pt idx="15">
                    <c:v>C+ / B-</c:v>
                  </c:pt>
                  <c:pt idx="16">
                    <c:v>C / C</c:v>
                  </c:pt>
                  <c:pt idx="17">
                    <c:v>E- / C</c:v>
                  </c:pt>
                </c:lvl>
                <c:lvl>
                  <c:pt idx="0">
                    <c:v>CH22/1</c:v>
                  </c:pt>
                  <c:pt idx="1">
                    <c:v>CH22/2</c:v>
                  </c:pt>
                  <c:pt idx="2">
                    <c:v>CH22/3</c:v>
                  </c:pt>
                  <c:pt idx="3">
                    <c:v>CHAM/E1</c:v>
                  </c:pt>
                  <c:pt idx="4">
                    <c:v>CHAM/E2</c:v>
                  </c:pt>
                  <c:pt idx="5">
                    <c:v>CHAM/E3</c:v>
                  </c:pt>
                  <c:pt idx="6">
                    <c:v>CHAM/R1</c:v>
                  </c:pt>
                  <c:pt idx="7">
                    <c:v>CHAM/RO</c:v>
                  </c:pt>
                  <c:pt idx="8">
                    <c:v>DM17/1</c:v>
                  </c:pt>
                  <c:pt idx="9">
                    <c:v>DM17/2</c:v>
                  </c:pt>
                  <c:pt idx="10">
                    <c:v>DM17/3</c:v>
                  </c:pt>
                  <c:pt idx="11">
                    <c:v>DM17/R</c:v>
                  </c:pt>
                  <c:pt idx="12">
                    <c:v>MO14/1</c:v>
                  </c:pt>
                  <c:pt idx="13">
                    <c:v>MO14/2</c:v>
                  </c:pt>
                  <c:pt idx="14">
                    <c:v>SE13/1</c:v>
                  </c:pt>
                  <c:pt idx="15">
                    <c:v>SE13/2</c:v>
                  </c:pt>
                  <c:pt idx="16">
                    <c:v>SE13/3</c:v>
                  </c:pt>
                  <c:pt idx="17">
                    <c:v>VDEW/1</c:v>
                  </c:pt>
                </c:lvl>
              </c:multiLvlStrCache>
            </c:multiLvlStrRef>
          </c:cat>
          <c:val>
            <c:numRef>
              <c:f>RA!$C$4:$C$21</c:f>
              <c:numCache>
                <c:formatCode>General</c:formatCode>
                <c:ptCount val="18"/>
                <c:pt idx="0">
                  <c:v>120</c:v>
                </c:pt>
                <c:pt idx="1">
                  <c:v>120</c:v>
                </c:pt>
                <c:pt idx="2">
                  <c:v>108</c:v>
                </c:pt>
                <c:pt idx="3">
                  <c:v>166</c:v>
                </c:pt>
                <c:pt idx="4">
                  <c:v>145</c:v>
                </c:pt>
                <c:pt idx="5">
                  <c:v>179</c:v>
                </c:pt>
                <c:pt idx="6">
                  <c:v>141</c:v>
                </c:pt>
                <c:pt idx="7">
                  <c:v>132</c:v>
                </c:pt>
                <c:pt idx="8">
                  <c:v>109</c:v>
                </c:pt>
                <c:pt idx="9">
                  <c:v>107</c:v>
                </c:pt>
                <c:pt idx="10">
                  <c:v>126</c:v>
                </c:pt>
                <c:pt idx="11">
                  <c:v>111</c:v>
                </c:pt>
                <c:pt idx="12">
                  <c:v>201</c:v>
                </c:pt>
                <c:pt idx="13">
                  <c:v>172</c:v>
                </c:pt>
                <c:pt idx="14">
                  <c:v>135</c:v>
                </c:pt>
                <c:pt idx="15">
                  <c:v>99</c:v>
                </c:pt>
                <c:pt idx="16">
                  <c:v>114</c:v>
                </c:pt>
                <c:pt idx="17">
                  <c:v>257</c:v>
                </c:pt>
              </c:numCache>
            </c:numRef>
          </c:val>
        </c:ser>
        <c:ser>
          <c:idx val="1"/>
          <c:order val="1"/>
          <c:tx>
            <c:strRef>
              <c:f>RA!$D$3</c:f>
              <c:strCache>
                <c:ptCount val="1"/>
                <c:pt idx="0">
                  <c:v>Cons réelles Kwh/m²/an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RA!$A$4:$B$21</c:f>
              <c:multiLvlStrCache>
                <c:ptCount val="18"/>
                <c:lvl>
                  <c:pt idx="0">
                    <c:v>C / B</c:v>
                  </c:pt>
                  <c:pt idx="1">
                    <c:v>C / B</c:v>
                  </c:pt>
                  <c:pt idx="2">
                    <c:v>C+ / A</c:v>
                  </c:pt>
                  <c:pt idx="3">
                    <c:v>D+ / B+</c:v>
                  </c:pt>
                  <c:pt idx="4">
                    <c:v>C- / B</c:v>
                  </c:pt>
                  <c:pt idx="5">
                    <c:v>D / C</c:v>
                  </c:pt>
                  <c:pt idx="6">
                    <c:v>C- / C</c:v>
                  </c:pt>
                  <c:pt idx="7">
                    <c:v>C / D</c:v>
                  </c:pt>
                  <c:pt idx="8">
                    <c:v>C- / C+</c:v>
                  </c:pt>
                  <c:pt idx="9">
                    <c:v>C+ / B-</c:v>
                  </c:pt>
                  <c:pt idx="10">
                    <c:v>C / D</c:v>
                  </c:pt>
                  <c:pt idx="11">
                    <c:v>C+ / B-</c:v>
                  </c:pt>
                  <c:pt idx="12">
                    <c:v>D- / C</c:v>
                  </c:pt>
                  <c:pt idx="13">
                    <c:v>D / D+</c:v>
                  </c:pt>
                  <c:pt idx="14">
                    <c:v>C- / B</c:v>
                  </c:pt>
                  <c:pt idx="15">
                    <c:v>C+ / B-</c:v>
                  </c:pt>
                  <c:pt idx="16">
                    <c:v>C / C</c:v>
                  </c:pt>
                  <c:pt idx="17">
                    <c:v>E- / C</c:v>
                  </c:pt>
                </c:lvl>
                <c:lvl>
                  <c:pt idx="0">
                    <c:v>CH22/1</c:v>
                  </c:pt>
                  <c:pt idx="1">
                    <c:v>CH22/2</c:v>
                  </c:pt>
                  <c:pt idx="2">
                    <c:v>CH22/3</c:v>
                  </c:pt>
                  <c:pt idx="3">
                    <c:v>CHAM/E1</c:v>
                  </c:pt>
                  <c:pt idx="4">
                    <c:v>CHAM/E2</c:v>
                  </c:pt>
                  <c:pt idx="5">
                    <c:v>CHAM/E3</c:v>
                  </c:pt>
                  <c:pt idx="6">
                    <c:v>CHAM/R1</c:v>
                  </c:pt>
                  <c:pt idx="7">
                    <c:v>CHAM/RO</c:v>
                  </c:pt>
                  <c:pt idx="8">
                    <c:v>DM17/1</c:v>
                  </c:pt>
                  <c:pt idx="9">
                    <c:v>DM17/2</c:v>
                  </c:pt>
                  <c:pt idx="10">
                    <c:v>DM17/3</c:v>
                  </c:pt>
                  <c:pt idx="11">
                    <c:v>DM17/R</c:v>
                  </c:pt>
                  <c:pt idx="12">
                    <c:v>MO14/1</c:v>
                  </c:pt>
                  <c:pt idx="13">
                    <c:v>MO14/2</c:v>
                  </c:pt>
                  <c:pt idx="14">
                    <c:v>SE13/1</c:v>
                  </c:pt>
                  <c:pt idx="15">
                    <c:v>SE13/2</c:v>
                  </c:pt>
                  <c:pt idx="16">
                    <c:v>SE13/3</c:v>
                  </c:pt>
                  <c:pt idx="17">
                    <c:v>VDEW/1</c:v>
                  </c:pt>
                </c:lvl>
              </c:multiLvlStrCache>
            </c:multiLvlStrRef>
          </c:cat>
          <c:val>
            <c:numRef>
              <c:f>RA!$D$4:$D$21</c:f>
              <c:numCache>
                <c:formatCode>General</c:formatCode>
                <c:ptCount val="18"/>
                <c:pt idx="0">
                  <c:v>73</c:v>
                </c:pt>
                <c:pt idx="1">
                  <c:v>74</c:v>
                </c:pt>
                <c:pt idx="2">
                  <c:v>34.6</c:v>
                </c:pt>
                <c:pt idx="3">
                  <c:v>50.5</c:v>
                </c:pt>
                <c:pt idx="4">
                  <c:v>84.3</c:v>
                </c:pt>
                <c:pt idx="5">
                  <c:v>127.8</c:v>
                </c:pt>
                <c:pt idx="6">
                  <c:v>118</c:v>
                </c:pt>
                <c:pt idx="7">
                  <c:v>157.69999999999999</c:v>
                </c:pt>
                <c:pt idx="8">
                  <c:v>106.6</c:v>
                </c:pt>
                <c:pt idx="9">
                  <c:v>94.8</c:v>
                </c:pt>
                <c:pt idx="10">
                  <c:v>173.4</c:v>
                </c:pt>
                <c:pt idx="11">
                  <c:v>89.7</c:v>
                </c:pt>
                <c:pt idx="12">
                  <c:v>137.30000000000001</c:v>
                </c:pt>
                <c:pt idx="13">
                  <c:v>162.9</c:v>
                </c:pt>
                <c:pt idx="14">
                  <c:v>82.6</c:v>
                </c:pt>
                <c:pt idx="15">
                  <c:v>73.7</c:v>
                </c:pt>
                <c:pt idx="16">
                  <c:v>137.5</c:v>
                </c:pt>
                <c:pt idx="17">
                  <c:v>129.30000000000001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91040"/>
        <c:axId val="164639232"/>
      </c:barChart>
      <c:catAx>
        <c:axId val="15919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2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639232"/>
        <c:crosses val="autoZero"/>
        <c:auto val="1"/>
        <c:lblAlgn val="ctr"/>
        <c:lblOffset val="100"/>
        <c:noMultiLvlLbl val="0"/>
      </c:catAx>
      <c:valAx>
        <c:axId val="16463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191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329909737124717E-2"/>
          <c:y val="0.16288815131652037"/>
          <c:w val="0.92824055124479343"/>
          <c:h val="7.2863227615232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3399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Feuil1!$C$5:$F$5</c:f>
              <c:strCache>
                <c:ptCount val="4"/>
                <c:pt idx="0">
                  <c:v>droit de superficie 9%</c:v>
                </c:pt>
                <c:pt idx="1">
                  <c:v>Propriété FPRA 21%</c:v>
                </c:pt>
                <c:pt idx="2">
                  <c:v>Emphytéose 43%</c:v>
                </c:pt>
                <c:pt idx="3">
                  <c:v>Bail rénovation 27%</c:v>
                </c:pt>
              </c:strCache>
            </c:strRef>
          </c:cat>
          <c:val>
            <c:numRef>
              <c:f>Feuil1!$C$6:$F$6</c:f>
              <c:numCache>
                <c:formatCode>General</c:formatCode>
                <c:ptCount val="4"/>
                <c:pt idx="0">
                  <c:v>9</c:v>
                </c:pt>
                <c:pt idx="1">
                  <c:v>21</c:v>
                </c:pt>
                <c:pt idx="2">
                  <c:v>43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7"/>
      </c:pieChart>
    </c:plotArea>
    <c:legend>
      <c:legendPos val="tr"/>
      <c:layout/>
      <c:overlay val="0"/>
      <c:txPr>
        <a:bodyPr/>
        <a:lstStyle/>
        <a:p>
          <a:pPr rtl="0">
            <a:defRPr sz="1800" baseline="0">
              <a:solidFill>
                <a:schemeClr val="tx2"/>
              </a:solidFill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003999"/>
                </a:solidFill>
              </a:defRPr>
            </a:pPr>
            <a:r>
              <a:rPr lang="fr-BE" sz="2400" baseline="0">
                <a:solidFill>
                  <a:srgbClr val="003999"/>
                </a:solidFill>
              </a:rPr>
              <a:t>Couverture du coût des travaux (tout compris) par les primes rénovation/énergie</a:t>
            </a:r>
          </a:p>
        </c:rich>
      </c:tx>
      <c:layout>
        <c:manualLayout>
          <c:xMode val="edge"/>
          <c:yMode val="edge"/>
          <c:x val="0.14415726521088509"/>
          <c:y val="1.32214939080842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057962390495548E-2"/>
          <c:y val="0.18610321075436062"/>
          <c:w val="0.88064704580043851"/>
          <c:h val="0.56147502129393034"/>
        </c:manualLayout>
      </c:layout>
      <c:lineChart>
        <c:grouping val="standard"/>
        <c:varyColors val="0"/>
        <c:ser>
          <c:idx val="0"/>
          <c:order val="0"/>
          <c:tx>
            <c:v>RENO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trendline>
            <c:spPr>
              <a:ln w="38100">
                <a:solidFill>
                  <a:srgbClr val="FF0000"/>
                </a:solidFill>
                <a:prstDash val="sysDot"/>
              </a:ln>
            </c:spPr>
            <c:trendlineType val="linear"/>
            <c:dispRSqr val="0"/>
            <c:dispEq val="0"/>
          </c:trendline>
          <c:cat>
            <c:strRef>
              <c:f>'15_02'!$C$1:$C$33</c:f>
              <c:strCache>
                <c:ptCount val="33"/>
                <c:pt idx="0">
                  <c:v>1992 FLEU</c:v>
                </c:pt>
                <c:pt idx="1">
                  <c:v>1993 TN</c:v>
                </c:pt>
                <c:pt idx="2">
                  <c:v>1996 DEME</c:v>
                </c:pt>
                <c:pt idx="3">
                  <c:v>1997 HOLL</c:v>
                </c:pt>
                <c:pt idx="4">
                  <c:v>1998 BRUX</c:v>
                </c:pt>
                <c:pt idx="5">
                  <c:v>1999 FOIN</c:v>
                </c:pt>
                <c:pt idx="6">
                  <c:v>2000 CAMU</c:v>
                </c:pt>
                <c:pt idx="7">
                  <c:v>2000 AND3</c:v>
                </c:pt>
                <c:pt idx="8">
                  <c:v>2001 REMP</c:v>
                </c:pt>
                <c:pt idx="9">
                  <c:v>2003 BERT</c:v>
                </c:pt>
                <c:pt idx="10">
                  <c:v>2004 CHEV</c:v>
                </c:pt>
                <c:pt idx="11">
                  <c:v>2004 VICT</c:v>
                </c:pt>
                <c:pt idx="12">
                  <c:v>2005 RUCH</c:v>
                </c:pt>
                <c:pt idx="13">
                  <c:v>2006 HAUT</c:v>
                </c:pt>
                <c:pt idx="14">
                  <c:v>2006 NICO</c:v>
                </c:pt>
                <c:pt idx="15">
                  <c:v>2007 MARI</c:v>
                </c:pt>
                <c:pt idx="16">
                  <c:v>2008 LAMB</c:v>
                </c:pt>
                <c:pt idx="17">
                  <c:v>2008 VERH</c:v>
                </c:pt>
                <c:pt idx="18">
                  <c:v>2009 PARV</c:v>
                </c:pt>
                <c:pt idx="19">
                  <c:v>2010 VDEW</c:v>
                </c:pt>
                <c:pt idx="20">
                  <c:v>2010 GLOI</c:v>
                </c:pt>
                <c:pt idx="21">
                  <c:v>2010 PORT</c:v>
                </c:pt>
                <c:pt idx="22">
                  <c:v>2010 STUC</c:v>
                </c:pt>
                <c:pt idx="23">
                  <c:v>2011 BOET</c:v>
                </c:pt>
                <c:pt idx="24">
                  <c:v>2012 WAVR</c:v>
                </c:pt>
                <c:pt idx="25">
                  <c:v>2012 CH22</c:v>
                </c:pt>
                <c:pt idx="26">
                  <c:v>2012 MO14</c:v>
                </c:pt>
                <c:pt idx="27">
                  <c:v>2013 CHAM</c:v>
                </c:pt>
                <c:pt idx="28">
                  <c:v>2014 SE13</c:v>
                </c:pt>
                <c:pt idx="29">
                  <c:v>2014 DM17</c:v>
                </c:pt>
                <c:pt idx="30">
                  <c:v>2014 WILL</c:v>
                </c:pt>
                <c:pt idx="31">
                  <c:v>2015 EEKH</c:v>
                </c:pt>
                <c:pt idx="32">
                  <c:v>2015 SE15</c:v>
                </c:pt>
              </c:strCache>
            </c:strRef>
          </c:cat>
          <c:val>
            <c:numRef>
              <c:f>'15_02'!$D$1:$D$33</c:f>
              <c:numCache>
                <c:formatCode>0.0</c:formatCode>
                <c:ptCount val="33"/>
                <c:pt idx="0">
                  <c:v>46.4</c:v>
                </c:pt>
                <c:pt idx="1">
                  <c:v>37.299999999999997</c:v>
                </c:pt>
                <c:pt idx="2">
                  <c:v>29.032391854340343</c:v>
                </c:pt>
                <c:pt idx="3">
                  <c:v>29.320089674366574</c:v>
                </c:pt>
                <c:pt idx="4">
                  <c:v>28.2</c:v>
                </c:pt>
                <c:pt idx="5">
                  <c:v>24.4</c:v>
                </c:pt>
                <c:pt idx="6">
                  <c:v>30.7</c:v>
                </c:pt>
                <c:pt idx="7">
                  <c:v>28.3</c:v>
                </c:pt>
                <c:pt idx="8">
                  <c:v>24.77128181293125</c:v>
                </c:pt>
                <c:pt idx="9">
                  <c:v>26.2</c:v>
                </c:pt>
                <c:pt idx="10">
                  <c:v>31.3</c:v>
                </c:pt>
                <c:pt idx="11">
                  <c:v>21.1</c:v>
                </c:pt>
                <c:pt idx="12">
                  <c:v>29.2</c:v>
                </c:pt>
                <c:pt idx="13">
                  <c:v>26.8</c:v>
                </c:pt>
                <c:pt idx="14">
                  <c:v>10.6</c:v>
                </c:pt>
                <c:pt idx="15">
                  <c:v>26.7</c:v>
                </c:pt>
                <c:pt idx="16">
                  <c:v>17.8</c:v>
                </c:pt>
                <c:pt idx="17">
                  <c:v>20.158560618597026</c:v>
                </c:pt>
                <c:pt idx="18">
                  <c:v>21</c:v>
                </c:pt>
                <c:pt idx="19">
                  <c:v>21.824836842044682</c:v>
                </c:pt>
                <c:pt idx="20">
                  <c:v>19.769774134472836</c:v>
                </c:pt>
                <c:pt idx="21">
                  <c:v>24.185607260288961</c:v>
                </c:pt>
                <c:pt idx="22">
                  <c:v>19.535595482936198</c:v>
                </c:pt>
                <c:pt idx="23">
                  <c:v>30.060104798109524</c:v>
                </c:pt>
                <c:pt idx="24">
                  <c:v>18.089894276770423</c:v>
                </c:pt>
                <c:pt idx="25">
                  <c:v>19.957929788542852</c:v>
                </c:pt>
                <c:pt idx="26">
                  <c:v>17.078106721088901</c:v>
                </c:pt>
                <c:pt idx="27">
                  <c:v>14.725563834638788</c:v>
                </c:pt>
                <c:pt idx="28">
                  <c:v>22.518441558441559</c:v>
                </c:pt>
                <c:pt idx="29">
                  <c:v>20.564778761061948</c:v>
                </c:pt>
                <c:pt idx="30">
                  <c:v>17.436791630340018</c:v>
                </c:pt>
                <c:pt idx="31">
                  <c:v>15.473205506391347</c:v>
                </c:pt>
                <c:pt idx="32">
                  <c:v>13.488011803762449</c:v>
                </c:pt>
              </c:numCache>
            </c:numRef>
          </c:val>
          <c:smooth val="0"/>
        </c:ser>
        <c:ser>
          <c:idx val="1"/>
          <c:order val="1"/>
          <c:tx>
            <c:v>RENO + ENERGIE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trendline>
            <c:spPr>
              <a:ln w="38100">
                <a:solidFill>
                  <a:srgbClr val="00B050"/>
                </a:solidFill>
                <a:prstDash val="sysDot"/>
              </a:ln>
            </c:spPr>
            <c:trendlineType val="linear"/>
            <c:dispRSqr val="0"/>
            <c:dispEq val="0"/>
          </c:trendline>
          <c:cat>
            <c:strRef>
              <c:f>'15_02'!$C$1:$C$33</c:f>
              <c:strCache>
                <c:ptCount val="33"/>
                <c:pt idx="0">
                  <c:v>1992 FLEU</c:v>
                </c:pt>
                <c:pt idx="1">
                  <c:v>1993 TN</c:v>
                </c:pt>
                <c:pt idx="2">
                  <c:v>1996 DEME</c:v>
                </c:pt>
                <c:pt idx="3">
                  <c:v>1997 HOLL</c:v>
                </c:pt>
                <c:pt idx="4">
                  <c:v>1998 BRUX</c:v>
                </c:pt>
                <c:pt idx="5">
                  <c:v>1999 FOIN</c:v>
                </c:pt>
                <c:pt idx="6">
                  <c:v>2000 CAMU</c:v>
                </c:pt>
                <c:pt idx="7">
                  <c:v>2000 AND3</c:v>
                </c:pt>
                <c:pt idx="8">
                  <c:v>2001 REMP</c:v>
                </c:pt>
                <c:pt idx="9">
                  <c:v>2003 BERT</c:v>
                </c:pt>
                <c:pt idx="10">
                  <c:v>2004 CHEV</c:v>
                </c:pt>
                <c:pt idx="11">
                  <c:v>2004 VICT</c:v>
                </c:pt>
                <c:pt idx="12">
                  <c:v>2005 RUCH</c:v>
                </c:pt>
                <c:pt idx="13">
                  <c:v>2006 HAUT</c:v>
                </c:pt>
                <c:pt idx="14">
                  <c:v>2006 NICO</c:v>
                </c:pt>
                <c:pt idx="15">
                  <c:v>2007 MARI</c:v>
                </c:pt>
                <c:pt idx="16">
                  <c:v>2008 LAMB</c:v>
                </c:pt>
                <c:pt idx="17">
                  <c:v>2008 VERH</c:v>
                </c:pt>
                <c:pt idx="18">
                  <c:v>2009 PARV</c:v>
                </c:pt>
                <c:pt idx="19">
                  <c:v>2010 VDEW</c:v>
                </c:pt>
                <c:pt idx="20">
                  <c:v>2010 GLOI</c:v>
                </c:pt>
                <c:pt idx="21">
                  <c:v>2010 PORT</c:v>
                </c:pt>
                <c:pt idx="22">
                  <c:v>2010 STUC</c:v>
                </c:pt>
                <c:pt idx="23">
                  <c:v>2011 BOET</c:v>
                </c:pt>
                <c:pt idx="24">
                  <c:v>2012 WAVR</c:v>
                </c:pt>
                <c:pt idx="25">
                  <c:v>2012 CH22</c:v>
                </c:pt>
                <c:pt idx="26">
                  <c:v>2012 MO14</c:v>
                </c:pt>
                <c:pt idx="27">
                  <c:v>2013 CHAM</c:v>
                </c:pt>
                <c:pt idx="28">
                  <c:v>2014 SE13</c:v>
                </c:pt>
                <c:pt idx="29">
                  <c:v>2014 DM17</c:v>
                </c:pt>
                <c:pt idx="30">
                  <c:v>2014 WILL</c:v>
                </c:pt>
                <c:pt idx="31">
                  <c:v>2015 EEKH</c:v>
                </c:pt>
                <c:pt idx="32">
                  <c:v>2015 SE15</c:v>
                </c:pt>
              </c:strCache>
            </c:strRef>
          </c:cat>
          <c:val>
            <c:numRef>
              <c:f>'15_02'!$E$1:$E$33</c:f>
              <c:numCache>
                <c:formatCode>0.0</c:formatCode>
                <c:ptCount val="33"/>
                <c:pt idx="0">
                  <c:v>46.4</c:v>
                </c:pt>
                <c:pt idx="1">
                  <c:v>37.299999999999997</c:v>
                </c:pt>
                <c:pt idx="2">
                  <c:v>29.032391854340343</c:v>
                </c:pt>
                <c:pt idx="3">
                  <c:v>29.320089674366574</c:v>
                </c:pt>
                <c:pt idx="4">
                  <c:v>28.2</c:v>
                </c:pt>
                <c:pt idx="5">
                  <c:v>24.4</c:v>
                </c:pt>
                <c:pt idx="6">
                  <c:v>30.7</c:v>
                </c:pt>
                <c:pt idx="7">
                  <c:v>28.3</c:v>
                </c:pt>
                <c:pt idx="8">
                  <c:v>24.77128181293125</c:v>
                </c:pt>
                <c:pt idx="9">
                  <c:v>26.2</c:v>
                </c:pt>
                <c:pt idx="10">
                  <c:v>31.3</c:v>
                </c:pt>
                <c:pt idx="11">
                  <c:v>21.1</c:v>
                </c:pt>
                <c:pt idx="12">
                  <c:v>29.2</c:v>
                </c:pt>
                <c:pt idx="13">
                  <c:v>26.8</c:v>
                </c:pt>
                <c:pt idx="14">
                  <c:v>10.6</c:v>
                </c:pt>
                <c:pt idx="15">
                  <c:v>26.7</c:v>
                </c:pt>
                <c:pt idx="16">
                  <c:v>17.8</c:v>
                </c:pt>
                <c:pt idx="17">
                  <c:v>20.158560618597026</c:v>
                </c:pt>
                <c:pt idx="18">
                  <c:v>21</c:v>
                </c:pt>
                <c:pt idx="19">
                  <c:v>23.464128270353019</c:v>
                </c:pt>
                <c:pt idx="20">
                  <c:v>20.763931281067411</c:v>
                </c:pt>
                <c:pt idx="21">
                  <c:v>25.575127982171754</c:v>
                </c:pt>
                <c:pt idx="22">
                  <c:v>21.060457241465386</c:v>
                </c:pt>
                <c:pt idx="23">
                  <c:v>32.676698622450189</c:v>
                </c:pt>
                <c:pt idx="24">
                  <c:v>24.076545980745379</c:v>
                </c:pt>
                <c:pt idx="25">
                  <c:v>22.747409907069077</c:v>
                </c:pt>
                <c:pt idx="26">
                  <c:v>21.319169890159309</c:v>
                </c:pt>
                <c:pt idx="27">
                  <c:v>21.435255086003746</c:v>
                </c:pt>
                <c:pt idx="28">
                  <c:v>30.210129870129869</c:v>
                </c:pt>
                <c:pt idx="29">
                  <c:v>28.624247787610621</c:v>
                </c:pt>
                <c:pt idx="30">
                  <c:v>25.913251961639059</c:v>
                </c:pt>
                <c:pt idx="31">
                  <c:v>20.021140609636184</c:v>
                </c:pt>
                <c:pt idx="32">
                  <c:v>22.894135005533013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44032"/>
        <c:axId val="209536128"/>
      </c:lineChart>
      <c:catAx>
        <c:axId val="209644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baseline="0">
                    <a:solidFill>
                      <a:srgbClr val="003999"/>
                    </a:solidFill>
                  </a:defRPr>
                </a:pPr>
                <a:r>
                  <a:rPr lang="en-US" sz="2400" b="1" i="0" baseline="0" dirty="0" err="1">
                    <a:solidFill>
                      <a:srgbClr val="003999"/>
                    </a:solidFill>
                  </a:rPr>
                  <a:t>année</a:t>
                </a:r>
                <a:r>
                  <a:rPr lang="en-US" sz="2400" b="1" i="0" baseline="0" dirty="0">
                    <a:solidFill>
                      <a:srgbClr val="003999"/>
                    </a:solidFill>
                  </a:rPr>
                  <a:t> de </a:t>
                </a:r>
                <a:r>
                  <a:rPr lang="en-US" sz="2400" b="1" i="0" baseline="0" dirty="0" err="1">
                    <a:solidFill>
                      <a:srgbClr val="003999"/>
                    </a:solidFill>
                  </a:rPr>
                  <a:t>réalisation</a:t>
                </a:r>
                <a:r>
                  <a:rPr lang="en-US" sz="2400" b="1" i="0" baseline="0" dirty="0">
                    <a:solidFill>
                      <a:srgbClr val="003999"/>
                    </a:solidFill>
                  </a:rPr>
                  <a:t> + </a:t>
                </a:r>
                <a:r>
                  <a:rPr lang="en-US" sz="2400" b="1" i="0" baseline="0" dirty="0" err="1">
                    <a:solidFill>
                      <a:srgbClr val="003999"/>
                    </a:solidFill>
                  </a:rPr>
                  <a:t>immeuble</a:t>
                </a:r>
                <a:endParaRPr lang="en-US" sz="2400" b="1" i="0" baseline="0" dirty="0">
                  <a:solidFill>
                    <a:srgbClr val="003999"/>
                  </a:solidFill>
                </a:endParaRPr>
              </a:p>
            </c:rich>
          </c:tx>
          <c:layout>
            <c:manualLayout>
              <c:xMode val="edge"/>
              <c:yMode val="edge"/>
              <c:x val="0.27223764214522306"/>
              <c:y val="0.90205334327931819"/>
            </c:manualLayout>
          </c:layout>
          <c:overlay val="0"/>
        </c:title>
        <c:majorTickMark val="none"/>
        <c:minorTickMark val="none"/>
        <c:tickLblPos val="nextTo"/>
        <c:txPr>
          <a:bodyPr rot="3600000" vert="horz"/>
          <a:lstStyle/>
          <a:p>
            <a:pPr>
              <a:defRPr sz="1200" b="1">
                <a:solidFill>
                  <a:srgbClr val="003999"/>
                </a:solidFill>
              </a:defRPr>
            </a:pPr>
            <a:endParaRPr lang="fr-FR"/>
          </a:p>
        </c:txPr>
        <c:crossAx val="209536128"/>
        <c:crosses val="autoZero"/>
        <c:auto val="1"/>
        <c:lblAlgn val="ctr"/>
        <c:lblOffset val="100"/>
        <c:noMultiLvlLbl val="0"/>
      </c:catAx>
      <c:valAx>
        <c:axId val="209536128"/>
        <c:scaling>
          <c:orientation val="minMax"/>
          <c:max val="5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600" b="1" i="0" baseline="0">
                    <a:solidFill>
                      <a:srgbClr val="003999"/>
                    </a:solidFill>
                  </a:rPr>
                  <a:t>taux  (%)</a:t>
                </a:r>
              </a:p>
            </c:rich>
          </c:tx>
          <c:layout>
            <c:manualLayout>
              <c:xMode val="edge"/>
              <c:yMode val="edge"/>
              <c:x val="3.4637868081825876E-3"/>
              <c:y val="0.1258374647613492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3999"/>
                </a:solidFill>
              </a:defRPr>
            </a:pPr>
            <a:endParaRPr lang="fr-FR"/>
          </a:p>
        </c:txPr>
        <c:crossAx val="209644032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0631526717537395E-2"/>
          <c:y val="0.66687372411781864"/>
          <c:w val="0.42196650983247108"/>
          <c:h val="5.6067366579177595E-2"/>
        </c:manualLayout>
      </c:layout>
      <c:overlay val="0"/>
      <c:txPr>
        <a:bodyPr/>
        <a:lstStyle/>
        <a:p>
          <a:pPr>
            <a:defRPr sz="2400" b="1">
              <a:solidFill>
                <a:srgbClr val="003999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0.14648</cdr:x>
      <cdr:y>0.22246</cdr:y>
    </cdr:from>
    <cdr:to>
      <cdr:x>0.26422</cdr:x>
      <cdr:y>0.32855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17775" y="939898"/>
          <a:ext cx="818030" cy="448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0.15455</cdr:x>
      <cdr:y>0.24103</cdr:y>
    </cdr:from>
    <cdr:to>
      <cdr:x>0.27228</cdr:x>
      <cdr:y>0.33386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073805" y="1018339"/>
          <a:ext cx="818029" cy="392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71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86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67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49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26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50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00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52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96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75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4A26-6942-49B6-9D03-8AB1DADFE682}" type="datetimeFigureOut">
              <a:rPr lang="fr-BE" smtClean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938BA-BA6D-4888-95A7-C2E5D61FA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554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13" y="1108327"/>
            <a:ext cx="5749200" cy="45761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30109" y="980728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dirty="0" smtClean="0">
                <a:solidFill>
                  <a:srgbClr val="EE1311"/>
                </a:solidFill>
              </a:rPr>
              <a:t>2015</a:t>
            </a:r>
            <a:endParaRPr lang="fr-BE" sz="6000" b="1" dirty="0">
              <a:solidFill>
                <a:srgbClr val="EE131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70604" y="384427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003399"/>
                </a:solidFill>
              </a:rPr>
              <a:t>RAPPORT D’ ACTIVITE </a:t>
            </a:r>
            <a:endParaRPr lang="fr-BE" sz="4000" b="1" dirty="0">
              <a:solidFill>
                <a:srgbClr val="003399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07704" y="5868093"/>
            <a:ext cx="60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3399"/>
                </a:solidFill>
              </a:rPr>
              <a:t>ASSEMBLEE GENERALE DU 26 AVRIL 2016</a:t>
            </a:r>
            <a:endParaRPr lang="fr-BE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pic>
        <p:nvPicPr>
          <p:cNvPr id="3" name="Picture 2" descr="http://www.logementpourtous.be/local/cache-vignettes/L221xH97/siteon0-e58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21050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>
                <a:solidFill>
                  <a:srgbClr val="003399"/>
                </a:solidFill>
              </a:rPr>
              <a:t>Réunions de locataires – Education au </a:t>
            </a:r>
            <a:r>
              <a:rPr lang="fr-BE" sz="2400" b="1" dirty="0" smtClean="0">
                <a:solidFill>
                  <a:srgbClr val="003399"/>
                </a:solidFill>
              </a:rPr>
              <a:t>logement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5848" y="1844824"/>
            <a:ext cx="83923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400" dirty="0" smtClean="0">
                <a:solidFill>
                  <a:srgbClr val="003399"/>
                </a:solidFill>
              </a:rPr>
              <a:t>Cinq réunions </a:t>
            </a:r>
            <a:r>
              <a:rPr lang="fr-BE" sz="2400" dirty="0">
                <a:solidFill>
                  <a:srgbClr val="003399"/>
                </a:solidFill>
              </a:rPr>
              <a:t>de locataires </a:t>
            </a:r>
            <a:r>
              <a:rPr lang="fr-BE" sz="2400" dirty="0" smtClean="0">
                <a:solidFill>
                  <a:srgbClr val="003399"/>
                </a:solidFill>
              </a:rPr>
              <a:t>organisées </a:t>
            </a:r>
            <a:r>
              <a:rPr lang="fr-BE" sz="2400" dirty="0">
                <a:solidFill>
                  <a:srgbClr val="003399"/>
                </a:solidFill>
              </a:rPr>
              <a:t>en </a:t>
            </a:r>
            <a:r>
              <a:rPr lang="fr-BE" sz="2400" dirty="0" smtClean="0">
                <a:solidFill>
                  <a:srgbClr val="003399"/>
                </a:solidFill>
              </a:rPr>
              <a:t>2015</a:t>
            </a:r>
          </a:p>
          <a:p>
            <a:pPr marL="342900" indent="-342900">
              <a:buFontTx/>
              <a:buChar char="-"/>
            </a:pPr>
            <a:r>
              <a:rPr lang="fr-BE" sz="2400" dirty="0" smtClean="0">
                <a:solidFill>
                  <a:srgbClr val="003399"/>
                </a:solidFill>
              </a:rPr>
              <a:t> 44 </a:t>
            </a:r>
            <a:r>
              <a:rPr lang="fr-BE" sz="2400" dirty="0">
                <a:solidFill>
                  <a:srgbClr val="003399"/>
                </a:solidFill>
              </a:rPr>
              <a:t>visites à domicile dans </a:t>
            </a:r>
            <a:r>
              <a:rPr lang="fr-BE" sz="2400" dirty="0" smtClean="0">
                <a:solidFill>
                  <a:srgbClr val="003399"/>
                </a:solidFill>
              </a:rPr>
              <a:t>18 </a:t>
            </a:r>
            <a:r>
              <a:rPr lang="fr-BE" sz="2400" dirty="0">
                <a:solidFill>
                  <a:srgbClr val="003399"/>
                </a:solidFill>
              </a:rPr>
              <a:t>immeubles différents ont été réalisées. </a:t>
            </a:r>
            <a:r>
              <a:rPr lang="fr-BE" sz="2400" dirty="0" smtClean="0">
                <a:solidFill>
                  <a:srgbClr val="003399"/>
                </a:solidFill>
              </a:rPr>
              <a:t> (aucune dans des immeubles de </a:t>
            </a:r>
            <a:r>
              <a:rPr lang="fr-BE" sz="2400" dirty="0" err="1" smtClean="0">
                <a:solidFill>
                  <a:srgbClr val="003399"/>
                </a:solidFill>
              </a:rPr>
              <a:t>Renovassistance</a:t>
            </a:r>
            <a:r>
              <a:rPr lang="fr-BE" sz="2400" dirty="0" smtClean="0">
                <a:solidFill>
                  <a:srgbClr val="003399"/>
                </a:solidFill>
              </a:rPr>
              <a:t>)</a:t>
            </a:r>
          </a:p>
          <a:p>
            <a:pPr marL="1257300" lvl="2" indent="-342900">
              <a:buFontTx/>
              <a:buChar char="-"/>
            </a:pPr>
            <a:r>
              <a:rPr lang="fr-BE" sz="2400" dirty="0">
                <a:solidFill>
                  <a:srgbClr val="003399"/>
                </a:solidFill>
              </a:rPr>
              <a:t>g</a:t>
            </a:r>
            <a:r>
              <a:rPr lang="fr-BE" sz="2400" dirty="0" smtClean="0">
                <a:solidFill>
                  <a:srgbClr val="003399"/>
                </a:solidFill>
              </a:rPr>
              <a:t>énéralement aux </a:t>
            </a:r>
            <a:r>
              <a:rPr lang="fr-BE" sz="2400" dirty="0">
                <a:solidFill>
                  <a:srgbClr val="003399"/>
                </a:solidFill>
              </a:rPr>
              <a:t>nouveaux locataires dans les deux mois qui suivent leur entrée dans le logement. </a:t>
            </a:r>
            <a:endParaRPr lang="fr-BE" sz="2400" dirty="0" smtClean="0">
              <a:solidFill>
                <a:srgbClr val="003399"/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fr-BE" sz="2400" dirty="0" smtClean="0">
                <a:solidFill>
                  <a:srgbClr val="003399"/>
                </a:solidFill>
              </a:rPr>
              <a:t>essentiellement auprès des </a:t>
            </a:r>
            <a:r>
              <a:rPr lang="fr-BE" sz="2400" dirty="0">
                <a:solidFill>
                  <a:srgbClr val="003399"/>
                </a:solidFill>
              </a:rPr>
              <a:t>locataires les plus problématiques</a:t>
            </a:r>
            <a:r>
              <a:rPr lang="fr-BE" sz="2400" dirty="0" smtClean="0">
                <a:solidFill>
                  <a:srgbClr val="003399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fr-BE" sz="2400" dirty="0" smtClean="0">
                <a:solidFill>
                  <a:srgbClr val="003399"/>
                </a:solidFill>
              </a:rPr>
              <a:t>Un suivi est assuré concernant</a:t>
            </a:r>
          </a:p>
          <a:p>
            <a:pPr marL="1257300" lvl="2" indent="-342900">
              <a:buFontTx/>
              <a:buChar char="-"/>
            </a:pPr>
            <a:r>
              <a:rPr lang="fr-BE" sz="2400" dirty="0">
                <a:solidFill>
                  <a:srgbClr val="003399"/>
                </a:solidFill>
              </a:rPr>
              <a:t>o</a:t>
            </a:r>
            <a:r>
              <a:rPr lang="fr-BE" sz="2400" dirty="0" smtClean="0">
                <a:solidFill>
                  <a:srgbClr val="003399"/>
                </a:solidFill>
              </a:rPr>
              <a:t>ccupation : ventilation, chauffage, nuisibles</a:t>
            </a:r>
          </a:p>
          <a:p>
            <a:pPr marL="1257300" lvl="2" indent="-342900">
              <a:buFontTx/>
              <a:buChar char="-"/>
            </a:pPr>
            <a:r>
              <a:rPr lang="fr-BE" sz="2400" dirty="0">
                <a:solidFill>
                  <a:srgbClr val="003399"/>
                </a:solidFill>
              </a:rPr>
              <a:t>s</a:t>
            </a:r>
            <a:r>
              <a:rPr lang="fr-BE" sz="2400" dirty="0" smtClean="0">
                <a:solidFill>
                  <a:srgbClr val="003399"/>
                </a:solidFill>
              </a:rPr>
              <a:t>uivi des décomptes des charges</a:t>
            </a:r>
          </a:p>
          <a:p>
            <a:pPr marL="1257300" lvl="2" indent="-342900">
              <a:buFontTx/>
              <a:buChar char="-"/>
            </a:pPr>
            <a:r>
              <a:rPr lang="fr-BE" sz="2400" dirty="0">
                <a:solidFill>
                  <a:srgbClr val="003399"/>
                </a:solidFill>
              </a:rPr>
              <a:t>s</a:t>
            </a:r>
            <a:r>
              <a:rPr lang="fr-BE" sz="2400" dirty="0" smtClean="0">
                <a:solidFill>
                  <a:srgbClr val="003399"/>
                </a:solidFill>
              </a:rPr>
              <a:t>uivi des consommations d’énergie</a:t>
            </a:r>
            <a:endParaRPr lang="fr-BE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2736743521"/>
              </p:ext>
            </p:extLst>
          </p:nvPr>
        </p:nvGraphicFramePr>
        <p:xfrm>
          <a:off x="539552" y="1412776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90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122082"/>
              </p:ext>
            </p:extLst>
          </p:nvPr>
        </p:nvGraphicFramePr>
        <p:xfrm>
          <a:off x="-468560" y="476672"/>
          <a:ext cx="7704856" cy="3105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71" y="2731790"/>
            <a:ext cx="5701150" cy="3749859"/>
          </a:xfrm>
          <a:prstGeom prst="rect">
            <a:avLst/>
          </a:prstGeom>
          <a:solidFill>
            <a:srgbClr val="F3F7FB"/>
          </a:solidFill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sp>
        <p:nvSpPr>
          <p:cNvPr id="7" name="ZoneTexte 1"/>
          <p:cNvSpPr txBox="1"/>
          <p:nvPr/>
        </p:nvSpPr>
        <p:spPr>
          <a:xfrm>
            <a:off x="2771800" y="208917"/>
            <a:ext cx="2492367" cy="9321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solidFill>
                  <a:schemeClr val="tx2"/>
                </a:solidFill>
              </a:rPr>
              <a:t>Statut des </a:t>
            </a:r>
            <a:r>
              <a:rPr lang="fr-BE" sz="1800" baseline="0" dirty="0" smtClean="0">
                <a:solidFill>
                  <a:schemeClr val="tx2"/>
                </a:solidFill>
              </a:rPr>
              <a:t>immeubles</a:t>
            </a:r>
          </a:p>
          <a:p>
            <a:r>
              <a:rPr lang="fr-BE" sz="1800" dirty="0" smtClean="0">
                <a:solidFill>
                  <a:schemeClr val="tx2"/>
                </a:solidFill>
              </a:rPr>
              <a:t>  rénovés </a:t>
            </a:r>
            <a:r>
              <a:rPr lang="fr-BE" sz="1800" dirty="0">
                <a:solidFill>
                  <a:schemeClr val="tx2"/>
                </a:solidFill>
              </a:rPr>
              <a:t>en gestion</a:t>
            </a: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0" y="1772818"/>
            <a:ext cx="9144000" cy="295232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1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92983"/>
              </p:ext>
            </p:extLst>
          </p:nvPr>
        </p:nvGraphicFramePr>
        <p:xfrm>
          <a:off x="899592" y="683408"/>
          <a:ext cx="6912768" cy="560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6830"/>
                <a:gridCol w="3477206"/>
                <a:gridCol w="1103544"/>
                <a:gridCol w="1145188"/>
              </a:tblGrid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ACTIF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2.014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2.015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ACTIFS IMMOBILISES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5.593.769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5.613.379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Immeubles en usufruit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268.373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239.519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260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Immobilisations dans les rénovations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5.325.396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5.373.860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260xx0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Investissements</a:t>
                      </a: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9.672.215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10.188.843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260xx9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Amortissements</a:t>
                      </a: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-4.346.819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-4.814.984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24"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ACTIFS CIRCULANTS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1.347.116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1.503.956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Créances à + 1an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30.120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20.120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Créances à - 1an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222.428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41.666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400000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Clients</a:t>
                      </a: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655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415030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Prêt à  FPRA échéant &lt; 1an</a:t>
                      </a: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10.000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10.000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415100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Primes </a:t>
                      </a:r>
                      <a:r>
                        <a:rPr lang="fr-BE" sz="1600" b="0" i="1" u="none" strike="noStrike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renovation</a:t>
                      </a:r>
                      <a:r>
                        <a:rPr lang="fr-BE" sz="1600" b="0" i="1" u="none" strike="noStrike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à </a:t>
                      </a:r>
                      <a:r>
                        <a:rPr lang="fr-BE" sz="1600" b="0" i="1" u="none" strike="noStrike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recevoir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91.634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7.313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415110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Primes façade à recevoir</a:t>
                      </a: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1.044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2.779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415200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Primes énergie à recevoir</a:t>
                      </a: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101.100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15.919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415300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Don Nif Trust à recevoir</a:t>
                      </a: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13.650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415400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Legs à recevoir</a:t>
                      </a: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5.000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5.000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Placements de trésorerie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1.026.921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1.365.872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8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55-58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valeurs disponibles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57.945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67.275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Comptes de régularisation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9.702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9.024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490000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Charges à reporter</a:t>
                      </a: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6.768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6.715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491000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Produits acquis</a:t>
                      </a: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2.934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i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2.309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1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Total ACTIF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6.940.885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7.117.335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3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58535"/>
              </p:ext>
            </p:extLst>
          </p:nvPr>
        </p:nvGraphicFramePr>
        <p:xfrm>
          <a:off x="1259632" y="548680"/>
          <a:ext cx="6408711" cy="5380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291"/>
                <a:gridCol w="3223659"/>
                <a:gridCol w="1023077"/>
                <a:gridCol w="1061684"/>
              </a:tblGrid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PASSIF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2.014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2.015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10/15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Fonds Social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2.269.729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2.203.069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Fonds associatifs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230.764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230.764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13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Fonds affectés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238.094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252.948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14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Résultat reporté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165.099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207.645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15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primes et subsides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1.635.772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1.511.712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6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151000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Primes et participations propriétaires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3.414.046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3.440.371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04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151009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Amortissements primes et part. </a:t>
                      </a:r>
                      <a:r>
                        <a:rPr lang="fr-BE" sz="1600" i="1" u="none" strike="noStrike" dirty="0" err="1">
                          <a:solidFill>
                            <a:srgbClr val="003399"/>
                          </a:solidFill>
                          <a:effectLst/>
                        </a:rPr>
                        <a:t>prop</a:t>
                      </a:r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.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-1.778.274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-1.928.659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17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Dettes &gt;1an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3.426.714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3.509.307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174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Emprunts particuliers (prêts)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4.212.808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4.411.403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0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174999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 dont : emprunt reconduits pour 1 an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-1.209.463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-1.381.239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179100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Provision pour index à payer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378.157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432.584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179101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Provision précompte sur index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45.212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46.559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42-48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Dettes &lt;1an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1.241.942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1.401.773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42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dettes &gt; 1an échéants </a:t>
                      </a:r>
                      <a:r>
                        <a:rPr lang="fr-BE" sz="1600" i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dans </a:t>
                      </a:r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l'année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1.209.463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1.381.239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44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Fournisseurs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15.250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6.453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45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Impôts et taxes à payer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6.960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14.081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48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Autres dettes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10.269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49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Comptes de régularisation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2.500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3.186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0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18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Total PASSIF</a:t>
                      </a:r>
                      <a:endParaRPr lang="fr-BE" sz="18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6.940.885</a:t>
                      </a:r>
                      <a:endParaRPr lang="fr-BE" sz="18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7.117.335</a:t>
                      </a:r>
                      <a:endParaRPr lang="fr-BE" sz="18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03403"/>
              </p:ext>
            </p:extLst>
          </p:nvPr>
        </p:nvGraphicFramePr>
        <p:xfrm>
          <a:off x="971600" y="260648"/>
          <a:ext cx="6840760" cy="6062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1"/>
                <a:gridCol w="2975474"/>
                <a:gridCol w="786243"/>
                <a:gridCol w="990810"/>
                <a:gridCol w="1008112"/>
              </a:tblGrid>
              <a:tr h="694331">
                <a:tc>
                  <a:txBody>
                    <a:bodyPr/>
                    <a:lstStyle/>
                    <a:p>
                      <a:pPr algn="ctr" fontAlgn="ctr"/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Charges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2.014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2.015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budget 2016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61   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Services et biens divers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239.111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198.689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245.530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610   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Frais des immeubles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227.415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181.912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234.000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610.000   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Loyers et charges (payés aux </a:t>
                      </a:r>
                      <a:r>
                        <a:rPr lang="fr-BE" sz="1600" i="1" u="none" strike="noStrike" dirty="0" err="1">
                          <a:solidFill>
                            <a:srgbClr val="003399"/>
                          </a:solidFill>
                          <a:effectLst/>
                        </a:rPr>
                        <a:t>prop</a:t>
                      </a:r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.)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37.620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38.403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610.001   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Loyer et charges du bureau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2.036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2.029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2.100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610.002   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Charges du bureau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1.286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1.390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1.400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610.100   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charges eau, gaz, électricité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610.200   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Entretien immeubles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132.013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79.020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120.000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610.201   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Frais occupation </a:t>
                      </a:r>
                      <a:r>
                        <a:rPr lang="fr-BE" sz="1600" i="1" u="none" strike="noStrike" dirty="0" err="1">
                          <a:solidFill>
                            <a:srgbClr val="003399"/>
                          </a:solidFill>
                          <a:effectLst/>
                        </a:rPr>
                        <a:t>Hap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1.342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1.500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610.300   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Assurances immeubles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20.863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22.898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28.000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610.400   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Précomptes immobiliers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33.597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36.830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41.000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06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612   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frais de </a:t>
                      </a:r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bureau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2.726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2.997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3.650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613   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Promotion, publicité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5.009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1.043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1.450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614   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Cotisations, documents, formations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115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615   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Honoraires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1.998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9.675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3.200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616   </a:t>
                      </a:r>
                      <a:endParaRPr lang="fr-BE" sz="1600" b="0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autres frais généraux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1.848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3.062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3.230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63   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Amortissements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498.964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568.712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600.000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64   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Autres charges d'exploitation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3.073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5.368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5.000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65   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Charges financières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-67.765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89.187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96.570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66   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Charges exeptionnelles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4.500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3.600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69   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Transferts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153.841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57.400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14.800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7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Total des charges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827.224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923.856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965.500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3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126759"/>
              </p:ext>
            </p:extLst>
          </p:nvPr>
        </p:nvGraphicFramePr>
        <p:xfrm>
          <a:off x="971600" y="1340776"/>
          <a:ext cx="7272808" cy="4713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3231617"/>
                <a:gridCol w="835899"/>
                <a:gridCol w="1062586"/>
                <a:gridCol w="1062586"/>
              </a:tblGrid>
              <a:tr h="628638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Produits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2.014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2.015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budget 2016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70   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Chiffre d'affaire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583.850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632.029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624.000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701.010   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Mandats de gestion </a:t>
                      </a:r>
                      <a:r>
                        <a:rPr lang="fr-BE" sz="1600" i="1" u="none" strike="noStrike" dirty="0" err="1">
                          <a:solidFill>
                            <a:srgbClr val="003399"/>
                          </a:solidFill>
                          <a:effectLst/>
                        </a:rPr>
                        <a:t>LpT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564.691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608.115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606.000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701.020   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 err="1">
                          <a:solidFill>
                            <a:srgbClr val="003399"/>
                          </a:solidFill>
                          <a:effectLst/>
                        </a:rPr>
                        <a:t>Rbt</a:t>
                      </a:r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 assurances ou charges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4.759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5.052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5.000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701.030   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 err="1">
                          <a:solidFill>
                            <a:srgbClr val="003399"/>
                          </a:solidFill>
                          <a:effectLst/>
                        </a:rPr>
                        <a:t>Rbt</a:t>
                      </a:r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 partiel PRI par QUEF et CRSI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1.554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2.161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2.000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702.000   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Loyer hors mandat de gestion </a:t>
                      </a:r>
                      <a:r>
                        <a:rPr lang="fr-BE" sz="1600" i="1" u="none" strike="noStrike" dirty="0" err="1">
                          <a:solidFill>
                            <a:srgbClr val="003399"/>
                          </a:solidFill>
                          <a:effectLst/>
                        </a:rPr>
                        <a:t>LpT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12.846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11.912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11.000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1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702.010   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Provision occupation </a:t>
                      </a:r>
                      <a:r>
                        <a:rPr lang="fr-BE" sz="1600" i="1" u="none" strike="noStrike" dirty="0" err="1">
                          <a:solidFill>
                            <a:srgbClr val="003399"/>
                          </a:solidFill>
                          <a:effectLst/>
                        </a:rPr>
                        <a:t>Hap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1.400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1.500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703.000   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Charges remboursées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3.388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73   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Dons, legs et subsides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235.941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275.288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196.000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732-734</a:t>
                      </a:r>
                      <a:endParaRPr lang="fr-BE" sz="1600" b="1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Dons et legs</a:t>
                      </a:r>
                      <a:endParaRPr lang="fr-BE" sz="1600" b="1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80.260</a:t>
                      </a:r>
                      <a:endParaRPr lang="fr-BE" sz="1600" b="1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102.485</a:t>
                      </a:r>
                      <a:endParaRPr lang="fr-BE" sz="1600" b="1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27.000</a:t>
                      </a:r>
                      <a:endParaRPr lang="fr-BE" sz="1600" b="1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i="1" u="none" strike="noStrike">
                          <a:solidFill>
                            <a:srgbClr val="003399"/>
                          </a:solidFill>
                          <a:effectLst/>
                        </a:rPr>
                        <a:t>736   </a:t>
                      </a:r>
                      <a:endParaRPr lang="fr-BE" sz="1600" b="1" i="1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Primes et autres</a:t>
                      </a:r>
                      <a:endParaRPr lang="fr-BE" sz="1600" b="1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155.681</a:t>
                      </a:r>
                      <a:endParaRPr lang="fr-BE" sz="1600" b="1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172.803</a:t>
                      </a:r>
                      <a:endParaRPr lang="fr-BE" sz="1600" b="1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i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169.000</a:t>
                      </a:r>
                      <a:endParaRPr lang="fr-BE" sz="1600" b="1" i="1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7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74   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Autres produits d'exploitation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14.087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75   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Produits financiers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7.433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1.732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1.800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76   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Produit exceptionnel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720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3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>
                          <a:solidFill>
                            <a:srgbClr val="003399"/>
                          </a:solidFill>
                          <a:effectLst/>
                        </a:rPr>
                        <a:t>79   </a:t>
                      </a:r>
                      <a:endParaRPr lang="fr-BE" sz="1600" b="1" i="0" u="none" strike="noStrike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Prélèvements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142.200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7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Total des produits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827.224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923.856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965.500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6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44" y="181335"/>
            <a:ext cx="976803" cy="943409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63938"/>
              </p:ext>
            </p:extLst>
          </p:nvPr>
        </p:nvGraphicFramePr>
        <p:xfrm>
          <a:off x="467543" y="260641"/>
          <a:ext cx="7632849" cy="619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5"/>
                <a:gridCol w="824457"/>
                <a:gridCol w="399679"/>
                <a:gridCol w="839385"/>
                <a:gridCol w="528767"/>
                <a:gridCol w="1224136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Budget de trésorerie 2016</a:t>
                      </a:r>
                      <a:endParaRPr lang="fr-BE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Budget </a:t>
                      </a:r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2015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2015 réel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Budget </a:t>
                      </a:r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2016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Disponible au 01/01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1.084.866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1.084.866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1.433.147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chantiers engagés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-1.170.000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-597.228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-1.692.000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contribution propriétaire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5.400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119.000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primes rénovation/énergie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236.000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225.339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277.000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Total </a:t>
                      </a:r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chantiers et primes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-928.600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-371.889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-1.296.000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dons </a:t>
                      </a:r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(*) et legs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51.000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26.085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32.000</a:t>
                      </a: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prêt à </a:t>
                      </a:r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FPRA (**)</a:t>
                      </a:r>
                      <a:endParaRPr lang="fr-BE" sz="1600" b="0" i="1" u="none" strike="noStrike" dirty="0" smtClean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-200.000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prêts nouveaux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150.000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390.100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Prêt : remboursement </a:t>
                      </a:r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par FPRA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10.000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prêts </a:t>
                      </a:r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remboursés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-150.000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-116.903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-200.000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total subsides, prêts et dons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-139.000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309.282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42.000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entretiens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-119.000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-75.632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-120.000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loyers et charges à payer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-41.300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-38.403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-40.000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loyers reçus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610.000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620.027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624.400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assurances  et précomptes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-56.000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-53235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-64000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frais généraux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-9.000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-20.987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-12.500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impôts et taxes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-3.000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-5.368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-5.000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>
                          <a:solidFill>
                            <a:srgbClr val="003399"/>
                          </a:solidFill>
                          <a:effectLst/>
                        </a:rPr>
                        <a:t>int et PM remboursés</a:t>
                      </a:r>
                      <a:endParaRPr lang="fr-BE" sz="1600" b="0" i="1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-40.000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-33.310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-40.000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produits </a:t>
                      </a:r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divers et fin de projet avant terme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22.500</a:t>
                      </a: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17.796</a:t>
                      </a:r>
                      <a:endParaRPr lang="fr-BE" sz="1600" b="0" i="1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2.000</a:t>
                      </a: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Total dépenses et recettes courantes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363.600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410.888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344.900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01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Disponible 31/12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380.866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1.433.147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B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BE" sz="16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524.047</a:t>
                      </a:r>
                      <a:endParaRPr lang="fr-BE" sz="16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6615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1"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(*)En 2015, un prêt de 76.400€ a été muté en don </a:t>
                      </a:r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= aucun </a:t>
                      </a:r>
                      <a:r>
                        <a:rPr lang="fr-BE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impact </a:t>
                      </a:r>
                      <a:r>
                        <a:rPr lang="fr-BE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pour la trésorerie</a:t>
                      </a:r>
                      <a:r>
                        <a:rPr lang="fr-BE" sz="1600" u="none" strike="noStrike" baseline="0" dirty="0" smtClean="0">
                          <a:solidFill>
                            <a:srgbClr val="003399"/>
                          </a:solidFill>
                          <a:effectLst/>
                        </a:rPr>
                        <a:t> .</a:t>
                      </a:r>
                      <a:endParaRPr lang="fr-BE" sz="1600" b="0" i="0" u="none" strike="noStrike" dirty="0" smtClean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6615" marR="6615" marT="66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712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(**) Le</a:t>
                      </a:r>
                      <a:r>
                        <a:rPr lang="fr-BE" sz="1600" b="0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 prêt envisagé ne devra pas être réalisé </a:t>
                      </a:r>
                      <a:endParaRPr lang="fr-BE" sz="16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8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8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615" marR="6615" marT="6615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22" y="0"/>
            <a:ext cx="1138378" cy="10994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1" y="561766"/>
            <a:ext cx="73940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rgbClr val="003399"/>
                </a:solidFill>
              </a:rPr>
              <a:t>Trésorerie et perspectives </a:t>
            </a:r>
            <a:r>
              <a:rPr lang="fr-BE" b="1" dirty="0" smtClean="0">
                <a:solidFill>
                  <a:srgbClr val="003399"/>
                </a:solidFill>
              </a:rPr>
              <a:t>financières</a:t>
            </a:r>
          </a:p>
          <a:p>
            <a:endParaRPr lang="fr-BE" b="1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3399"/>
                </a:solidFill>
              </a:rPr>
              <a:t>Budget comptable</a:t>
            </a:r>
          </a:p>
          <a:p>
            <a:pPr marL="742950" lvl="1" indent="-285750">
              <a:buFontTx/>
              <a:buChar char="-"/>
            </a:pPr>
            <a:r>
              <a:rPr lang="fr-BE" dirty="0" smtClean="0">
                <a:solidFill>
                  <a:srgbClr val="003399"/>
                </a:solidFill>
              </a:rPr>
              <a:t>Les règles de prudence  amènent  à proposer un budget en perte. </a:t>
            </a:r>
          </a:p>
          <a:p>
            <a:pPr marL="742950" lvl="1" indent="-285750">
              <a:buFontTx/>
              <a:buChar char="-"/>
            </a:pPr>
            <a:r>
              <a:rPr lang="fr-BE" dirty="0" smtClean="0">
                <a:solidFill>
                  <a:srgbClr val="003399"/>
                </a:solidFill>
              </a:rPr>
              <a:t>Le Fonds Social de </a:t>
            </a:r>
            <a:r>
              <a:rPr lang="fr-BE" dirty="0" err="1" smtClean="0">
                <a:solidFill>
                  <a:srgbClr val="003399"/>
                </a:solidFill>
              </a:rPr>
              <a:t>l’asbl</a:t>
            </a:r>
            <a:r>
              <a:rPr lang="fr-BE" dirty="0" smtClean="0">
                <a:solidFill>
                  <a:srgbClr val="003399"/>
                </a:solidFill>
              </a:rPr>
              <a:t> est  suffisant pour absorber cette perte si elle devait se vérifier.</a:t>
            </a:r>
          </a:p>
          <a:p>
            <a:pPr marL="742950" lvl="1" indent="-285750">
              <a:buFontTx/>
              <a:buChar char="-"/>
            </a:pPr>
            <a:r>
              <a:rPr lang="fr-BE" dirty="0" smtClean="0">
                <a:solidFill>
                  <a:srgbClr val="003399"/>
                </a:solidFill>
              </a:rPr>
              <a:t>La perte envisagée serait inférieure au total du résultat reporté (bénéficiaire) apparaissant au bilan.</a:t>
            </a:r>
          </a:p>
          <a:p>
            <a:pPr lvl="1"/>
            <a:endParaRPr lang="fr-BE" dirty="0" smtClean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003399"/>
                </a:solidFill>
              </a:rPr>
              <a:t>Budget </a:t>
            </a:r>
            <a:r>
              <a:rPr lang="fr-BE" b="1" dirty="0" smtClean="0">
                <a:solidFill>
                  <a:srgbClr val="003399"/>
                </a:solidFill>
              </a:rPr>
              <a:t>financier</a:t>
            </a:r>
            <a:endParaRPr lang="fr-BE" b="1" dirty="0">
              <a:solidFill>
                <a:srgbClr val="003399"/>
              </a:solidFill>
            </a:endParaRPr>
          </a:p>
          <a:p>
            <a:pPr lvl="1"/>
            <a:r>
              <a:rPr lang="fr-BE" dirty="0" smtClean="0">
                <a:solidFill>
                  <a:srgbClr val="003399"/>
                </a:solidFill>
              </a:rPr>
              <a:t> -    L’analyse des besoins  montre que les dépenses  envisagées en 2016  </a:t>
            </a:r>
          </a:p>
          <a:p>
            <a:pPr lvl="1"/>
            <a:r>
              <a:rPr lang="fr-BE" dirty="0">
                <a:solidFill>
                  <a:srgbClr val="003399"/>
                </a:solidFill>
              </a:rPr>
              <a:t> </a:t>
            </a:r>
            <a:r>
              <a:rPr lang="fr-BE" dirty="0" smtClean="0">
                <a:solidFill>
                  <a:srgbClr val="003399"/>
                </a:solidFill>
              </a:rPr>
              <a:t>      seront assurées par la trésorerie courante.</a:t>
            </a:r>
          </a:p>
          <a:p>
            <a:pPr lvl="1"/>
            <a:r>
              <a:rPr lang="fr-BE" dirty="0">
                <a:solidFill>
                  <a:srgbClr val="003399"/>
                </a:solidFill>
              </a:rPr>
              <a:t> </a:t>
            </a:r>
            <a:r>
              <a:rPr lang="fr-BE" dirty="0" smtClean="0">
                <a:solidFill>
                  <a:srgbClr val="003399"/>
                </a:solidFill>
              </a:rPr>
              <a:t>-    Une analyse sur deux ans ( non reprise dans le rapport) indique que         </a:t>
            </a:r>
          </a:p>
          <a:p>
            <a:pPr lvl="1"/>
            <a:r>
              <a:rPr lang="fr-BE" dirty="0" smtClean="0">
                <a:solidFill>
                  <a:srgbClr val="003399"/>
                </a:solidFill>
              </a:rPr>
              <a:t>      de nouveaux moyens devront être trouvés  en 2017 et 2018.</a:t>
            </a:r>
          </a:p>
          <a:p>
            <a:pPr marL="742950" lvl="1" indent="-285750">
              <a:buFontTx/>
              <a:buChar char="-"/>
            </a:pPr>
            <a:endParaRPr lang="fr-BE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22" y="0"/>
            <a:ext cx="1138378" cy="1099460"/>
          </a:xfrm>
          <a:prstGeom prst="rect">
            <a:avLst/>
          </a:prstGeom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856925"/>
              </p:ext>
            </p:extLst>
          </p:nvPr>
        </p:nvGraphicFramePr>
        <p:xfrm>
          <a:off x="323528" y="980728"/>
          <a:ext cx="862721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2" t="34504" r="46610" b="22934"/>
          <a:stretch/>
        </p:blipFill>
        <p:spPr bwMode="auto">
          <a:xfrm>
            <a:off x="870124" y="725626"/>
            <a:ext cx="2868295" cy="3651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51720" y="537321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3903463" y="739644"/>
            <a:ext cx="4457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/>
              <a:t>« </a:t>
            </a:r>
            <a:r>
              <a:rPr lang="fr-BE" sz="4000" b="1" i="1" dirty="0">
                <a:solidFill>
                  <a:srgbClr val="003399"/>
                </a:solidFill>
              </a:rPr>
              <a:t>Un monde meilleur ne reste une utopie que parce que nous ne le faisons pas »</a:t>
            </a:r>
            <a:endParaRPr lang="fr-BE" sz="4000" b="1" dirty="0">
              <a:solidFill>
                <a:srgbClr val="003399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75" y="4344689"/>
            <a:ext cx="1532620" cy="230294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99756"/>
            <a:ext cx="27336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5" y="2273886"/>
            <a:ext cx="3564000" cy="11041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3312" y="349250"/>
            <a:ext cx="287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>
                <a:solidFill>
                  <a:srgbClr val="003399"/>
                </a:solidFill>
              </a:rPr>
              <a:t>Relations extérieures</a:t>
            </a:r>
          </a:p>
        </p:txBody>
      </p:sp>
      <p:pic>
        <p:nvPicPr>
          <p:cNvPr id="1030" name="Picture 6" descr="http://www.habitat-humanisme.org/sites/default/files/hhtheme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0" y="3560075"/>
            <a:ext cx="3596367" cy="6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ommunitylandtrust.files.wordpress.com/2016/02/cropped-1796487_538885802894223_111584459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13436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940151" y="3692457"/>
            <a:ext cx="273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rgbClr val="996600"/>
                </a:solidFill>
              </a:rPr>
              <a:t>Community</a:t>
            </a:r>
            <a:r>
              <a:rPr lang="fr-BE" b="1" dirty="0" smtClean="0">
                <a:solidFill>
                  <a:srgbClr val="996600"/>
                </a:solidFill>
              </a:rPr>
              <a:t> Land Trust </a:t>
            </a:r>
            <a:r>
              <a:rPr lang="fr-BE" b="1" dirty="0" err="1" smtClean="0">
                <a:solidFill>
                  <a:srgbClr val="996600"/>
                </a:solidFill>
              </a:rPr>
              <a:t>Bxl</a:t>
            </a:r>
            <a:r>
              <a:rPr lang="fr-BE" b="1" dirty="0" smtClean="0">
                <a:solidFill>
                  <a:srgbClr val="996600"/>
                </a:solidFill>
              </a:rPr>
              <a:t> </a:t>
            </a:r>
            <a:endParaRPr lang="fr-BE" b="1" dirty="0">
              <a:solidFill>
                <a:srgbClr val="996600"/>
              </a:solidFill>
            </a:endParaRPr>
          </a:p>
        </p:txBody>
      </p:sp>
      <p:pic>
        <p:nvPicPr>
          <p:cNvPr id="1034" name="Picture 10" descr="Financit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7734">
            <a:off x="535442" y="5094376"/>
            <a:ext cx="3356240" cy="9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Résultat de recherche d'images pour &quot;rtbf&quot;"/>
          <p:cNvSpPr>
            <a:spLocks noChangeAspect="1" noChangeArrowheads="1"/>
          </p:cNvSpPr>
          <p:nvPr/>
        </p:nvSpPr>
        <p:spPr bwMode="auto">
          <a:xfrm>
            <a:off x="155575" y="-174625"/>
            <a:ext cx="14382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" name="AutoShape 14" descr="Résultat de recherche d'images pour &quot;rtbf&quot;"/>
          <p:cNvSpPr>
            <a:spLocks noChangeAspect="1" noChangeArrowheads="1"/>
          </p:cNvSpPr>
          <p:nvPr/>
        </p:nvSpPr>
        <p:spPr bwMode="auto">
          <a:xfrm>
            <a:off x="307975" y="-22225"/>
            <a:ext cx="14382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40" name="Picture 16" descr="https://upload.wikimedia.org/wikipedia/fr/thumb/1/1a/RTBF.be_2010.svg/langfr-220px-RTBF.be_2010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5" y="1177846"/>
            <a:ext cx="2578040" cy="7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55675" y="1272102"/>
            <a:ext cx="2952328" cy="461665"/>
          </a:xfrm>
          <a:prstGeom prst="rect">
            <a:avLst/>
          </a:prstGeom>
          <a:pattFill prst="pct60">
            <a:fgClr>
              <a:srgbClr val="DCE6F2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 Contrats </a:t>
            </a:r>
            <a:r>
              <a:rPr lang="fr-BE" sz="2400" b="1" dirty="0">
                <a:solidFill>
                  <a:srgbClr val="FF0000"/>
                </a:solidFill>
              </a:rPr>
              <a:t>de Quartier</a:t>
            </a:r>
            <a:endParaRPr lang="fr-BE" sz="24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117">
            <a:off x="5206656" y="5375131"/>
            <a:ext cx="3875186" cy="5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491880" y="5877272"/>
            <a:ext cx="1969780" cy="461665"/>
          </a:xfrm>
          <a:prstGeom prst="rect">
            <a:avLst/>
          </a:prstGeom>
          <a:pattFill prst="pct6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2060"/>
                </a:solidFill>
              </a:rPr>
              <a:t> NIF TRUST</a:t>
            </a:r>
            <a:endParaRPr lang="fr-BE" sz="2400" b="1" dirty="0">
              <a:solidFill>
                <a:srgbClr val="00206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5520"/>
            <a:ext cx="3915497" cy="11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19872" y="20945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rgbClr val="003399"/>
                </a:solidFill>
              </a:rPr>
              <a:t>Réalisations </a:t>
            </a:r>
            <a:endParaRPr lang="fr-BE" sz="2400" dirty="0">
              <a:solidFill>
                <a:srgbClr val="0033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1124744"/>
            <a:ext cx="820263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rgbClr val="003399"/>
                </a:solidFill>
              </a:rPr>
              <a:t>Actualisation des baux</a:t>
            </a:r>
          </a:p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rgbClr val="003399"/>
                </a:solidFill>
              </a:rPr>
              <a:t>Cahier des charges type</a:t>
            </a:r>
          </a:p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rgbClr val="003399"/>
                </a:solidFill>
              </a:rPr>
              <a:t>Adaptation des paramètres du modèle de plan financier</a:t>
            </a:r>
          </a:p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rgbClr val="003399"/>
                </a:solidFill>
              </a:rPr>
              <a:t>Amélioration du document technique transmis aux architectes</a:t>
            </a:r>
          </a:p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rgbClr val="003399"/>
                </a:solidFill>
              </a:rPr>
              <a:t>Guide technique de conception et de finition  destiné aux propriétaires</a:t>
            </a:r>
          </a:p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rgbClr val="003399"/>
                </a:solidFill>
              </a:rPr>
              <a:t>Création d’un tableau de suivi des prospections</a:t>
            </a:r>
          </a:p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rgbClr val="003399"/>
                </a:solidFill>
              </a:rPr>
              <a:t>Détermination de conditions éthiques minimales</a:t>
            </a:r>
          </a:p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rgbClr val="003399"/>
                </a:solidFill>
              </a:rPr>
              <a:t>Amélioration de la procédure de gestion des compteurs</a:t>
            </a:r>
          </a:p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rgbClr val="003399"/>
                </a:solidFill>
              </a:rPr>
              <a:t>Convention avec un collectif de réfugiés Afghans pour l’occupation </a:t>
            </a:r>
          </a:p>
          <a:p>
            <a:r>
              <a:rPr lang="fr-BE" sz="2000" dirty="0">
                <a:solidFill>
                  <a:srgbClr val="003399"/>
                </a:solidFill>
              </a:rPr>
              <a:t> </a:t>
            </a:r>
            <a:r>
              <a:rPr lang="fr-BE" sz="2000" dirty="0" smtClean="0">
                <a:solidFill>
                  <a:srgbClr val="003399"/>
                </a:solidFill>
              </a:rPr>
              <a:t>     provisoire d’un immeuble</a:t>
            </a:r>
          </a:p>
          <a:p>
            <a:r>
              <a:rPr lang="fr-BE" sz="2000" dirty="0" smtClean="0">
                <a:solidFill>
                  <a:srgbClr val="003399"/>
                </a:solidFill>
              </a:rPr>
              <a:t>-    Le CA a pris acte de l’augmentation du précompte immobilier (25% à 27%)</a:t>
            </a:r>
          </a:p>
          <a:p>
            <a:r>
              <a:rPr lang="fr-BE" sz="2000" dirty="0" smtClean="0">
                <a:solidFill>
                  <a:srgbClr val="003399"/>
                </a:solidFill>
              </a:rPr>
              <a:t>-    Contacts avec la Cellule des Logements inoccupés de la Région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98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195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14400" algn="ctr"/>
            <a:r>
              <a:rPr lang="fr-BE" sz="2400" b="1" dirty="0" smtClean="0">
                <a:solidFill>
                  <a:srgbClr val="003399"/>
                </a:solidFill>
              </a:rPr>
              <a:t>Composition </a:t>
            </a:r>
            <a:r>
              <a:rPr lang="fr-BE" sz="2400" b="1" dirty="0">
                <a:solidFill>
                  <a:srgbClr val="003399"/>
                </a:solidFill>
              </a:rPr>
              <a:t>du conseil d’administration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33927"/>
              </p:ext>
            </p:extLst>
          </p:nvPr>
        </p:nvGraphicFramePr>
        <p:xfrm>
          <a:off x="571697" y="1281483"/>
          <a:ext cx="825863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662"/>
                <a:gridCol w="2821968"/>
              </a:tblGrid>
              <a:tr h="3574472">
                <a:tc>
                  <a:txBody>
                    <a:bodyPr/>
                    <a:lstStyle/>
                    <a:p>
                      <a:pPr lvl="0"/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Cassiers Bernard, vice-président et                                                                                              .                             administrateur délégué,</a:t>
                      </a:r>
                    </a:p>
                    <a:p>
                      <a:pPr lvl="0"/>
                      <a:r>
                        <a:rPr lang="fr-BE" sz="2400" b="0" dirty="0" err="1" smtClean="0">
                          <a:solidFill>
                            <a:srgbClr val="003399"/>
                          </a:solidFill>
                        </a:rPr>
                        <a:t>Cuylits</a:t>
                      </a: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 Philippe,</a:t>
                      </a:r>
                    </a:p>
                    <a:p>
                      <a:pPr lvl="0"/>
                      <a:r>
                        <a:rPr lang="fr-BE" sz="2400" b="0" dirty="0" err="1" smtClean="0">
                          <a:solidFill>
                            <a:srgbClr val="003399"/>
                          </a:solidFill>
                        </a:rPr>
                        <a:t>Defawe</a:t>
                      </a: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 Paul, président,</a:t>
                      </a:r>
                    </a:p>
                    <a:p>
                      <a:pPr lvl="0"/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Dupuis Pierre, trésorier-comptable,</a:t>
                      </a:r>
                    </a:p>
                    <a:p>
                      <a:pPr lvl="0"/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Etienne Philippe,</a:t>
                      </a:r>
                    </a:p>
                    <a:p>
                      <a:pPr lvl="0"/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Jacques de Dixmude Philippe,</a:t>
                      </a:r>
                    </a:p>
                    <a:p>
                      <a:pPr lvl="0"/>
                      <a:r>
                        <a:rPr lang="fr-BE" sz="2400" b="0" dirty="0" err="1" smtClean="0">
                          <a:solidFill>
                            <a:srgbClr val="003399"/>
                          </a:solidFill>
                        </a:rPr>
                        <a:t>Simons-Waucquez</a:t>
                      </a: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 Eliane, secrétaire,</a:t>
                      </a:r>
                    </a:p>
                    <a:p>
                      <a:pPr lvl="0"/>
                      <a:r>
                        <a:rPr lang="fr-BE" sz="2400" b="0" dirty="0" err="1" smtClean="0">
                          <a:solidFill>
                            <a:srgbClr val="003399"/>
                          </a:solidFill>
                        </a:rPr>
                        <a:t>Vandeputte</a:t>
                      </a: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 Ludovic,</a:t>
                      </a:r>
                    </a:p>
                    <a:p>
                      <a:pPr lvl="0"/>
                      <a:r>
                        <a:rPr lang="fr-BE" sz="2400" b="0" dirty="0" err="1" smtClean="0">
                          <a:solidFill>
                            <a:srgbClr val="003399"/>
                          </a:solidFill>
                        </a:rPr>
                        <a:t>Waucquez</a:t>
                      </a: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 Emmanuel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400" b="0" dirty="0" smtClean="0">
                        <a:solidFill>
                          <a:srgbClr val="003399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mandat à échéance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mandat à échéance</a:t>
                      </a:r>
                      <a:r>
                        <a:rPr lang="fr-BE" sz="2400" b="0" baseline="0" dirty="0" smtClean="0">
                          <a:solidFill>
                            <a:srgbClr val="003399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mandat à échéance mandat à échéance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dirty="0" smtClean="0">
                          <a:solidFill>
                            <a:srgbClr val="003399"/>
                          </a:solidFill>
                        </a:rPr>
                        <a:t>mandat à échéance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16536" y="5136599"/>
            <a:ext cx="8568952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003399"/>
                </a:solidFill>
              </a:rPr>
              <a:t>Les administrateurs dont le mandat vient à échéance se présentent à vos suffrages pour un nouveau mandat de deux ans</a:t>
            </a:r>
          </a:p>
        </p:txBody>
      </p:sp>
    </p:spTree>
    <p:extLst>
      <p:ext uri="{BB962C8B-B14F-4D97-AF65-F5344CB8AC3E}">
        <p14:creationId xmlns:p14="http://schemas.microsoft.com/office/powerpoint/2010/main" val="18698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91" y="1036125"/>
            <a:ext cx="1138378" cy="1099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1407" y="2135585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2400" dirty="0">
                <a:solidFill>
                  <a:srgbClr val="003399"/>
                </a:solidFill>
              </a:rPr>
              <a:t>Le commissaire aux comptes, la </a:t>
            </a:r>
            <a:r>
              <a:rPr lang="fr-BE" sz="2400" dirty="0" err="1">
                <a:solidFill>
                  <a:srgbClr val="003399"/>
                </a:solidFill>
              </a:rPr>
              <a:t>s.c.r.l</a:t>
            </a:r>
            <a:r>
              <a:rPr lang="fr-BE" sz="2400" dirty="0">
                <a:solidFill>
                  <a:srgbClr val="003399"/>
                </a:solidFill>
              </a:rPr>
              <a:t>. Fallon, </a:t>
            </a:r>
            <a:r>
              <a:rPr lang="fr-BE" sz="2400" dirty="0" err="1">
                <a:solidFill>
                  <a:srgbClr val="003399"/>
                </a:solidFill>
              </a:rPr>
              <a:t>Chainiaux</a:t>
            </a:r>
            <a:r>
              <a:rPr lang="fr-BE" sz="2400" dirty="0">
                <a:solidFill>
                  <a:srgbClr val="003399"/>
                </a:solidFill>
              </a:rPr>
              <a:t>, </a:t>
            </a:r>
            <a:r>
              <a:rPr lang="fr-BE" sz="2400" dirty="0" err="1">
                <a:solidFill>
                  <a:srgbClr val="003399"/>
                </a:solidFill>
              </a:rPr>
              <a:t>Cludts</a:t>
            </a:r>
            <a:r>
              <a:rPr lang="fr-BE" sz="2400" dirty="0">
                <a:solidFill>
                  <a:srgbClr val="003399"/>
                </a:solidFill>
              </a:rPr>
              <a:t>, </a:t>
            </a:r>
            <a:r>
              <a:rPr lang="fr-BE" sz="2400" dirty="0" err="1">
                <a:solidFill>
                  <a:srgbClr val="003399"/>
                </a:solidFill>
              </a:rPr>
              <a:t>Garny</a:t>
            </a:r>
            <a:r>
              <a:rPr lang="fr-BE" sz="2400" dirty="0">
                <a:solidFill>
                  <a:srgbClr val="003399"/>
                </a:solidFill>
              </a:rPr>
              <a:t> &amp; Cie, rue de </a:t>
            </a:r>
            <a:r>
              <a:rPr lang="fr-BE" sz="2400" dirty="0" err="1">
                <a:solidFill>
                  <a:srgbClr val="003399"/>
                </a:solidFill>
              </a:rPr>
              <a:t>Jausse</a:t>
            </a:r>
            <a:r>
              <a:rPr lang="fr-BE" sz="2400" dirty="0">
                <a:solidFill>
                  <a:srgbClr val="003399"/>
                </a:solidFill>
              </a:rPr>
              <a:t> 49 à 5100 </a:t>
            </a:r>
            <a:r>
              <a:rPr lang="fr-BE" sz="2400" dirty="0" err="1">
                <a:solidFill>
                  <a:srgbClr val="003399"/>
                </a:solidFill>
              </a:rPr>
              <a:t>Naninne</a:t>
            </a:r>
            <a:r>
              <a:rPr lang="fr-BE" sz="2400" dirty="0">
                <a:solidFill>
                  <a:srgbClr val="003399"/>
                </a:solidFill>
              </a:rPr>
              <a:t>, représentée par Olivier </a:t>
            </a:r>
            <a:r>
              <a:rPr lang="fr-BE" sz="2400" dirty="0" err="1">
                <a:solidFill>
                  <a:srgbClr val="003399"/>
                </a:solidFill>
              </a:rPr>
              <a:t>Ronsmans</a:t>
            </a:r>
            <a:r>
              <a:rPr lang="fr-BE" sz="2400" dirty="0">
                <a:solidFill>
                  <a:srgbClr val="003399"/>
                </a:solidFill>
              </a:rPr>
              <a:t>, a été désigné par l’assemblée générale de 2015 pour 3 ans  et son mandat expire à l’issue de l’assemblée générale de </a:t>
            </a:r>
            <a:r>
              <a:rPr lang="fr-BE" sz="2400" dirty="0" smtClean="0">
                <a:solidFill>
                  <a:srgbClr val="003399"/>
                </a:solidFill>
              </a:rPr>
              <a:t>2018.</a:t>
            </a:r>
            <a:endParaRPr lang="fr-BE" sz="2400" dirty="0">
              <a:solidFill>
                <a:srgbClr val="00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4156" y="1585855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2400" b="1" dirty="0">
                <a:solidFill>
                  <a:srgbClr val="003399"/>
                </a:solidFill>
              </a:rPr>
              <a:t>Commissaire aux comptes</a:t>
            </a:r>
            <a:endParaRPr lang="fr-BE" sz="2400" dirty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653136"/>
            <a:ext cx="8104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solidFill>
                  <a:srgbClr val="003399"/>
                </a:solidFill>
              </a:rPr>
              <a:t>Les rapport </a:t>
            </a:r>
            <a:r>
              <a:rPr lang="fr-BE" sz="2400" dirty="0">
                <a:solidFill>
                  <a:srgbClr val="003399"/>
                </a:solidFill>
              </a:rPr>
              <a:t>annuel, </a:t>
            </a:r>
            <a:r>
              <a:rPr lang="fr-BE" sz="2400" dirty="0" smtClean="0">
                <a:solidFill>
                  <a:srgbClr val="003399"/>
                </a:solidFill>
              </a:rPr>
              <a:t>comptes, bilan, budget comptable et budget  </a:t>
            </a:r>
            <a:r>
              <a:rPr lang="fr-BE" sz="2400" dirty="0">
                <a:solidFill>
                  <a:srgbClr val="003399"/>
                </a:solidFill>
              </a:rPr>
              <a:t>de </a:t>
            </a:r>
            <a:r>
              <a:rPr lang="fr-BE" sz="2400" dirty="0" smtClean="0">
                <a:solidFill>
                  <a:srgbClr val="003399"/>
                </a:solidFill>
              </a:rPr>
              <a:t>trésorerie sont soumis à l’approbation de l’Assemblée Générale.</a:t>
            </a:r>
          </a:p>
          <a:p>
            <a:r>
              <a:rPr lang="fr-BE" sz="2400" dirty="0" smtClean="0">
                <a:solidFill>
                  <a:srgbClr val="003399"/>
                </a:solidFill>
              </a:rPr>
              <a:t>Il est également proposé à l’Assemblée de donner décharges aux administrateurs et commissaire.</a:t>
            </a:r>
            <a:endParaRPr lang="fr-BE" sz="2400" dirty="0">
              <a:solidFill>
                <a:srgbClr val="00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4157" y="407457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003399"/>
                </a:solidFill>
              </a:rPr>
              <a:t>Approbation </a:t>
            </a:r>
            <a:endParaRPr lang="fr-BE" sz="2400" b="1" dirty="0">
              <a:solidFill>
                <a:srgbClr val="003399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5700" y="188640"/>
            <a:ext cx="76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003399"/>
                </a:solidFill>
              </a:rPr>
              <a:t>Membre effectif</a:t>
            </a:r>
          </a:p>
          <a:p>
            <a:pPr algn="just"/>
            <a:r>
              <a:rPr lang="fr-BE" sz="2400" dirty="0" smtClean="0">
                <a:solidFill>
                  <a:srgbClr val="003399"/>
                </a:solidFill>
              </a:rPr>
              <a:t>Michel </a:t>
            </a:r>
            <a:r>
              <a:rPr lang="fr-BE" sz="2400" dirty="0" err="1">
                <a:solidFill>
                  <a:srgbClr val="003399"/>
                </a:solidFill>
              </a:rPr>
              <a:t>Billiet</a:t>
            </a:r>
            <a:r>
              <a:rPr lang="fr-BE" sz="2400" dirty="0">
                <a:solidFill>
                  <a:srgbClr val="003399"/>
                </a:solidFill>
              </a:rPr>
              <a:t>, architecte récemment retraité, suivra nos réunions du Conseil d’administration comme </a:t>
            </a:r>
            <a:r>
              <a:rPr lang="fr-BE" sz="2400" dirty="0" smtClean="0">
                <a:solidFill>
                  <a:srgbClr val="003399"/>
                </a:solidFill>
              </a:rPr>
              <a:t>observateur.</a:t>
            </a:r>
            <a:endParaRPr lang="fr-BE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1844824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2800" dirty="0" smtClean="0">
                <a:solidFill>
                  <a:srgbClr val="003399"/>
                </a:solidFill>
              </a:rPr>
              <a:t>Nous remercions toutes celles et ceux qui soutiennent l’action de </a:t>
            </a:r>
            <a:r>
              <a:rPr lang="fr-BE" sz="2800" dirty="0" err="1" smtClean="0">
                <a:solidFill>
                  <a:srgbClr val="003399"/>
                </a:solidFill>
              </a:rPr>
              <a:t>l’asbl</a:t>
            </a:r>
            <a:r>
              <a:rPr lang="fr-BE" sz="2800" dirty="0" smtClean="0">
                <a:solidFill>
                  <a:srgbClr val="003399"/>
                </a:solidFill>
              </a:rPr>
              <a:t> et lui permettent la réalisation de nombreux projets en faveur d’un public défavorisé. </a:t>
            </a:r>
            <a:endParaRPr lang="fr-BE" sz="2800" dirty="0">
              <a:solidFill>
                <a:srgbClr val="00339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95780"/>
            <a:ext cx="2983036" cy="29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0289" y="548680"/>
            <a:ext cx="896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003399"/>
                </a:solidFill>
              </a:rPr>
              <a:t>Faits marquants et perspectives</a:t>
            </a:r>
          </a:p>
          <a:p>
            <a:endParaRPr lang="fr-BE" sz="2400" dirty="0" smtClean="0">
              <a:solidFill>
                <a:srgbClr val="003399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fr-BE" sz="2400" dirty="0" smtClean="0">
                <a:solidFill>
                  <a:srgbClr val="003399"/>
                </a:solidFill>
              </a:rPr>
              <a:t>Le nombre de baux signés passe à la vitesse supérieure </a:t>
            </a:r>
          </a:p>
          <a:p>
            <a:r>
              <a:rPr lang="fr-BE" sz="2400" dirty="0">
                <a:solidFill>
                  <a:srgbClr val="003399"/>
                </a:solidFill>
              </a:rPr>
              <a:t> </a:t>
            </a:r>
            <a:r>
              <a:rPr lang="fr-BE" sz="2400" dirty="0" smtClean="0">
                <a:solidFill>
                  <a:srgbClr val="003399"/>
                </a:solidFill>
              </a:rPr>
              <a:t>                                                                   ( 3 en 2015 et 3 prévus en 2016))</a:t>
            </a:r>
          </a:p>
          <a:p>
            <a:pPr marL="800100" lvl="1" indent="-342900">
              <a:buFontTx/>
              <a:buChar char="-"/>
            </a:pPr>
            <a:r>
              <a:rPr lang="fr-BE" sz="2400" dirty="0">
                <a:solidFill>
                  <a:srgbClr val="003399"/>
                </a:solidFill>
              </a:rPr>
              <a:t>Toujours autant d’«appelés» pour peu d’«élus</a:t>
            </a:r>
            <a:r>
              <a:rPr lang="fr-BE" sz="2400" dirty="0" smtClean="0">
                <a:solidFill>
                  <a:srgbClr val="003399"/>
                </a:solidFill>
              </a:rPr>
              <a:t>».</a:t>
            </a:r>
          </a:p>
          <a:p>
            <a:r>
              <a:rPr lang="fr-BE" sz="2400" dirty="0">
                <a:solidFill>
                  <a:srgbClr val="003399"/>
                </a:solidFill>
              </a:rPr>
              <a:t>	</a:t>
            </a:r>
            <a:r>
              <a:rPr lang="fr-BE" sz="2400" dirty="0" smtClean="0">
                <a:solidFill>
                  <a:srgbClr val="003399"/>
                </a:solidFill>
                <a:sym typeface="Wingdings" panose="05000000000000000000" pitchFamily="2" charset="2"/>
              </a:rPr>
              <a:t> 23 projets potentiels mais 2 aboutiront en 2016, </a:t>
            </a:r>
          </a:p>
          <a:p>
            <a:r>
              <a:rPr lang="fr-BE" sz="2400" dirty="0">
                <a:solidFill>
                  <a:srgbClr val="003399"/>
                </a:solidFill>
                <a:sym typeface="Wingdings" panose="05000000000000000000" pitchFamily="2" charset="2"/>
              </a:rPr>
              <a:t>	</a:t>
            </a:r>
            <a:r>
              <a:rPr lang="fr-BE" sz="2400" dirty="0" smtClean="0">
                <a:solidFill>
                  <a:srgbClr val="003399"/>
                </a:solidFill>
                <a:sym typeface="Wingdings" panose="05000000000000000000" pitchFamily="2" charset="2"/>
              </a:rPr>
              <a:t>      2 sont en négociation et 3 en attente</a:t>
            </a:r>
          </a:p>
          <a:p>
            <a:endParaRPr lang="fr-BE" sz="2400" dirty="0" smtClean="0">
              <a:solidFill>
                <a:srgbClr val="003399"/>
              </a:solidFill>
              <a:sym typeface="Wingdings" panose="05000000000000000000" pitchFamily="2" charset="2"/>
            </a:endParaRPr>
          </a:p>
          <a:p>
            <a:pPr marL="800100" lvl="1" indent="-342900">
              <a:buFontTx/>
              <a:buChar char="-"/>
            </a:pPr>
            <a:r>
              <a:rPr lang="fr-BE" sz="2400" dirty="0" smtClean="0">
                <a:solidFill>
                  <a:srgbClr val="003399"/>
                </a:solidFill>
                <a:sym typeface="Wingdings" panose="05000000000000000000" pitchFamily="2" charset="2"/>
              </a:rPr>
              <a:t>L</a:t>
            </a:r>
            <a:r>
              <a:rPr lang="fr-BE" sz="2400" dirty="0" smtClean="0">
                <a:solidFill>
                  <a:srgbClr val="003399"/>
                </a:solidFill>
              </a:rPr>
              <a:t>a </a:t>
            </a:r>
            <a:r>
              <a:rPr lang="fr-BE" sz="2400" dirty="0">
                <a:solidFill>
                  <a:srgbClr val="003399"/>
                </a:solidFill>
              </a:rPr>
              <a:t>durée des chantiers reste sous contrôle </a:t>
            </a:r>
            <a:endParaRPr lang="fr-BE" sz="2400" dirty="0" smtClean="0">
              <a:solidFill>
                <a:srgbClr val="003399"/>
              </a:solidFill>
            </a:endParaRPr>
          </a:p>
          <a:p>
            <a:endParaRPr lang="fr-BE" sz="2400" dirty="0" smtClean="0">
              <a:solidFill>
                <a:srgbClr val="003399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fr-BE" sz="2400" dirty="0" smtClean="0">
                <a:solidFill>
                  <a:srgbClr val="003399"/>
                </a:solidFill>
              </a:rPr>
              <a:t>Les négociations demandent plus de temps </a:t>
            </a:r>
            <a:endParaRPr lang="fr-BE" sz="2400" dirty="0">
              <a:solidFill>
                <a:srgbClr val="003399"/>
              </a:solidFill>
            </a:endParaRPr>
          </a:p>
          <a:p>
            <a:pPr marL="342900" indent="-342900">
              <a:buFontTx/>
              <a:buChar char="-"/>
            </a:pPr>
            <a:endParaRPr lang="fr-BE" sz="2400" dirty="0" smtClean="0"/>
          </a:p>
          <a:p>
            <a:pPr marL="342900" indent="-342900">
              <a:buFontTx/>
              <a:buChar char="-"/>
            </a:pPr>
            <a:endParaRPr lang="fr-BE" sz="2400" dirty="0" smtClean="0"/>
          </a:p>
          <a:p>
            <a:endParaRPr lang="fr-BE" sz="2400" dirty="0" smtClean="0"/>
          </a:p>
          <a:p>
            <a:endParaRPr lang="fr-BE" sz="2400" dirty="0" smtClean="0"/>
          </a:p>
          <a:p>
            <a:endParaRPr lang="fr-BE" sz="2400" dirty="0" smtClean="0"/>
          </a:p>
          <a:p>
            <a:endParaRPr lang="fr-BE" sz="2400" dirty="0" smtClean="0"/>
          </a:p>
          <a:p>
            <a:endParaRPr lang="fr-BE" sz="2400" dirty="0" smtClean="0"/>
          </a:p>
          <a:p>
            <a:endParaRPr lang="fr-BE" sz="2400" dirty="0" smtClean="0"/>
          </a:p>
          <a:p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21327"/>
            <a:ext cx="1809750" cy="2733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97152"/>
            <a:ext cx="27336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13181" y="494793"/>
            <a:ext cx="2287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BE" sz="2400" b="1" dirty="0" smtClean="0">
                <a:solidFill>
                  <a:srgbClr val="003399"/>
                </a:solidFill>
              </a:rPr>
              <a:t>Projets terminés</a:t>
            </a:r>
            <a:endParaRPr lang="fr-BE" sz="2400" b="1" dirty="0">
              <a:solidFill>
                <a:srgbClr val="00339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87824" y="1652358"/>
            <a:ext cx="272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3399"/>
                </a:solidFill>
              </a:rPr>
              <a:t>Rue Eekhoud 46</a:t>
            </a:r>
          </a:p>
          <a:p>
            <a:pPr algn="ctr"/>
            <a:r>
              <a:rPr lang="fr-BE" dirty="0" smtClean="0">
                <a:solidFill>
                  <a:srgbClr val="003399"/>
                </a:solidFill>
              </a:rPr>
              <a:t>1030 Schaerbeek</a:t>
            </a:r>
            <a:endParaRPr lang="fr-BE" dirty="0">
              <a:solidFill>
                <a:srgbClr val="0033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57052" y="2457769"/>
            <a:ext cx="252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3399"/>
                </a:solidFill>
              </a:rPr>
              <a:t>Rue </a:t>
            </a:r>
            <a:r>
              <a:rPr lang="fr-BE" dirty="0" err="1" smtClean="0">
                <a:solidFill>
                  <a:srgbClr val="003399"/>
                </a:solidFill>
              </a:rPr>
              <a:t>Seutin</a:t>
            </a:r>
            <a:r>
              <a:rPr lang="fr-BE" dirty="0" smtClean="0">
                <a:solidFill>
                  <a:srgbClr val="003399"/>
                </a:solidFill>
              </a:rPr>
              <a:t> 15</a:t>
            </a:r>
          </a:p>
          <a:p>
            <a:pPr algn="ctr"/>
            <a:r>
              <a:rPr lang="fr-BE" dirty="0" smtClean="0">
                <a:solidFill>
                  <a:srgbClr val="003399"/>
                </a:solidFill>
              </a:rPr>
              <a:t>1030 Schaerbeek</a:t>
            </a:r>
            <a:endParaRPr lang="fr-BE" dirty="0">
              <a:solidFill>
                <a:srgbClr val="00339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85" y="156046"/>
            <a:ext cx="2160240" cy="28836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77" y="3307722"/>
            <a:ext cx="2359661" cy="31498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7" y="3085438"/>
            <a:ext cx="5284694" cy="37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15816" y="260244"/>
            <a:ext cx="340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3399"/>
                </a:solidFill>
              </a:rPr>
              <a:t>Projets</a:t>
            </a:r>
            <a:r>
              <a:rPr lang="fr-BE" sz="2400" b="1" dirty="0"/>
              <a:t> </a:t>
            </a:r>
            <a:r>
              <a:rPr lang="fr-BE" sz="2400" b="1" dirty="0">
                <a:solidFill>
                  <a:srgbClr val="003399"/>
                </a:solidFill>
              </a:rPr>
              <a:t>à réaliser en 2016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4655"/>
            <a:ext cx="2997738" cy="2362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16" y="1275356"/>
            <a:ext cx="2160803" cy="29548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43" y="3692160"/>
            <a:ext cx="3274678" cy="235469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31067" y="1021378"/>
            <a:ext cx="286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3399"/>
                </a:solidFill>
              </a:rPr>
              <a:t>Rue Rogier, </a:t>
            </a:r>
            <a:r>
              <a:rPr lang="fr-BE" b="1" dirty="0" smtClean="0">
                <a:solidFill>
                  <a:srgbClr val="003399"/>
                </a:solidFill>
              </a:rPr>
              <a:t>19 - Schaerbeek</a:t>
            </a:r>
            <a:endParaRPr lang="fr-BE" b="1" dirty="0">
              <a:solidFill>
                <a:srgbClr val="003399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5656" y="29969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225759" y="3199947"/>
            <a:ext cx="2923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u="sng" dirty="0">
                <a:solidFill>
                  <a:srgbClr val="003399"/>
                </a:solidFill>
              </a:rPr>
              <a:t>Rue Louis </a:t>
            </a:r>
            <a:r>
              <a:rPr lang="fr-BE" b="1" u="sng" dirty="0" err="1">
                <a:solidFill>
                  <a:srgbClr val="003399"/>
                </a:solidFill>
              </a:rPr>
              <a:t>Hap</a:t>
            </a:r>
            <a:r>
              <a:rPr lang="fr-BE" b="1" u="sng" dirty="0">
                <a:solidFill>
                  <a:srgbClr val="003399"/>
                </a:solidFill>
              </a:rPr>
              <a:t> </a:t>
            </a:r>
            <a:r>
              <a:rPr lang="fr-BE" b="1" u="sng" dirty="0" smtClean="0">
                <a:solidFill>
                  <a:srgbClr val="003399"/>
                </a:solidFill>
              </a:rPr>
              <a:t>83 - Etterbeek</a:t>
            </a:r>
            <a:endParaRPr lang="fr-BE" b="1" u="sng" dirty="0">
              <a:solidFill>
                <a:srgbClr val="00339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94110" y="3140703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u="sng" dirty="0">
                <a:solidFill>
                  <a:srgbClr val="003399"/>
                </a:solidFill>
              </a:rPr>
              <a:t>Rue d'</a:t>
            </a:r>
            <a:r>
              <a:rPr lang="fr-BE" b="1" u="sng" dirty="0" err="1">
                <a:solidFill>
                  <a:srgbClr val="003399"/>
                </a:solidFill>
              </a:rPr>
              <a:t>Anethan</a:t>
            </a:r>
            <a:r>
              <a:rPr lang="fr-BE" b="1" u="sng" dirty="0">
                <a:solidFill>
                  <a:srgbClr val="003399"/>
                </a:solidFill>
              </a:rPr>
              <a:t> 15-17 </a:t>
            </a:r>
            <a:r>
              <a:rPr lang="fr-BE" b="1" u="sng" dirty="0" smtClean="0">
                <a:solidFill>
                  <a:srgbClr val="003399"/>
                </a:solidFill>
              </a:rPr>
              <a:t>- Schaerbeek</a:t>
            </a:r>
            <a:endParaRPr lang="fr-BE" b="1" u="sng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86" y="0"/>
            <a:ext cx="1138378" cy="109946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12914" y="5898842"/>
            <a:ext cx="240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3399"/>
                </a:solidFill>
              </a:rPr>
              <a:t>Av. d'</a:t>
            </a:r>
            <a:r>
              <a:rPr lang="fr-BE" b="1" dirty="0" err="1" smtClean="0">
                <a:solidFill>
                  <a:srgbClr val="003399"/>
                </a:solidFill>
              </a:rPr>
              <a:t>Itterbeek</a:t>
            </a:r>
            <a:r>
              <a:rPr lang="fr-BE" b="1" dirty="0" smtClean="0">
                <a:solidFill>
                  <a:srgbClr val="003399"/>
                </a:solidFill>
              </a:rPr>
              <a:t> 175-177</a:t>
            </a:r>
          </a:p>
          <a:p>
            <a:pPr algn="ctr"/>
            <a:r>
              <a:rPr lang="fr-BE" b="1" dirty="0" smtClean="0">
                <a:solidFill>
                  <a:srgbClr val="003399"/>
                </a:solidFill>
              </a:rPr>
              <a:t>Anderlecht</a:t>
            </a:r>
            <a:endParaRPr lang="fr-BE" b="1" dirty="0">
              <a:solidFill>
                <a:srgbClr val="0033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02695" y="3249361"/>
            <a:ext cx="1897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>
                <a:solidFill>
                  <a:srgbClr val="003399"/>
                </a:solidFill>
              </a:rPr>
              <a:t>Av.H</a:t>
            </a:r>
            <a:r>
              <a:rPr lang="fr-BE" b="1" dirty="0" smtClean="0">
                <a:solidFill>
                  <a:srgbClr val="003399"/>
                </a:solidFill>
              </a:rPr>
              <a:t>. </a:t>
            </a:r>
            <a:r>
              <a:rPr lang="fr-BE" b="1" dirty="0" err="1" smtClean="0">
                <a:solidFill>
                  <a:srgbClr val="003399"/>
                </a:solidFill>
              </a:rPr>
              <a:t>Hamoir</a:t>
            </a:r>
            <a:r>
              <a:rPr lang="fr-BE" b="1" dirty="0" smtClean="0">
                <a:solidFill>
                  <a:srgbClr val="003399"/>
                </a:solidFill>
              </a:rPr>
              <a:t> 124 </a:t>
            </a:r>
          </a:p>
          <a:p>
            <a:r>
              <a:rPr lang="fr-BE" b="1" dirty="0" smtClean="0">
                <a:solidFill>
                  <a:srgbClr val="003399"/>
                </a:solidFill>
              </a:rPr>
              <a:t>     Schaerbeek</a:t>
            </a:r>
            <a:endParaRPr lang="fr-BE" b="1" dirty="0">
              <a:solidFill>
                <a:srgbClr val="00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9556" y="2926196"/>
            <a:ext cx="1970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 smtClean="0">
                <a:solidFill>
                  <a:srgbClr val="003399"/>
                </a:solidFill>
              </a:rPr>
              <a:t>Bld</a:t>
            </a:r>
            <a:r>
              <a:rPr lang="fr-BE" b="1" dirty="0" smtClean="0">
                <a:solidFill>
                  <a:srgbClr val="003399"/>
                </a:solidFill>
              </a:rPr>
              <a:t> Van </a:t>
            </a:r>
            <a:r>
              <a:rPr lang="fr-BE" b="1" dirty="0">
                <a:solidFill>
                  <a:srgbClr val="003399"/>
                </a:solidFill>
              </a:rPr>
              <a:t>Haelen </a:t>
            </a:r>
            <a:r>
              <a:rPr lang="fr-BE" b="1" dirty="0" smtClean="0">
                <a:solidFill>
                  <a:srgbClr val="003399"/>
                </a:solidFill>
              </a:rPr>
              <a:t>54 </a:t>
            </a:r>
          </a:p>
          <a:p>
            <a:r>
              <a:rPr lang="fr-BE" b="1" dirty="0" smtClean="0">
                <a:solidFill>
                  <a:srgbClr val="003399"/>
                </a:solidFill>
              </a:rPr>
              <a:t>       Forest</a:t>
            </a:r>
            <a:endParaRPr lang="fr-BE" b="1" dirty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8929" y="5918501"/>
            <a:ext cx="1651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b="1" dirty="0" smtClean="0">
                <a:solidFill>
                  <a:srgbClr val="003399"/>
                </a:solidFill>
              </a:rPr>
              <a:t>Chée </a:t>
            </a:r>
            <a:r>
              <a:rPr lang="fr-BE" b="1" dirty="0">
                <a:solidFill>
                  <a:srgbClr val="003399"/>
                </a:solidFill>
              </a:rPr>
              <a:t>de </a:t>
            </a:r>
            <a:r>
              <a:rPr lang="fr-BE" b="1" dirty="0" smtClean="0">
                <a:solidFill>
                  <a:srgbClr val="003399"/>
                </a:solidFill>
              </a:rPr>
              <a:t>Mons  </a:t>
            </a:r>
          </a:p>
          <a:p>
            <a:pPr algn="ctr"/>
            <a:r>
              <a:rPr lang="fr-BE" b="1" dirty="0" smtClean="0">
                <a:solidFill>
                  <a:srgbClr val="003399"/>
                </a:solidFill>
              </a:rPr>
              <a:t>Anderlecht</a:t>
            </a:r>
            <a:endParaRPr lang="fr-BE" b="1" dirty="0">
              <a:solidFill>
                <a:srgbClr val="0033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8614" y="2951085"/>
            <a:ext cx="1354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3399"/>
                </a:solidFill>
              </a:rPr>
              <a:t>Rue </a:t>
            </a:r>
            <a:r>
              <a:rPr lang="fr-BE" b="1" dirty="0" err="1" smtClean="0">
                <a:solidFill>
                  <a:srgbClr val="003399"/>
                </a:solidFill>
              </a:rPr>
              <a:t>Dekens</a:t>
            </a:r>
            <a:r>
              <a:rPr lang="fr-BE" b="1" dirty="0">
                <a:solidFill>
                  <a:srgbClr val="003399"/>
                </a:solidFill>
              </a:rPr>
              <a:t> </a:t>
            </a:r>
          </a:p>
          <a:p>
            <a:r>
              <a:rPr lang="fr-BE" b="1" dirty="0" smtClean="0">
                <a:solidFill>
                  <a:srgbClr val="003399"/>
                </a:solidFill>
              </a:rPr>
              <a:t> Etterbeek</a:t>
            </a:r>
            <a:endParaRPr lang="fr-BE" b="1" dirty="0">
              <a:solidFill>
                <a:srgbClr val="003399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4" y="182366"/>
            <a:ext cx="1865314" cy="28201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60" y="931880"/>
            <a:ext cx="1453943" cy="23174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92" y="182366"/>
            <a:ext cx="1883807" cy="27846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5" y="3979839"/>
            <a:ext cx="2910524" cy="193866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21" y="3572527"/>
            <a:ext cx="1592747" cy="234792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932287" y="162400"/>
            <a:ext cx="213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3399"/>
                </a:solidFill>
              </a:rPr>
              <a:t>Prospection - Etudes</a:t>
            </a:r>
            <a:endParaRPr lang="fr-BE" b="1" dirty="0">
              <a:solidFill>
                <a:srgbClr val="00339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71608"/>
            <a:ext cx="2877668" cy="183761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707904" y="592045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3399"/>
                </a:solidFill>
              </a:rPr>
              <a:t>Rue des </a:t>
            </a:r>
            <a:r>
              <a:rPr lang="fr-BE" b="1" dirty="0" err="1" smtClean="0">
                <a:solidFill>
                  <a:srgbClr val="003399"/>
                </a:solidFill>
              </a:rPr>
              <a:t>Quatre-Vents</a:t>
            </a:r>
            <a:endParaRPr lang="fr-BE" b="1" dirty="0" smtClean="0">
              <a:solidFill>
                <a:srgbClr val="003399"/>
              </a:solidFill>
            </a:endParaRPr>
          </a:p>
          <a:p>
            <a:pPr algn="ctr"/>
            <a:r>
              <a:rPr lang="fr-BE" b="1" dirty="0" err="1" smtClean="0">
                <a:solidFill>
                  <a:srgbClr val="003399"/>
                </a:solidFill>
              </a:rPr>
              <a:t>Molenbeek</a:t>
            </a:r>
            <a:endParaRPr lang="fr-BE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pic>
        <p:nvPicPr>
          <p:cNvPr id="3" name="Picture 2" descr="http://www.logementpourtous.be/local/cache-vignettes/L221xH97/siteon0-e58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2" y="263663"/>
            <a:ext cx="21050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99048" y="494791"/>
            <a:ext cx="260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3399"/>
                </a:solidFill>
              </a:rPr>
              <a:t>Gestion locative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69288" y="155679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BE" sz="2400" dirty="0" smtClean="0">
                <a:solidFill>
                  <a:srgbClr val="003399"/>
                </a:solidFill>
              </a:rPr>
              <a:t>Au 31-12-2015 – 105 logements : </a:t>
            </a:r>
          </a:p>
          <a:p>
            <a:pPr lvl="0"/>
            <a:r>
              <a:rPr lang="fr-BE" sz="2400" dirty="0" smtClean="0">
                <a:solidFill>
                  <a:srgbClr val="003399"/>
                </a:solidFill>
              </a:rPr>
              <a:t>          - 103 </a:t>
            </a:r>
            <a:r>
              <a:rPr lang="fr-BE" sz="2400" dirty="0">
                <a:solidFill>
                  <a:srgbClr val="003399"/>
                </a:solidFill>
              </a:rPr>
              <a:t>logements gérés par l’AIS « Logement pour </a:t>
            </a:r>
            <a:r>
              <a:rPr lang="fr-BE" sz="2400" dirty="0" smtClean="0">
                <a:solidFill>
                  <a:srgbClr val="003399"/>
                </a:solidFill>
              </a:rPr>
              <a:t>Tous »</a:t>
            </a:r>
            <a:r>
              <a:rPr lang="fr-BE" sz="2400" dirty="0">
                <a:solidFill>
                  <a:srgbClr val="003399"/>
                </a:solidFill>
              </a:rPr>
              <a:t> ; </a:t>
            </a:r>
          </a:p>
          <a:p>
            <a:pPr lvl="0"/>
            <a:r>
              <a:rPr lang="fr-BE" sz="2400" dirty="0" smtClean="0">
                <a:solidFill>
                  <a:srgbClr val="003399"/>
                </a:solidFill>
              </a:rPr>
              <a:t>          -   1 </a:t>
            </a:r>
            <a:r>
              <a:rPr lang="fr-BE" sz="2400" dirty="0">
                <a:solidFill>
                  <a:srgbClr val="003399"/>
                </a:solidFill>
              </a:rPr>
              <a:t>maison gérée par l’AIS « Hector Denis » (Evere) ;</a:t>
            </a:r>
          </a:p>
          <a:p>
            <a:pPr lvl="0"/>
            <a:r>
              <a:rPr lang="fr-BE" sz="2400" dirty="0" smtClean="0">
                <a:solidFill>
                  <a:srgbClr val="003399"/>
                </a:solidFill>
              </a:rPr>
              <a:t>          -   1 </a:t>
            </a:r>
            <a:r>
              <a:rPr lang="fr-BE" sz="2400" dirty="0">
                <a:solidFill>
                  <a:srgbClr val="003399"/>
                </a:solidFill>
              </a:rPr>
              <a:t>ensemble de 5 studios gérés par le Home </a:t>
            </a:r>
            <a:r>
              <a:rPr lang="fr-BE" sz="2400" dirty="0" smtClean="0">
                <a:solidFill>
                  <a:srgbClr val="003399"/>
                </a:solidFill>
              </a:rPr>
              <a:t>Baudouin</a:t>
            </a:r>
          </a:p>
          <a:p>
            <a:pPr lvl="0"/>
            <a:endParaRPr lang="fr-BE" sz="2400" dirty="0">
              <a:solidFill>
                <a:srgbClr val="003399"/>
              </a:solidFill>
            </a:endParaRPr>
          </a:p>
          <a:p>
            <a:pPr lvl="0"/>
            <a:r>
              <a:rPr lang="fr-BE" sz="2400" dirty="0" smtClean="0">
                <a:solidFill>
                  <a:srgbClr val="003399"/>
                </a:solidFill>
              </a:rPr>
              <a:t>En 2015 : 7 nouveaux appartements </a:t>
            </a:r>
          </a:p>
          <a:p>
            <a:pPr lvl="0"/>
            <a:endParaRPr lang="fr-BE" sz="2400" dirty="0">
              <a:solidFill>
                <a:srgbClr val="003399"/>
              </a:solidFill>
            </a:endParaRPr>
          </a:p>
          <a:p>
            <a:pPr lvl="0"/>
            <a:r>
              <a:rPr lang="fr-BE" sz="2400" dirty="0" smtClean="0">
                <a:solidFill>
                  <a:srgbClr val="003399"/>
                </a:solidFill>
              </a:rPr>
              <a:t>Loyers moyens pour appartement</a:t>
            </a:r>
          </a:p>
          <a:p>
            <a:pPr lvl="0"/>
            <a:r>
              <a:rPr lang="fr-BE" sz="2400" dirty="0">
                <a:solidFill>
                  <a:srgbClr val="003399"/>
                </a:solidFill>
              </a:rPr>
              <a:t> </a:t>
            </a:r>
            <a:r>
              <a:rPr lang="fr-BE" sz="2400" dirty="0" smtClean="0">
                <a:solidFill>
                  <a:srgbClr val="003399"/>
                </a:solidFill>
              </a:rPr>
              <a:t>         - 1 chambre   -  413€</a:t>
            </a:r>
          </a:p>
          <a:p>
            <a:pPr lvl="0"/>
            <a:r>
              <a:rPr lang="fr-BE" sz="2400" dirty="0">
                <a:solidFill>
                  <a:srgbClr val="003399"/>
                </a:solidFill>
              </a:rPr>
              <a:t> </a:t>
            </a:r>
            <a:r>
              <a:rPr lang="fr-BE" sz="2400" dirty="0" smtClean="0">
                <a:solidFill>
                  <a:srgbClr val="003399"/>
                </a:solidFill>
              </a:rPr>
              <a:t>         - 2 chambres  - 486€</a:t>
            </a:r>
          </a:p>
          <a:p>
            <a:pPr lvl="0"/>
            <a:r>
              <a:rPr lang="fr-BE" sz="2400" dirty="0">
                <a:solidFill>
                  <a:srgbClr val="003399"/>
                </a:solidFill>
              </a:rPr>
              <a:t> </a:t>
            </a:r>
            <a:r>
              <a:rPr lang="fr-BE" sz="2400" dirty="0" smtClean="0">
                <a:solidFill>
                  <a:srgbClr val="003399"/>
                </a:solidFill>
              </a:rPr>
              <a:t>         - 3 chambres  - 558€</a:t>
            </a:r>
          </a:p>
          <a:p>
            <a:pPr lvl="0"/>
            <a:r>
              <a:rPr lang="fr-BE" sz="2400" dirty="0">
                <a:solidFill>
                  <a:srgbClr val="003399"/>
                </a:solidFill>
              </a:rPr>
              <a:t> </a:t>
            </a:r>
            <a:r>
              <a:rPr lang="fr-BE" sz="2400" dirty="0" smtClean="0">
                <a:solidFill>
                  <a:srgbClr val="003399"/>
                </a:solidFill>
              </a:rPr>
              <a:t>         - 4 chambres  - 613€</a:t>
            </a:r>
            <a:endParaRPr lang="fr-BE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39" y="183854"/>
            <a:ext cx="831462" cy="755875"/>
          </a:xfrm>
          <a:prstGeom prst="rect">
            <a:avLst/>
          </a:prstGeom>
        </p:spPr>
      </p:pic>
      <p:pic>
        <p:nvPicPr>
          <p:cNvPr id="6" name="Picture 2" descr="http://www.logementpourtous.be/local/cache-vignettes/L221xH97/siteon0-e58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8" y="305096"/>
            <a:ext cx="21050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47796"/>
              </p:ext>
            </p:extLst>
          </p:nvPr>
        </p:nvGraphicFramePr>
        <p:xfrm>
          <a:off x="1691680" y="1772816"/>
          <a:ext cx="6468257" cy="428191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50217"/>
                <a:gridCol w="1209020"/>
                <a:gridCol w="1209020"/>
              </a:tblGrid>
              <a:tr h="913036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Ressources </a:t>
                      </a:r>
                      <a:r>
                        <a:rPr lang="fr-BE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des ménages 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2014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2015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ctr"/>
                </a:tc>
              </a:tr>
              <a:tr h="440473">
                <a:tc>
                  <a:txBody>
                    <a:bodyPr/>
                    <a:lstStyle/>
                    <a:p>
                      <a:pPr algn="l" fontAlgn="b"/>
                      <a:r>
                        <a:rPr lang="fr-BE" sz="23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3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3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3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3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3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</a:tr>
              <a:tr h="499316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Travail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23%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17%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</a:tr>
              <a:tr h="499316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Chômage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37%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40%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</a:tr>
              <a:tr h="499316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CPAS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30%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32%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</a:tr>
              <a:tr h="919249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Mutuelle, </a:t>
                      </a:r>
                      <a:r>
                        <a:rPr lang="fr-BE" sz="2400" u="none" strike="noStrike" dirty="0" err="1" smtClean="0">
                          <a:solidFill>
                            <a:srgbClr val="003399"/>
                          </a:solidFill>
                          <a:effectLst/>
                        </a:rPr>
                        <a:t>alloc.hand</a:t>
                      </a:r>
                      <a:r>
                        <a:rPr lang="fr-BE" sz="2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., pensions,</a:t>
                      </a:r>
                      <a:r>
                        <a:rPr lang="fr-BE" sz="2400" u="none" strike="noStrike" baseline="0" dirty="0" smtClean="0">
                          <a:solidFill>
                            <a:srgbClr val="003399"/>
                          </a:solidFill>
                          <a:effectLst/>
                        </a:rPr>
                        <a:t> autres 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10</a:t>
                      </a:r>
                      <a:r>
                        <a:rPr lang="fr-BE" sz="24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fr-BE" sz="2400" u="none" strike="noStrike" dirty="0" smtClean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11%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</a:tr>
              <a:tr h="511205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TOTAL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100%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100%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5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5896"/>
            <a:ext cx="1138378" cy="109946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88278"/>
              </p:ext>
            </p:extLst>
          </p:nvPr>
        </p:nvGraphicFramePr>
        <p:xfrm>
          <a:off x="1043608" y="1628800"/>
          <a:ext cx="7560840" cy="421117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00600"/>
                <a:gridCol w="1008112"/>
                <a:gridCol w="1152128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Motivation de </a:t>
                      </a:r>
                      <a:r>
                        <a:rPr lang="fr-BE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la libération du logement 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2014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2015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  <a:tr h="56763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  <a:tr h="244448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u="none" strike="noStrike" dirty="0">
                          <a:solidFill>
                            <a:srgbClr val="003399"/>
                          </a:solidFill>
                          <a:effectLst/>
                        </a:rPr>
                        <a:t>Acquisition de leur propre logement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  <a:tr h="458321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u="none" strike="noStrike" dirty="0">
                          <a:solidFill>
                            <a:srgbClr val="003399"/>
                          </a:solidFill>
                          <a:effectLst/>
                        </a:rPr>
                        <a:t>Location sur le marché privé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4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  <a:tr h="262848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u="none" strike="noStrike" dirty="0">
                          <a:solidFill>
                            <a:srgbClr val="003399"/>
                          </a:solidFill>
                          <a:effectLst/>
                        </a:rPr>
                        <a:t>Location d'un logement social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  <a:tr h="262848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u="none" strike="noStrike" dirty="0">
                          <a:solidFill>
                            <a:srgbClr val="003399"/>
                          </a:solidFill>
                          <a:effectLst/>
                        </a:rPr>
                        <a:t>Renon donné pat l'AIS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  <a:tr h="262848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u="none" strike="noStrike" dirty="0">
                          <a:solidFill>
                            <a:srgbClr val="003399"/>
                          </a:solidFill>
                          <a:effectLst/>
                        </a:rPr>
                        <a:t>Mutation vers un logement adapté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3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  <a:tr h="262848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u="none" strike="noStrike" dirty="0">
                          <a:solidFill>
                            <a:srgbClr val="003399"/>
                          </a:solidFill>
                          <a:effectLst/>
                        </a:rPr>
                        <a:t>Fin d'occupation d'un </a:t>
                      </a:r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logement </a:t>
                      </a:r>
                      <a:r>
                        <a:rPr lang="fr-BE" sz="2400" b="0" u="none" strike="noStrike" dirty="0">
                          <a:solidFill>
                            <a:srgbClr val="003399"/>
                          </a:solidFill>
                          <a:effectLst/>
                        </a:rPr>
                        <a:t>de transit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3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  <a:tr h="262848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u="none" strike="noStrike" dirty="0">
                          <a:solidFill>
                            <a:srgbClr val="003399"/>
                          </a:solidFill>
                          <a:effectLst/>
                        </a:rPr>
                        <a:t>Départ à la cloche de bois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  <a:tr h="275990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u="none" strike="noStrike" dirty="0">
                          <a:solidFill>
                            <a:srgbClr val="003399"/>
                          </a:solidFill>
                          <a:effectLst/>
                        </a:rPr>
                        <a:t>Décès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endParaRPr lang="fr-BE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  <a:tr h="36798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TOTAL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9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12</a:t>
                      </a:r>
                      <a:endParaRPr lang="fr-BE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b"/>
                </a:tc>
              </a:tr>
            </a:tbl>
          </a:graphicData>
        </a:graphic>
      </p:graphicFrame>
      <p:pic>
        <p:nvPicPr>
          <p:cNvPr id="4" name="Picture 2" descr="http://www.logementpourtous.be/local/cache-vignettes/L221xH97/siteon0-e58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7" y="351431"/>
            <a:ext cx="21050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1497</Words>
  <Application>Microsoft Office PowerPoint</Application>
  <PresentationFormat>Affichage à l'écran (4:3)</PresentationFormat>
  <Paragraphs>630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dupuis</dc:creator>
  <cp:lastModifiedBy>pierre</cp:lastModifiedBy>
  <cp:revision>99</cp:revision>
  <dcterms:created xsi:type="dcterms:W3CDTF">2016-03-16T08:34:35Z</dcterms:created>
  <dcterms:modified xsi:type="dcterms:W3CDTF">2018-03-15T10:39:14Z</dcterms:modified>
</cp:coreProperties>
</file>